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24" r:id="rId3"/>
    <p:sldId id="257" r:id="rId4"/>
    <p:sldId id="302" r:id="rId5"/>
    <p:sldId id="300" r:id="rId6"/>
    <p:sldId id="259" r:id="rId7"/>
    <p:sldId id="299" r:id="rId8"/>
    <p:sldId id="301" r:id="rId9"/>
    <p:sldId id="303" r:id="rId10"/>
    <p:sldId id="304" r:id="rId11"/>
    <p:sldId id="305" r:id="rId12"/>
    <p:sldId id="306" r:id="rId13"/>
    <p:sldId id="308" r:id="rId14"/>
    <p:sldId id="309" r:id="rId15"/>
    <p:sldId id="310" r:id="rId16"/>
    <p:sldId id="311" r:id="rId17"/>
    <p:sldId id="313" r:id="rId18"/>
    <p:sldId id="312" r:id="rId19"/>
    <p:sldId id="315" r:id="rId20"/>
    <p:sldId id="314" r:id="rId21"/>
    <p:sldId id="319" r:id="rId22"/>
    <p:sldId id="320" r:id="rId23"/>
    <p:sldId id="321" r:id="rId24"/>
    <p:sldId id="318" r:id="rId25"/>
    <p:sldId id="322" r:id="rId26"/>
    <p:sldId id="323" r:id="rId27"/>
    <p:sldId id="316" r:id="rId28"/>
    <p:sldId id="298" r:id="rId2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D314A-EEB1-3245-A764-BAA9BF774D5D}" v="1" dt="2018-09-14T10:37:11.233"/>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71305" autoAdjust="0"/>
  </p:normalViewPr>
  <p:slideViewPr>
    <p:cSldViewPr>
      <p:cViewPr varScale="1">
        <p:scale>
          <a:sx n="91" d="100"/>
          <a:sy n="91" d="100"/>
        </p:scale>
        <p:origin x="25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AAEB7F-DC8B-A84B-B207-AFFD2F5BD31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Times New Roman" pitchFamily="18" charset="0"/>
                <a:cs typeface="Times New Roman" pitchFamily="18" charset="0"/>
              </a:defRPr>
            </a:lvl1pPr>
          </a:lstStyle>
          <a:p>
            <a:pPr>
              <a:defRPr/>
            </a:pPr>
            <a:endParaRPr lang="en-GB"/>
          </a:p>
        </p:txBody>
      </p:sp>
      <p:sp>
        <p:nvSpPr>
          <p:cNvPr id="3" name="Date Placeholder 2">
            <a:extLst>
              <a:ext uri="{FF2B5EF4-FFF2-40B4-BE49-F238E27FC236}">
                <a16:creationId xmlns:a16="http://schemas.microsoft.com/office/drawing/2014/main" id="{8DA82143-7B60-974F-9CCA-7D94057D88F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Times New Roman" pitchFamily="18" charset="0"/>
                <a:cs typeface="Times New Roman" pitchFamily="18" charset="0"/>
              </a:defRPr>
            </a:lvl1pPr>
          </a:lstStyle>
          <a:p>
            <a:pPr>
              <a:defRPr/>
            </a:pPr>
            <a:fld id="{9C42964C-C86E-154D-B400-7A210934B681}" type="datetimeFigureOut">
              <a:rPr lang="en-US"/>
              <a:pPr>
                <a:defRPr/>
              </a:pPr>
              <a:t>9/14/18</a:t>
            </a:fld>
            <a:endParaRPr lang="en-GB"/>
          </a:p>
        </p:txBody>
      </p:sp>
      <p:sp>
        <p:nvSpPr>
          <p:cNvPr id="4" name="Slide Image Placeholder 3">
            <a:extLst>
              <a:ext uri="{FF2B5EF4-FFF2-40B4-BE49-F238E27FC236}">
                <a16:creationId xmlns:a16="http://schemas.microsoft.com/office/drawing/2014/main" id="{7E8F3CC8-C2B4-C14E-86D1-11E7BFC42D5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4457B27-F866-0347-9E8E-057F265E793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B3F1D6BF-D725-8146-BD18-6A58AA010F8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Times New Roman" pitchFamily="18" charset="0"/>
                <a:cs typeface="Times New Roman" pitchFamily="18" charset="0"/>
              </a:defRPr>
            </a:lvl1pPr>
          </a:lstStyle>
          <a:p>
            <a:pPr>
              <a:defRPr/>
            </a:pPr>
            <a:endParaRPr lang="en-GB"/>
          </a:p>
        </p:txBody>
      </p:sp>
      <p:sp>
        <p:nvSpPr>
          <p:cNvPr id="7" name="Slide Number Placeholder 6">
            <a:extLst>
              <a:ext uri="{FF2B5EF4-FFF2-40B4-BE49-F238E27FC236}">
                <a16:creationId xmlns:a16="http://schemas.microsoft.com/office/drawing/2014/main" id="{CF114010-1937-4841-AC62-57242EC29E0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4CC5F5E-A8CA-2E47-ADE5-5427CAD9A14F}"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DA3879EE-160F-AF4E-943D-0ABC56AEF3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a:extLst>
              <a:ext uri="{FF2B5EF4-FFF2-40B4-BE49-F238E27FC236}">
                <a16:creationId xmlns:a16="http://schemas.microsoft.com/office/drawing/2014/main" id="{7FDE312F-3A85-AF4B-B447-7DA02B6BFF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One of the biggest benefits of using C++ over something like Java is the allocation of memory which we are afforded. In Java, we have to rely on ‘garbage collection’ to remove any unused variables and free up memory.</a:t>
            </a:r>
          </a:p>
          <a:p>
            <a:r>
              <a:rPr lang="en-US" altLang="en-US"/>
              <a:t>This has always meant that C++ programs can be much more efficient as a result, however it’s never been particularly friendly to newer programmers, who may just use static allocation to create variables.</a:t>
            </a:r>
          </a:p>
          <a:p>
            <a:r>
              <a:rPr lang="en-US" altLang="en-US"/>
              <a:t>Therefore we have to be aware of this when dealing with memory management.</a:t>
            </a:r>
          </a:p>
        </p:txBody>
      </p:sp>
      <p:sp>
        <p:nvSpPr>
          <p:cNvPr id="30723" name="Slide Number Placeholder 3">
            <a:extLst>
              <a:ext uri="{FF2B5EF4-FFF2-40B4-BE49-F238E27FC236}">
                <a16:creationId xmlns:a16="http://schemas.microsoft.com/office/drawing/2014/main" id="{32366938-7888-D044-B191-48CAB2A94A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661BEDF1-20E1-434F-A585-70A122249606}" type="slidenum">
              <a:rPr lang="en-GB" altLang="en-US" sz="1200"/>
              <a:pPr/>
              <a:t>3</a:t>
            </a:fld>
            <a:endParaRPr lang="en-GB"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0049BE72-EB0C-4949-A558-C490286425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A70E8C45-738B-FF40-AC75-DEE673D23DC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This may have been something that was covered in C++ programming before?</a:t>
            </a:r>
          </a:p>
          <a:p>
            <a:r>
              <a:rPr lang="en-US" altLang="en-US"/>
              <a:t>Either way all we are doing here is allocating some memory to a pointer.</a:t>
            </a:r>
          </a:p>
          <a:p>
            <a:r>
              <a:rPr lang="en-US" altLang="en-US"/>
              <a:t>When we want to discard memory, then we use free() which will free up the memory.</a:t>
            </a:r>
          </a:p>
          <a:p>
            <a:r>
              <a:rPr lang="en-US" altLang="en-US"/>
              <a:t>In some respects, this is a good thing that we have this control, as memory intensive applications can be managed well, making sure we don’t have too much memory that is waiting to be collected by the garbage collector.</a:t>
            </a:r>
          </a:p>
          <a:p>
            <a:r>
              <a:rPr lang="en-US" altLang="en-US"/>
              <a:t>On the other hand, it creates situations where we could leak memory or access freed memory, as in the example on the next slide.</a:t>
            </a:r>
          </a:p>
        </p:txBody>
      </p:sp>
      <p:sp>
        <p:nvSpPr>
          <p:cNvPr id="31747" name="Slide Number Placeholder 3">
            <a:extLst>
              <a:ext uri="{FF2B5EF4-FFF2-40B4-BE49-F238E27FC236}">
                <a16:creationId xmlns:a16="http://schemas.microsoft.com/office/drawing/2014/main" id="{CE25FD75-4D60-BD47-B792-24FCC9FCC9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D8ECF8B3-1B75-9B41-BB20-9A99DF8FC1DC}" type="slidenum">
              <a:rPr lang="en-GB" altLang="en-US" sz="1200"/>
              <a:pPr/>
              <a:t>4</a:t>
            </a:fld>
            <a:endParaRPr lang="en-GB"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1FF20D56-4B7C-5D4C-BDB0-58F6DDE5AF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Notes Placeholder 2">
            <a:extLst>
              <a:ext uri="{FF2B5EF4-FFF2-40B4-BE49-F238E27FC236}">
                <a16:creationId xmlns:a16="http://schemas.microsoft.com/office/drawing/2014/main" id="{D37ECBB0-7DB2-0B4B-8990-CD349F6899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We already established that strcopy wasn’t great, and using s_strcopy was a better way of doing things, but regardless of this, we are trying to access memory that has been freed by the previous line of code. This is where our biggest problem occurs.</a:t>
            </a:r>
          </a:p>
        </p:txBody>
      </p:sp>
      <p:sp>
        <p:nvSpPr>
          <p:cNvPr id="32771" name="Slide Number Placeholder 3">
            <a:extLst>
              <a:ext uri="{FF2B5EF4-FFF2-40B4-BE49-F238E27FC236}">
                <a16:creationId xmlns:a16="http://schemas.microsoft.com/office/drawing/2014/main" id="{403AA659-7A98-9143-AB6A-5C0F72D081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F7A85006-D74A-864B-8F9F-2FBC9B5B0CDE}" type="slidenum">
              <a:rPr lang="en-GB" altLang="en-US" sz="1200"/>
              <a:pPr/>
              <a:t>5</a:t>
            </a:fld>
            <a:endParaRPr lang="en-GB"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9DB009A2-66FB-1A4E-9953-437B07DD8D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5167FBE2-77B3-C94C-9C03-7E6C85D4589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for loop might be an easy way to miss this, as you may forget that an iterative statement may execute more than once and in fact every time that the loop iterates.</a:t>
            </a:r>
          </a:p>
        </p:txBody>
      </p:sp>
      <p:sp>
        <p:nvSpPr>
          <p:cNvPr id="33795" name="Slide Number Placeholder 3">
            <a:extLst>
              <a:ext uri="{FF2B5EF4-FFF2-40B4-BE49-F238E27FC236}">
                <a16:creationId xmlns:a16="http://schemas.microsoft.com/office/drawing/2014/main" id="{736EE7BB-6220-B644-89B4-CBCC6961DE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B54AFFA5-B6E1-9E46-A503-423F9273B7EC}" type="slidenum">
              <a:rPr lang="en-GB" altLang="en-US" sz="1200"/>
              <a:pPr/>
              <a:t>6</a:t>
            </a:fld>
            <a:endParaRPr lang="en-GB"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A552C98C-412F-EF4A-BC05-3EFA855DC0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a:extLst>
              <a:ext uri="{FF2B5EF4-FFF2-40B4-BE49-F238E27FC236}">
                <a16:creationId xmlns:a16="http://schemas.microsoft.com/office/drawing/2014/main" id="{5404131A-79D7-1C4A-8CD9-681F3E6898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It should go without saying that only memory that we </a:t>
            </a:r>
          </a:p>
        </p:txBody>
      </p:sp>
      <p:sp>
        <p:nvSpPr>
          <p:cNvPr id="34819" name="Slide Number Placeholder 3">
            <a:extLst>
              <a:ext uri="{FF2B5EF4-FFF2-40B4-BE49-F238E27FC236}">
                <a16:creationId xmlns:a16="http://schemas.microsoft.com/office/drawing/2014/main" id="{248B8297-0AAA-6C43-9D67-06672A5CE2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672771F5-34A3-1F4E-B692-FEF3F2B438A3}" type="slidenum">
              <a:rPr lang="en-GB" altLang="en-US" sz="1200"/>
              <a:pPr/>
              <a:t>7</a:t>
            </a:fld>
            <a:endParaRPr lang="en-GB"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46A26303-422F-C740-8A83-2D6D74D83C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a:extLst>
              <a:ext uri="{FF2B5EF4-FFF2-40B4-BE49-F238E27FC236}">
                <a16:creationId xmlns:a16="http://schemas.microsoft.com/office/drawing/2014/main" id="{18FC562C-B909-7A4A-A8CD-0422232AE8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Here in an IF statement, we are programming badly, frankly. Depending on an argument we either allocate memory dynamically or statically. While we shouldn’t do that, it highlights the possible problems of just freeing memory without knowing how the memory was allocated.</a:t>
            </a:r>
          </a:p>
        </p:txBody>
      </p:sp>
      <p:sp>
        <p:nvSpPr>
          <p:cNvPr id="35843" name="Slide Number Placeholder 3">
            <a:extLst>
              <a:ext uri="{FF2B5EF4-FFF2-40B4-BE49-F238E27FC236}">
                <a16:creationId xmlns:a16="http://schemas.microsoft.com/office/drawing/2014/main" id="{2EC763D4-A9B1-9646-A129-9BBB005B40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fld id="{2FDA1BFB-38BA-F844-A4C5-209D82CB2FA6}" type="slidenum">
              <a:rPr lang="en-GB" altLang="en-US" sz="1200"/>
              <a:pPr/>
              <a:t>8</a:t>
            </a:fld>
            <a:endParaRPr lang="en-GB"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54716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891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2172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180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9165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13097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0770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3006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04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8101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819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571DDF1-3531-6440-B8AD-ACFE3A6BB6E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83192CFC-B3EA-ED40-8DF1-2B383FCA51D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a:solidFill>
            <a:schemeClr val="accent2"/>
          </a:solidFill>
          <a:latin typeface="+mj-lt"/>
          <a:ea typeface="+mj-ea"/>
          <a:cs typeface="+mj-cs"/>
        </a:defRPr>
      </a:lvl1pPr>
      <a:lvl2pPr algn="ctr" rtl="0" eaLnBrk="0" fontAlgn="base" hangingPunct="0">
        <a:spcBef>
          <a:spcPct val="0"/>
        </a:spcBef>
        <a:spcAft>
          <a:spcPct val="0"/>
        </a:spcAft>
        <a:defRPr sz="4400" b="1">
          <a:solidFill>
            <a:schemeClr val="accent2"/>
          </a:solidFill>
          <a:latin typeface="Arial" charset="0"/>
          <a:cs typeface="Times New Roman" pitchFamily="18" charset="0"/>
        </a:defRPr>
      </a:lvl2pPr>
      <a:lvl3pPr algn="ctr" rtl="0" eaLnBrk="0" fontAlgn="base" hangingPunct="0">
        <a:spcBef>
          <a:spcPct val="0"/>
        </a:spcBef>
        <a:spcAft>
          <a:spcPct val="0"/>
        </a:spcAft>
        <a:defRPr sz="4400" b="1">
          <a:solidFill>
            <a:schemeClr val="accent2"/>
          </a:solidFill>
          <a:latin typeface="Arial" charset="0"/>
          <a:cs typeface="Times New Roman" pitchFamily="18" charset="0"/>
        </a:defRPr>
      </a:lvl3pPr>
      <a:lvl4pPr algn="ctr" rtl="0" eaLnBrk="0" fontAlgn="base" hangingPunct="0">
        <a:spcBef>
          <a:spcPct val="0"/>
        </a:spcBef>
        <a:spcAft>
          <a:spcPct val="0"/>
        </a:spcAft>
        <a:defRPr sz="4400" b="1">
          <a:solidFill>
            <a:schemeClr val="accent2"/>
          </a:solidFill>
          <a:latin typeface="Arial" charset="0"/>
          <a:cs typeface="Times New Roman" pitchFamily="18" charset="0"/>
        </a:defRPr>
      </a:lvl4pPr>
      <a:lvl5pPr algn="ctr" rtl="0" eaLnBrk="0" fontAlgn="base" hangingPunct="0">
        <a:spcBef>
          <a:spcPct val="0"/>
        </a:spcBef>
        <a:spcAft>
          <a:spcPct val="0"/>
        </a:spcAft>
        <a:defRPr sz="4400" b="1">
          <a:solidFill>
            <a:schemeClr val="accent2"/>
          </a:solidFill>
          <a:latin typeface="Arial" charset="0"/>
          <a:cs typeface="Times New Roman" pitchFamily="18" charset="0"/>
        </a:defRPr>
      </a:lvl5pPr>
      <a:lvl6pPr marL="457200" algn="ctr" rtl="0" fontAlgn="base">
        <a:spcBef>
          <a:spcPct val="0"/>
        </a:spcBef>
        <a:spcAft>
          <a:spcPct val="0"/>
        </a:spcAft>
        <a:defRPr sz="4400" b="1">
          <a:solidFill>
            <a:schemeClr val="accent2"/>
          </a:solidFill>
          <a:latin typeface="Arial" charset="0"/>
          <a:cs typeface="Times New Roman" pitchFamily="18" charset="0"/>
        </a:defRPr>
      </a:lvl6pPr>
      <a:lvl7pPr marL="914400" algn="ctr" rtl="0" fontAlgn="base">
        <a:spcBef>
          <a:spcPct val="0"/>
        </a:spcBef>
        <a:spcAft>
          <a:spcPct val="0"/>
        </a:spcAft>
        <a:defRPr sz="4400" b="1">
          <a:solidFill>
            <a:schemeClr val="accent2"/>
          </a:solidFill>
          <a:latin typeface="Arial" charset="0"/>
          <a:cs typeface="Times New Roman" pitchFamily="18" charset="0"/>
        </a:defRPr>
      </a:lvl7pPr>
      <a:lvl8pPr marL="1371600" algn="ctr" rtl="0" fontAlgn="base">
        <a:spcBef>
          <a:spcPct val="0"/>
        </a:spcBef>
        <a:spcAft>
          <a:spcPct val="0"/>
        </a:spcAft>
        <a:defRPr sz="4400" b="1">
          <a:solidFill>
            <a:schemeClr val="accent2"/>
          </a:solidFill>
          <a:latin typeface="Arial" charset="0"/>
          <a:cs typeface="Times New Roman" pitchFamily="18" charset="0"/>
        </a:defRPr>
      </a:lvl8pPr>
      <a:lvl9pPr marL="1828800" algn="ctr" rtl="0" fontAlgn="base">
        <a:spcBef>
          <a:spcPct val="0"/>
        </a:spcBef>
        <a:spcAft>
          <a:spcPct val="0"/>
        </a:spcAft>
        <a:defRPr sz="4400" b="1">
          <a:solidFill>
            <a:schemeClr val="accent2"/>
          </a:solidFill>
          <a:latin typeface="Arial" charset="0"/>
          <a:cs typeface="Times New Roman" pitchFamily="18" charset="0"/>
        </a:defRPr>
      </a:lvl9pPr>
    </p:titleStyle>
    <p:bodyStyle>
      <a:lvl1pPr marL="342900" indent="-342900" algn="l" rtl="0" eaLnBrk="0" fontAlgn="base" hangingPunct="0">
        <a:spcBef>
          <a:spcPct val="20000"/>
        </a:spcBef>
        <a:spcAft>
          <a:spcPct val="0"/>
        </a:spcAft>
        <a:buChar char="•"/>
        <a:defRPr sz="32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7B6A1DA9-9709-8545-8AC4-682C54F947B1}"/>
              </a:ext>
            </a:extLst>
          </p:cNvPr>
          <p:cNvSpPr>
            <a:spLocks noGrp="1" noChangeArrowheads="1"/>
          </p:cNvSpPr>
          <p:nvPr>
            <p:ph type="ctrTitle"/>
          </p:nvPr>
        </p:nvSpPr>
        <p:spPr>
          <a:xfrm>
            <a:off x="142875" y="2286000"/>
            <a:ext cx="8858250" cy="1143000"/>
          </a:xfrm>
        </p:spPr>
        <p:txBody>
          <a:bodyPr/>
          <a:lstStyle/>
          <a:p>
            <a:pPr eaLnBrk="1" hangingPunct="1"/>
            <a:r>
              <a:rPr lang="en-GB" altLang="en-US"/>
              <a:t>CS2S562</a:t>
            </a:r>
            <a:br>
              <a:rPr lang="en-GB" altLang="en-US"/>
            </a:br>
            <a:r>
              <a:rPr lang="en-GB" altLang="en-US"/>
              <a:t>Secure Software Development</a:t>
            </a:r>
          </a:p>
        </p:txBody>
      </p:sp>
      <p:sp>
        <p:nvSpPr>
          <p:cNvPr id="3074" name="Rectangle 3">
            <a:extLst>
              <a:ext uri="{FF2B5EF4-FFF2-40B4-BE49-F238E27FC236}">
                <a16:creationId xmlns:a16="http://schemas.microsoft.com/office/drawing/2014/main" id="{37275813-F239-DB41-8B32-DA550C21A5B8}"/>
              </a:ext>
            </a:extLst>
          </p:cNvPr>
          <p:cNvSpPr>
            <a:spLocks noGrp="1" noChangeArrowheads="1"/>
          </p:cNvSpPr>
          <p:nvPr>
            <p:ph type="subTitle" idx="1"/>
          </p:nvPr>
        </p:nvSpPr>
        <p:spPr>
          <a:xfrm>
            <a:off x="1143000" y="3929063"/>
            <a:ext cx="6400800" cy="1752600"/>
          </a:xfrm>
        </p:spPr>
        <p:txBody>
          <a:bodyPr/>
          <a:lstStyle/>
          <a:p>
            <a:pPr eaLnBrk="1" hangingPunct="1"/>
            <a:r>
              <a:rPr lang="en-GB" altLang="en-US"/>
              <a:t>Memory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Image result for insufficient memory">
            <a:extLst>
              <a:ext uri="{FF2B5EF4-FFF2-40B4-BE49-F238E27FC236}">
                <a16:creationId xmlns:a16="http://schemas.microsoft.com/office/drawing/2014/main" id="{49E8DFFC-600D-584A-B021-0AE66178A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0"/>
            <a:ext cx="3429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1">
            <a:extLst>
              <a:ext uri="{FF2B5EF4-FFF2-40B4-BE49-F238E27FC236}">
                <a16:creationId xmlns:a16="http://schemas.microsoft.com/office/drawing/2014/main" id="{6ABCA523-F3A6-224F-BC5F-9F26A3D6689E}"/>
              </a:ext>
            </a:extLst>
          </p:cNvPr>
          <p:cNvSpPr>
            <a:spLocks noGrp="1" noChangeArrowheads="1"/>
          </p:cNvSpPr>
          <p:nvPr>
            <p:ph type="title"/>
          </p:nvPr>
        </p:nvSpPr>
        <p:spPr>
          <a:xfrm>
            <a:off x="0" y="0"/>
            <a:ext cx="6929438" cy="1500188"/>
          </a:xfrm>
        </p:spPr>
        <p:txBody>
          <a:bodyPr/>
          <a:lstStyle/>
          <a:p>
            <a:r>
              <a:rPr lang="en-GB" altLang="en-US"/>
              <a:t>Allocate Sufficient</a:t>
            </a:r>
            <a:br>
              <a:rPr lang="en-GB" altLang="en-US"/>
            </a:br>
            <a:r>
              <a:rPr lang="en-GB" altLang="en-US"/>
              <a:t>Memory</a:t>
            </a:r>
          </a:p>
        </p:txBody>
      </p:sp>
      <p:sp>
        <p:nvSpPr>
          <p:cNvPr id="11267" name="Content Placeholder 2">
            <a:extLst>
              <a:ext uri="{FF2B5EF4-FFF2-40B4-BE49-F238E27FC236}">
                <a16:creationId xmlns:a16="http://schemas.microsoft.com/office/drawing/2014/main" id="{F29CD6E1-B60A-2540-BE02-B090F3F63432}"/>
              </a:ext>
            </a:extLst>
          </p:cNvPr>
          <p:cNvSpPr>
            <a:spLocks noGrp="1" noChangeArrowheads="1"/>
          </p:cNvSpPr>
          <p:nvPr>
            <p:ph idx="1"/>
          </p:nvPr>
        </p:nvSpPr>
        <p:spPr>
          <a:xfrm>
            <a:off x="142875" y="1143000"/>
            <a:ext cx="8643938" cy="1357313"/>
          </a:xfrm>
        </p:spPr>
        <p:txBody>
          <a:bodyPr/>
          <a:lstStyle/>
          <a:p>
            <a:r>
              <a:rPr lang="en-GB" altLang="en-US" sz="2800" b="1"/>
              <a:t>Problem:</a:t>
            </a:r>
          </a:p>
          <a:p>
            <a:pPr lvl="1"/>
            <a:r>
              <a:rPr lang="en-GB" altLang="en-US" sz="2400"/>
              <a:t>‘if’ check with ‘long’, but malloc with ‘int’ </a:t>
            </a:r>
            <a:endParaRPr lang="en-GB" altLang="en-US" sz="2400">
              <a:solidFill>
                <a:srgbClr val="00B0F0"/>
              </a:solidFill>
            </a:endParaRPr>
          </a:p>
          <a:p>
            <a:pPr lvl="1">
              <a:buFontTx/>
              <a:buNone/>
            </a:pPr>
            <a:endParaRPr lang="en-GB" altLang="en-US" sz="2000">
              <a:latin typeface="Consolas" panose="020B0609020204030204" pitchFamily="49" charset="0"/>
              <a:cs typeface="Consolas" panose="020B0609020204030204" pitchFamily="49" charset="0"/>
            </a:endParaRPr>
          </a:p>
          <a:p>
            <a:pPr lvl="1"/>
            <a:endParaRPr lang="en-GB" altLang="en-US" sz="2000" i="1"/>
          </a:p>
        </p:txBody>
      </p:sp>
      <p:sp>
        <p:nvSpPr>
          <p:cNvPr id="7" name="Content Placeholder 2">
            <a:extLst>
              <a:ext uri="{FF2B5EF4-FFF2-40B4-BE49-F238E27FC236}">
                <a16:creationId xmlns:a16="http://schemas.microsoft.com/office/drawing/2014/main" id="{900B6DE2-0C17-DC46-BFC9-AD5033EFA960}"/>
              </a:ext>
            </a:extLst>
          </p:cNvPr>
          <p:cNvSpPr txBox="1">
            <a:spLocks/>
          </p:cNvSpPr>
          <p:nvPr/>
        </p:nvSpPr>
        <p:spPr bwMode="auto">
          <a:xfrm>
            <a:off x="214313" y="5214938"/>
            <a:ext cx="4286250" cy="1500187"/>
          </a:xfrm>
          <a:prstGeom prst="rect">
            <a:avLst/>
          </a:prstGeom>
          <a:noFill/>
          <a:ln w="9525">
            <a:noFill/>
            <a:miter lim="800000"/>
            <a:headEnd/>
            <a:tailEnd/>
          </a:ln>
        </p:spPr>
        <p:txBody>
          <a:bodyPr/>
          <a:lstStyle/>
          <a:p>
            <a:pPr marL="342900" indent="-342900">
              <a:spcBef>
                <a:spcPct val="20000"/>
              </a:spcBef>
              <a:buFontTx/>
              <a:buChar char="•"/>
              <a:defRPr/>
            </a:pPr>
            <a:r>
              <a:rPr lang="en-GB" sz="2800" b="1" kern="0" dirty="0">
                <a:solidFill>
                  <a:srgbClr val="006600"/>
                </a:solidFill>
                <a:latin typeface="+mn-lt"/>
                <a:cs typeface="+mn-cs"/>
              </a:rPr>
              <a:t>Other Problems:</a:t>
            </a:r>
          </a:p>
          <a:p>
            <a:pPr marL="742950" lvl="1" indent="-285750">
              <a:spcBef>
                <a:spcPct val="20000"/>
              </a:spcBef>
              <a:buFontTx/>
              <a:buChar char="–"/>
              <a:defRPr/>
            </a:pPr>
            <a:r>
              <a:rPr lang="en-GB" kern="0" dirty="0">
                <a:latin typeface="+mn-lt"/>
                <a:cs typeface="+mn-cs"/>
              </a:rPr>
              <a:t>Use of long and </a:t>
            </a:r>
            <a:r>
              <a:rPr lang="en-GB" kern="0" dirty="0" err="1">
                <a:latin typeface="+mn-lt"/>
                <a:cs typeface="+mn-cs"/>
              </a:rPr>
              <a:t>int</a:t>
            </a:r>
            <a:endParaRPr lang="en-GB" kern="0" dirty="0">
              <a:latin typeface="+mn-lt"/>
              <a:cs typeface="+mn-cs"/>
            </a:endParaRPr>
          </a:p>
          <a:p>
            <a:pPr marL="742950" lvl="1" indent="-285750">
              <a:spcBef>
                <a:spcPct val="20000"/>
              </a:spcBef>
              <a:buFontTx/>
              <a:buChar char="–"/>
              <a:defRPr/>
            </a:pPr>
            <a:r>
              <a:rPr lang="en-GB" kern="0" dirty="0" err="1">
                <a:latin typeface="+mn-lt"/>
                <a:cs typeface="+mn-cs"/>
              </a:rPr>
              <a:t>size_t</a:t>
            </a:r>
            <a:r>
              <a:rPr lang="en-GB" kern="0" dirty="0">
                <a:latin typeface="+mn-lt"/>
                <a:cs typeface="+mn-cs"/>
              </a:rPr>
              <a:t> </a:t>
            </a:r>
            <a:r>
              <a:rPr lang="en-GB" sz="1800" kern="0" dirty="0">
                <a:latin typeface="+mn-lt"/>
                <a:cs typeface="+mn-cs"/>
              </a:rPr>
              <a:t>(unknown size)</a:t>
            </a:r>
            <a:endParaRPr lang="en-GB" sz="2000" kern="0" dirty="0">
              <a:latin typeface="Consolas" pitchFamily="49" charset="0"/>
              <a:cs typeface="Consolas" pitchFamily="49" charset="0"/>
            </a:endParaRPr>
          </a:p>
          <a:p>
            <a:pPr marL="742950" lvl="1" indent="-285750">
              <a:spcBef>
                <a:spcPct val="20000"/>
              </a:spcBef>
              <a:buFontTx/>
              <a:buChar char="–"/>
              <a:defRPr/>
            </a:pPr>
            <a:endParaRPr lang="en-GB" sz="2000" i="1" kern="0" dirty="0">
              <a:latin typeface="+mn-lt"/>
              <a:cs typeface="+mn-cs"/>
            </a:endParaRPr>
          </a:p>
        </p:txBody>
      </p:sp>
      <p:sp>
        <p:nvSpPr>
          <p:cNvPr id="34817" name="Rectangle 1">
            <a:extLst>
              <a:ext uri="{FF2B5EF4-FFF2-40B4-BE49-F238E27FC236}">
                <a16:creationId xmlns:a16="http://schemas.microsoft.com/office/drawing/2014/main" id="{EE9655F6-70C1-BD48-B3F8-1115F2C596B5}"/>
              </a:ext>
            </a:extLst>
          </p:cNvPr>
          <p:cNvSpPr>
            <a:spLocks noChangeArrowheads="1"/>
          </p:cNvSpPr>
          <p:nvPr/>
        </p:nvSpPr>
        <p:spPr bwMode="auto">
          <a:xfrm>
            <a:off x="642938" y="2143125"/>
            <a:ext cx="6215062" cy="2892425"/>
          </a:xfrm>
          <a:prstGeom prst="rect">
            <a:avLst/>
          </a:prstGeom>
          <a:solidFill>
            <a:schemeClr val="bg1">
              <a:lumMod val="95000"/>
            </a:schemeClr>
          </a:solidFill>
          <a:ln w="9525">
            <a:solidFill>
              <a:schemeClr val="tx1"/>
            </a:solidFill>
            <a:miter lim="800000"/>
            <a:headEnd/>
            <a:tailEnd/>
          </a:ln>
          <a:effectLst/>
        </p:spPr>
        <p:txBody>
          <a:bodyPr anchor="ctr">
            <a:spAutoFit/>
          </a:bodyPr>
          <a:lstStyle/>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function(</a:t>
            </a:r>
            <a:r>
              <a:rPr lang="en-GB" sz="1600" b="1" dirty="0" err="1">
                <a:solidFill>
                  <a:srgbClr val="2B91AF"/>
                </a:solidFill>
                <a:latin typeface="Consolas" pitchFamily="49" charset="0"/>
                <a:ea typeface="Calibri" pitchFamily="34" charset="0"/>
              </a:rPr>
              <a:t>size_t</a:t>
            </a:r>
            <a:r>
              <a:rPr lang="en-GB" sz="1600" b="1" dirty="0">
                <a:solidFill>
                  <a:srgbClr val="000000"/>
                </a:solidFill>
                <a:latin typeface="Consolas" pitchFamily="49" charset="0"/>
                <a:ea typeface="Calibri" pitchFamily="34" charset="0"/>
              </a:rPr>
              <a:t> </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00FF"/>
                </a:solidFill>
                <a:latin typeface="Consolas" pitchFamily="49" charset="0"/>
                <a:ea typeface="Calibri" pitchFamily="34" charset="0"/>
              </a:rPr>
              <a:t>long</a:t>
            </a:r>
            <a:r>
              <a:rPr lang="en-GB" sz="1600" b="1" dirty="0">
                <a:solidFill>
                  <a:srgbClr val="000000"/>
                </a:solidFill>
                <a:latin typeface="Consolas" pitchFamily="49" charset="0"/>
                <a:ea typeface="Calibri" pitchFamily="34" charset="0"/>
              </a:rPr>
              <a:t> *p;</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00FF"/>
                </a:solidFill>
                <a:latin typeface="Consolas" pitchFamily="49" charset="0"/>
                <a:ea typeface="Calibri" pitchFamily="34" charset="0"/>
              </a:rPr>
              <a:t>if</a:t>
            </a:r>
            <a:r>
              <a:rPr lang="en-GB" sz="1600" b="1" dirty="0">
                <a:solidFill>
                  <a:srgbClr val="000000"/>
                </a:solidFill>
                <a:latin typeface="Consolas" pitchFamily="49" charset="0"/>
                <a:ea typeface="Calibri" pitchFamily="34" charset="0"/>
              </a:rPr>
              <a:t> (</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 0 || </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&gt; </a:t>
            </a:r>
            <a:r>
              <a:rPr lang="en-GB" sz="1600" b="1" dirty="0">
                <a:solidFill>
                  <a:srgbClr val="6F008A"/>
                </a:solidFill>
                <a:latin typeface="Consolas" pitchFamily="49" charset="0"/>
                <a:ea typeface="Calibri" pitchFamily="34" charset="0"/>
              </a:rPr>
              <a:t>SIZE_MAX</a:t>
            </a:r>
            <a:r>
              <a:rPr lang="en-GB" sz="1600" b="1" dirty="0">
                <a:solidFill>
                  <a:srgbClr val="000000"/>
                </a:solidFill>
                <a:latin typeface="Consolas" pitchFamily="49" charset="0"/>
                <a:ea typeface="Calibri" pitchFamily="34" charset="0"/>
              </a:rPr>
              <a:t> / </a:t>
            </a:r>
            <a:r>
              <a:rPr lang="en-GB" sz="1600" b="1" dirty="0" err="1">
                <a:solidFill>
                  <a:srgbClr val="0000FF"/>
                </a:solidFill>
                <a:latin typeface="Consolas" pitchFamily="49" charset="0"/>
                <a:ea typeface="Calibri" pitchFamily="34" charset="0"/>
              </a:rPr>
              <a:t>sizeof</a:t>
            </a:r>
            <a:r>
              <a:rPr lang="en-GB" sz="1600" b="1" dirty="0">
                <a:solidFill>
                  <a:srgbClr val="000000"/>
                </a:solidFill>
                <a:latin typeface="Consolas" pitchFamily="49" charset="0"/>
                <a:ea typeface="Calibri" pitchFamily="34" charset="0"/>
              </a:rPr>
              <a:t>(</a:t>
            </a:r>
            <a:r>
              <a:rPr lang="en-GB" sz="1600" b="1" dirty="0">
                <a:solidFill>
                  <a:srgbClr val="0000FF"/>
                </a:solidFill>
                <a:latin typeface="Consolas" pitchFamily="49" charset="0"/>
                <a:ea typeface="Calibri" pitchFamily="34" charset="0"/>
              </a:rPr>
              <a:t>long</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Handle overflow */</a:t>
            </a:r>
            <a:endParaRPr lang="en-GB" sz="1400" b="1" dirty="0"/>
          </a:p>
          <a:p>
            <a:pPr defTabSz="444500">
              <a:defRPr/>
            </a:pP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p = (</a:t>
            </a:r>
            <a:r>
              <a:rPr lang="en-GB" sz="1600" b="1" dirty="0">
                <a:solidFill>
                  <a:srgbClr val="0000FF"/>
                </a:solidFill>
                <a:latin typeface="Consolas" pitchFamily="49" charset="0"/>
                <a:ea typeface="Calibri" pitchFamily="34" charset="0"/>
              </a:rPr>
              <a:t>long</a:t>
            </a:r>
            <a:r>
              <a:rPr lang="en-GB" sz="1600" b="1" dirty="0">
                <a:solidFill>
                  <a:srgbClr val="000000"/>
                </a:solidFill>
                <a:latin typeface="Consolas" pitchFamily="49" charset="0"/>
                <a:ea typeface="Calibri" pitchFamily="34" charset="0"/>
              </a:rPr>
              <a:t> *)</a:t>
            </a:r>
            <a:r>
              <a:rPr lang="en-GB" sz="1600" b="1" dirty="0" err="1">
                <a:solidFill>
                  <a:srgbClr val="000000"/>
                </a:solidFill>
                <a:latin typeface="Consolas" pitchFamily="49" charset="0"/>
                <a:ea typeface="Calibri" pitchFamily="34" charset="0"/>
              </a:rPr>
              <a:t>malloc</a:t>
            </a:r>
            <a:r>
              <a:rPr lang="en-GB" sz="1600" b="1" dirty="0">
                <a:solidFill>
                  <a:srgbClr val="000000"/>
                </a:solidFill>
                <a:latin typeface="Consolas" pitchFamily="49" charset="0"/>
                <a:ea typeface="Calibri" pitchFamily="34" charset="0"/>
              </a:rPr>
              <a:t>(</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 </a:t>
            </a:r>
            <a:r>
              <a:rPr lang="en-GB" sz="1600" b="1" dirty="0" err="1">
                <a:solidFill>
                  <a:srgbClr val="0000FF"/>
                </a:solidFill>
                <a:latin typeface="Consolas" pitchFamily="49" charset="0"/>
                <a:ea typeface="Calibri" pitchFamily="34" charset="0"/>
              </a:rPr>
              <a:t>sizeof</a:t>
            </a:r>
            <a:r>
              <a:rPr lang="en-GB" sz="1600" b="1" dirty="0">
                <a:solidFill>
                  <a:srgbClr val="000000"/>
                </a:solidFill>
                <a:latin typeface="Consolas" pitchFamily="49" charset="0"/>
                <a:ea typeface="Calibri" pitchFamily="34" charset="0"/>
              </a:rPr>
              <a:t>(</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00FF"/>
                </a:solidFill>
                <a:latin typeface="Consolas" pitchFamily="49" charset="0"/>
                <a:ea typeface="Calibri" pitchFamily="34" charset="0"/>
              </a:rPr>
              <a:t>if</a:t>
            </a:r>
            <a:r>
              <a:rPr lang="en-GB" sz="1600" b="1" dirty="0">
                <a:solidFill>
                  <a:srgbClr val="000000"/>
                </a:solidFill>
                <a:latin typeface="Consolas" pitchFamily="49" charset="0"/>
                <a:ea typeface="Calibri" pitchFamily="34" charset="0"/>
              </a:rPr>
              <a:t> (p == </a:t>
            </a:r>
            <a:r>
              <a:rPr lang="en-GB" sz="1600" b="1" dirty="0">
                <a:solidFill>
                  <a:srgbClr val="6F008A"/>
                </a:solidFill>
                <a:latin typeface="Consolas" pitchFamily="49" charset="0"/>
                <a:ea typeface="Calibri" pitchFamily="34" charset="0"/>
              </a:rPr>
              <a:t>NULL</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Handle error */</a:t>
            </a:r>
            <a:endParaRPr lang="en-GB" sz="1400" b="1" dirty="0"/>
          </a:p>
          <a:p>
            <a:pPr defTabSz="444500">
              <a:defRPr/>
            </a:pP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free(p);</a:t>
            </a:r>
            <a:endParaRPr lang="en-GB" sz="1400" b="1" dirty="0"/>
          </a:p>
          <a:p>
            <a:pPr defTabSz="444500">
              <a:defRPr/>
            </a:pPr>
            <a:r>
              <a:rPr lang="en-GB" sz="1600" b="1" dirty="0">
                <a:solidFill>
                  <a:srgbClr val="000000"/>
                </a:solidFill>
                <a:latin typeface="Consolas" pitchFamily="49" charset="0"/>
                <a:ea typeface="Calibri" pitchFamily="34" charset="0"/>
              </a:rPr>
              <a:t>}</a:t>
            </a:r>
            <a:endParaRPr lang="en-GB" sz="4800" b="1" dirty="0"/>
          </a:p>
        </p:txBody>
      </p:sp>
      <p:sp>
        <p:nvSpPr>
          <p:cNvPr id="34818" name="Rectangle 2">
            <a:extLst>
              <a:ext uri="{FF2B5EF4-FFF2-40B4-BE49-F238E27FC236}">
                <a16:creationId xmlns:a16="http://schemas.microsoft.com/office/drawing/2014/main" id="{D18D2200-974B-564F-AE54-4C9D1F881353}"/>
              </a:ext>
            </a:extLst>
          </p:cNvPr>
          <p:cNvSpPr>
            <a:spLocks noChangeArrowheads="1"/>
          </p:cNvSpPr>
          <p:nvPr/>
        </p:nvSpPr>
        <p:spPr bwMode="auto">
          <a:xfrm>
            <a:off x="2714625" y="2428875"/>
            <a:ext cx="6215063" cy="2800350"/>
          </a:xfrm>
          <a:prstGeom prst="rect">
            <a:avLst/>
          </a:prstGeom>
          <a:solidFill>
            <a:schemeClr val="accent5">
              <a:lumMod val="40000"/>
              <a:lumOff val="60000"/>
            </a:schemeClr>
          </a:solidFill>
          <a:ln w="9525">
            <a:solidFill>
              <a:schemeClr val="tx1"/>
            </a:solidFill>
            <a:miter lim="800000"/>
            <a:headEnd/>
            <a:tailEnd/>
          </a:ln>
          <a:effectLst/>
        </p:spPr>
        <p:txBody>
          <a:bodyPr anchor="ctr">
            <a:spAutoFit/>
          </a:bodyPr>
          <a:lstStyle/>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function(</a:t>
            </a:r>
            <a:r>
              <a:rPr lang="en-GB" sz="1600" b="1" dirty="0">
                <a:solidFill>
                  <a:srgbClr val="2B91AF"/>
                </a:solidFill>
                <a:latin typeface="Consolas" pitchFamily="49" charset="0"/>
                <a:ea typeface="Calibri" pitchFamily="34" charset="0"/>
              </a:rPr>
              <a:t>uint16_t</a:t>
            </a:r>
            <a:r>
              <a:rPr lang="en-GB" sz="1600" b="1" dirty="0">
                <a:solidFill>
                  <a:srgbClr val="000000"/>
                </a:solidFill>
                <a:latin typeface="Consolas" pitchFamily="49" charset="0"/>
                <a:ea typeface="Calibri" pitchFamily="34" charset="0"/>
              </a:rPr>
              <a:t> </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uint16_t</a:t>
            </a:r>
            <a:r>
              <a:rPr lang="en-GB" sz="1600" b="1" dirty="0">
                <a:solidFill>
                  <a:srgbClr val="000000"/>
                </a:solidFill>
                <a:latin typeface="Consolas" pitchFamily="49" charset="0"/>
                <a:ea typeface="Calibri" pitchFamily="34" charset="0"/>
              </a:rPr>
              <a:t> *p;</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00FF"/>
                </a:solidFill>
                <a:latin typeface="Consolas" pitchFamily="49" charset="0"/>
                <a:ea typeface="Calibri" pitchFamily="34" charset="0"/>
              </a:rPr>
              <a:t>if</a:t>
            </a:r>
            <a:r>
              <a:rPr lang="en-GB" sz="1600" b="1" dirty="0">
                <a:solidFill>
                  <a:srgbClr val="000000"/>
                </a:solidFill>
                <a:latin typeface="Consolas" pitchFamily="49" charset="0"/>
                <a:ea typeface="Calibri" pitchFamily="34" charset="0"/>
              </a:rPr>
              <a:t> (</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 0 || </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&gt; </a:t>
            </a:r>
            <a:r>
              <a:rPr lang="en-GB" sz="1600" b="1" dirty="0">
                <a:solidFill>
                  <a:srgbClr val="6F008A"/>
                </a:solidFill>
                <a:latin typeface="Consolas" pitchFamily="49" charset="0"/>
                <a:ea typeface="Calibri" pitchFamily="34" charset="0"/>
              </a:rPr>
              <a:t>UINT16_MAX</a:t>
            </a:r>
            <a:r>
              <a:rPr lang="en-GB" sz="1600" b="1" dirty="0">
                <a:solidFill>
                  <a:srgbClr val="000000"/>
                </a:solidFill>
                <a:latin typeface="Consolas" pitchFamily="49" charset="0"/>
                <a:ea typeface="Calibri" pitchFamily="34" charset="0"/>
              </a:rPr>
              <a:t> / </a:t>
            </a:r>
            <a:r>
              <a:rPr lang="en-GB" sz="1600" b="1" dirty="0" err="1">
                <a:solidFill>
                  <a:srgbClr val="0000FF"/>
                </a:solidFill>
                <a:latin typeface="Consolas" pitchFamily="49" charset="0"/>
                <a:ea typeface="Calibri" pitchFamily="34" charset="0"/>
              </a:rPr>
              <a:t>sizeof</a:t>
            </a:r>
            <a:r>
              <a:rPr lang="en-GB" sz="1600" b="1" dirty="0">
                <a:solidFill>
                  <a:srgbClr val="000000"/>
                </a:solidFill>
                <a:latin typeface="Consolas" pitchFamily="49" charset="0"/>
                <a:ea typeface="Calibri" pitchFamily="34" charset="0"/>
              </a:rPr>
              <a:t>(*p))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Handle overflow */</a:t>
            </a:r>
            <a:endParaRPr lang="en-GB" sz="1400" b="1" dirty="0"/>
          </a:p>
          <a:p>
            <a:pPr defTabSz="444500">
              <a:defRPr/>
            </a:pP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p = (</a:t>
            </a:r>
            <a:r>
              <a:rPr lang="en-GB" sz="1600" b="1" dirty="0">
                <a:solidFill>
                  <a:srgbClr val="2B91AF"/>
                </a:solidFill>
                <a:latin typeface="Consolas" pitchFamily="49" charset="0"/>
                <a:ea typeface="Calibri" pitchFamily="34" charset="0"/>
              </a:rPr>
              <a:t>uint16_t</a:t>
            </a:r>
            <a:r>
              <a:rPr lang="en-GB" sz="1600" b="1" dirty="0">
                <a:solidFill>
                  <a:srgbClr val="000000"/>
                </a:solidFill>
                <a:latin typeface="Consolas" pitchFamily="49" charset="0"/>
                <a:ea typeface="Calibri" pitchFamily="34" charset="0"/>
              </a:rPr>
              <a:t> *)</a:t>
            </a:r>
            <a:r>
              <a:rPr lang="en-GB" sz="1600" b="1" dirty="0" err="1">
                <a:solidFill>
                  <a:srgbClr val="000000"/>
                </a:solidFill>
                <a:latin typeface="Consolas" pitchFamily="49" charset="0"/>
                <a:ea typeface="Calibri" pitchFamily="34" charset="0"/>
              </a:rPr>
              <a:t>malloc</a:t>
            </a:r>
            <a:r>
              <a:rPr lang="en-GB" sz="1600" b="1" dirty="0">
                <a:solidFill>
                  <a:srgbClr val="000000"/>
                </a:solidFill>
                <a:latin typeface="Consolas" pitchFamily="49" charset="0"/>
                <a:ea typeface="Calibri" pitchFamily="34" charset="0"/>
              </a:rPr>
              <a:t>(</a:t>
            </a:r>
            <a:r>
              <a:rPr lang="en-GB" sz="1600" b="1" dirty="0" err="1">
                <a:solidFill>
                  <a:srgbClr val="808080"/>
                </a:solidFill>
                <a:latin typeface="Consolas" pitchFamily="49" charset="0"/>
                <a:ea typeface="Calibri" pitchFamily="34" charset="0"/>
              </a:rPr>
              <a:t>len</a:t>
            </a:r>
            <a:r>
              <a:rPr lang="en-GB" sz="1600" b="1" dirty="0">
                <a:solidFill>
                  <a:srgbClr val="000000"/>
                </a:solidFill>
                <a:latin typeface="Consolas" pitchFamily="49" charset="0"/>
                <a:ea typeface="Calibri" pitchFamily="34" charset="0"/>
              </a:rPr>
              <a:t> * </a:t>
            </a:r>
            <a:r>
              <a:rPr lang="en-GB" sz="1600" b="1" dirty="0" err="1">
                <a:solidFill>
                  <a:srgbClr val="0000FF"/>
                </a:solidFill>
                <a:latin typeface="Consolas" pitchFamily="49" charset="0"/>
                <a:ea typeface="Calibri" pitchFamily="34" charset="0"/>
              </a:rPr>
              <a:t>sizeof</a:t>
            </a:r>
            <a:r>
              <a:rPr lang="en-GB" sz="1600" b="1" dirty="0">
                <a:solidFill>
                  <a:srgbClr val="000000"/>
                </a:solidFill>
                <a:latin typeface="Consolas" pitchFamily="49" charset="0"/>
                <a:ea typeface="Calibri" pitchFamily="34" charset="0"/>
              </a:rPr>
              <a:t>(*p));</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00FF"/>
                </a:solidFill>
                <a:latin typeface="Consolas" pitchFamily="49" charset="0"/>
                <a:ea typeface="Calibri" pitchFamily="34" charset="0"/>
              </a:rPr>
              <a:t>if</a:t>
            </a:r>
            <a:r>
              <a:rPr lang="en-GB" sz="1600" b="1" dirty="0">
                <a:solidFill>
                  <a:srgbClr val="000000"/>
                </a:solidFill>
                <a:latin typeface="Consolas" pitchFamily="49" charset="0"/>
                <a:ea typeface="Calibri" pitchFamily="34" charset="0"/>
              </a:rPr>
              <a:t> (p == </a:t>
            </a:r>
            <a:r>
              <a:rPr lang="en-GB" sz="1600" b="1" dirty="0">
                <a:solidFill>
                  <a:srgbClr val="6F008A"/>
                </a:solidFill>
                <a:latin typeface="Consolas" pitchFamily="49" charset="0"/>
                <a:ea typeface="Calibri" pitchFamily="34" charset="0"/>
              </a:rPr>
              <a:t>NULL</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Handle error */</a:t>
            </a:r>
            <a:endParaRPr lang="en-GB" sz="1400" b="1" dirty="0"/>
          </a:p>
          <a:p>
            <a:pPr defTabSz="444500">
              <a:defRPr/>
            </a:pP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free(p);</a:t>
            </a:r>
            <a:endParaRPr lang="en-GB" sz="1400" b="1" dirty="0"/>
          </a:p>
          <a:p>
            <a:pPr defTabSz="444500">
              <a:defRPr/>
            </a:pPr>
            <a:r>
              <a:rPr lang="en-GB" sz="1600" b="1" dirty="0">
                <a:solidFill>
                  <a:srgbClr val="000000"/>
                </a:solidFill>
                <a:latin typeface="Consolas" pitchFamily="49" charset="0"/>
                <a:ea typeface="Calibri" pitchFamily="34" charset="0"/>
              </a:rPr>
              <a:t>}</a:t>
            </a:r>
            <a:endParaRPr lang="en-GB" sz="4800" b="1" dirty="0"/>
          </a:p>
        </p:txBody>
      </p:sp>
      <p:sp>
        <p:nvSpPr>
          <p:cNvPr id="8" name="TextBox 7">
            <a:extLst>
              <a:ext uri="{FF2B5EF4-FFF2-40B4-BE49-F238E27FC236}">
                <a16:creationId xmlns:a16="http://schemas.microsoft.com/office/drawing/2014/main" id="{C9052297-BD8B-4E4F-9048-B633E40E0A70}"/>
              </a:ext>
            </a:extLst>
          </p:cNvPr>
          <p:cNvSpPr txBox="1"/>
          <p:nvPr/>
        </p:nvSpPr>
        <p:spPr>
          <a:xfrm>
            <a:off x="4429125" y="4786313"/>
            <a:ext cx="4500563" cy="461962"/>
          </a:xfrm>
          <a:prstGeom prst="rect">
            <a:avLst/>
          </a:prstGeom>
          <a:noFill/>
        </p:spPr>
        <p:txBody>
          <a:bodyPr>
            <a:spAutoFit/>
          </a:bodyPr>
          <a:lstStyle/>
          <a:p>
            <a:pPr algn="r" eaLnBrk="1" hangingPunct="1">
              <a:defRPr/>
            </a:pPr>
            <a:r>
              <a:rPr lang="en-GB" b="1" dirty="0">
                <a:solidFill>
                  <a:schemeClr val="accent1">
                    <a:lumMod val="50000"/>
                  </a:schemeClr>
                </a:solidFill>
                <a:latin typeface="+mn-lt"/>
              </a:rPr>
              <a:t>Better: </a:t>
            </a:r>
            <a:r>
              <a:rPr lang="en-GB" sz="1800" dirty="0">
                <a:solidFill>
                  <a:schemeClr val="accent1">
                    <a:lumMod val="50000"/>
                  </a:schemeClr>
                </a:solidFill>
                <a:latin typeface="+mn-lt"/>
              </a:rPr>
              <a:t>use of uint16_t and </a:t>
            </a:r>
            <a:r>
              <a:rPr lang="en-GB" sz="1800" dirty="0" err="1">
                <a:solidFill>
                  <a:schemeClr val="accent1">
                    <a:lumMod val="50000"/>
                  </a:schemeClr>
                </a:solidFill>
                <a:latin typeface="+mn-lt"/>
              </a:rPr>
              <a:t>sizeof</a:t>
            </a:r>
            <a:r>
              <a:rPr lang="en-GB" sz="1800" dirty="0">
                <a:solidFill>
                  <a:schemeClr val="accent1">
                    <a:lumMod val="50000"/>
                  </a:schemeClr>
                </a:solidFill>
                <a:latin typeface="+mn-lt"/>
              </a:rPr>
              <a:t>(*p) </a:t>
            </a:r>
            <a:endParaRPr lang="en-GB" dirty="0">
              <a:solidFill>
                <a:schemeClr val="accent1">
                  <a:lumMod val="50000"/>
                </a:schemeClr>
              </a:solidFill>
              <a:latin typeface="+mn-lt"/>
            </a:endParaRPr>
          </a:p>
        </p:txBody>
      </p:sp>
      <p:cxnSp>
        <p:nvCxnSpPr>
          <p:cNvPr id="13" name="Straight Connector 12">
            <a:extLst>
              <a:ext uri="{FF2B5EF4-FFF2-40B4-BE49-F238E27FC236}">
                <a16:creationId xmlns:a16="http://schemas.microsoft.com/office/drawing/2014/main" id="{F69EDCBC-8D6F-6149-9A07-C2EB3C0F9C9C}"/>
              </a:ext>
            </a:extLst>
          </p:cNvPr>
          <p:cNvCxnSpPr/>
          <p:nvPr/>
        </p:nvCxnSpPr>
        <p:spPr>
          <a:xfrm rot="10800000">
            <a:off x="360363" y="1903413"/>
            <a:ext cx="357187" cy="15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BDD47B-767A-AA48-B058-3656EED34D8B}"/>
              </a:ext>
            </a:extLst>
          </p:cNvPr>
          <p:cNvCxnSpPr/>
          <p:nvPr/>
        </p:nvCxnSpPr>
        <p:spPr>
          <a:xfrm rot="5400000">
            <a:off x="-103187" y="2366963"/>
            <a:ext cx="928687" cy="1587"/>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A5658B-8E13-9343-8D04-AA2137CF90F2}"/>
              </a:ext>
            </a:extLst>
          </p:cNvPr>
          <p:cNvCxnSpPr/>
          <p:nvPr/>
        </p:nvCxnSpPr>
        <p:spPr>
          <a:xfrm>
            <a:off x="360363" y="2832100"/>
            <a:ext cx="714375" cy="158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818">
                                            <p:bg/>
                                          </p:spTgt>
                                        </p:tgtEl>
                                        <p:attrNameLst>
                                          <p:attrName>style.visibility</p:attrName>
                                        </p:attrNameLst>
                                      </p:cBhvr>
                                      <p:to>
                                        <p:strVal val="visible"/>
                                      </p:to>
                                    </p:set>
                                    <p:animEffect transition="in" filter="wipe(down)">
                                      <p:cBhvr>
                                        <p:cTn id="10" dur="500"/>
                                        <p:tgtEl>
                                          <p:spTgt spid="34818">
                                            <p:bg/>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4818">
                                            <p:txEl>
                                              <p:pRg st="0" end="0"/>
                                            </p:txEl>
                                          </p:spTgt>
                                        </p:tgtEl>
                                        <p:attrNameLst>
                                          <p:attrName>style.visibility</p:attrName>
                                        </p:attrNameLst>
                                      </p:cBhvr>
                                      <p:to>
                                        <p:strVal val="visible"/>
                                      </p:to>
                                    </p:set>
                                    <p:animEffect transition="in" filter="wipe(down)">
                                      <p:cBhvr>
                                        <p:cTn id="13" dur="500"/>
                                        <p:tgtEl>
                                          <p:spTgt spid="34818">
                                            <p:txEl>
                                              <p:pRg st="0" end="0"/>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4818">
                                            <p:txEl>
                                              <p:pRg st="1" end="1"/>
                                            </p:txEl>
                                          </p:spTgt>
                                        </p:tgtEl>
                                        <p:attrNameLst>
                                          <p:attrName>style.visibility</p:attrName>
                                        </p:attrNameLst>
                                      </p:cBhvr>
                                      <p:to>
                                        <p:strVal val="visible"/>
                                      </p:to>
                                    </p:set>
                                    <p:animEffect transition="in" filter="wipe(down)">
                                      <p:cBhvr>
                                        <p:cTn id="16" dur="500"/>
                                        <p:tgtEl>
                                          <p:spTgt spid="34818">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Effect transition="in" filter="wipe(down)">
                                      <p:cBhvr>
                                        <p:cTn id="19" dur="500"/>
                                        <p:tgtEl>
                                          <p:spTgt spid="34818">
                                            <p:txEl>
                                              <p:pRg st="2" end="2"/>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4818">
                                            <p:txEl>
                                              <p:pRg st="3" end="3"/>
                                            </p:txEl>
                                          </p:spTgt>
                                        </p:tgtEl>
                                        <p:attrNameLst>
                                          <p:attrName>style.visibility</p:attrName>
                                        </p:attrNameLst>
                                      </p:cBhvr>
                                      <p:to>
                                        <p:strVal val="visible"/>
                                      </p:to>
                                    </p:set>
                                    <p:animEffect transition="in" filter="wipe(down)">
                                      <p:cBhvr>
                                        <p:cTn id="22" dur="500"/>
                                        <p:tgtEl>
                                          <p:spTgt spid="34818">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4818">
                                            <p:txEl>
                                              <p:pRg st="4" end="4"/>
                                            </p:txEl>
                                          </p:spTgt>
                                        </p:tgtEl>
                                        <p:attrNameLst>
                                          <p:attrName>style.visibility</p:attrName>
                                        </p:attrNameLst>
                                      </p:cBhvr>
                                      <p:to>
                                        <p:strVal val="visible"/>
                                      </p:to>
                                    </p:set>
                                    <p:animEffect transition="in" filter="wipe(down)">
                                      <p:cBhvr>
                                        <p:cTn id="25" dur="500"/>
                                        <p:tgtEl>
                                          <p:spTgt spid="34818">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4818">
                                            <p:txEl>
                                              <p:pRg st="5" end="5"/>
                                            </p:txEl>
                                          </p:spTgt>
                                        </p:tgtEl>
                                        <p:attrNameLst>
                                          <p:attrName>style.visibility</p:attrName>
                                        </p:attrNameLst>
                                      </p:cBhvr>
                                      <p:to>
                                        <p:strVal val="visible"/>
                                      </p:to>
                                    </p:set>
                                    <p:animEffect transition="in" filter="wipe(down)">
                                      <p:cBhvr>
                                        <p:cTn id="28" dur="500"/>
                                        <p:tgtEl>
                                          <p:spTgt spid="34818">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4818">
                                            <p:txEl>
                                              <p:pRg st="6" end="6"/>
                                            </p:txEl>
                                          </p:spTgt>
                                        </p:tgtEl>
                                        <p:attrNameLst>
                                          <p:attrName>style.visibility</p:attrName>
                                        </p:attrNameLst>
                                      </p:cBhvr>
                                      <p:to>
                                        <p:strVal val="visible"/>
                                      </p:to>
                                    </p:set>
                                    <p:animEffect transition="in" filter="wipe(down)">
                                      <p:cBhvr>
                                        <p:cTn id="31" dur="500"/>
                                        <p:tgtEl>
                                          <p:spTgt spid="34818">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4818">
                                            <p:txEl>
                                              <p:pRg st="7" end="7"/>
                                            </p:txEl>
                                          </p:spTgt>
                                        </p:tgtEl>
                                        <p:attrNameLst>
                                          <p:attrName>style.visibility</p:attrName>
                                        </p:attrNameLst>
                                      </p:cBhvr>
                                      <p:to>
                                        <p:strVal val="visible"/>
                                      </p:to>
                                    </p:set>
                                    <p:animEffect transition="in" filter="wipe(down)">
                                      <p:cBhvr>
                                        <p:cTn id="34" dur="500"/>
                                        <p:tgtEl>
                                          <p:spTgt spid="34818">
                                            <p:txEl>
                                              <p:pRg st="7" end="7"/>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4818">
                                            <p:txEl>
                                              <p:pRg st="8" end="8"/>
                                            </p:txEl>
                                          </p:spTgt>
                                        </p:tgtEl>
                                        <p:attrNameLst>
                                          <p:attrName>style.visibility</p:attrName>
                                        </p:attrNameLst>
                                      </p:cBhvr>
                                      <p:to>
                                        <p:strVal val="visible"/>
                                      </p:to>
                                    </p:set>
                                    <p:animEffect transition="in" filter="wipe(down)">
                                      <p:cBhvr>
                                        <p:cTn id="37" dur="500"/>
                                        <p:tgtEl>
                                          <p:spTgt spid="34818">
                                            <p:txEl>
                                              <p:pRg st="8" end="8"/>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4818">
                                            <p:txEl>
                                              <p:pRg st="9" end="9"/>
                                            </p:txEl>
                                          </p:spTgt>
                                        </p:tgtEl>
                                        <p:attrNameLst>
                                          <p:attrName>style.visibility</p:attrName>
                                        </p:attrNameLst>
                                      </p:cBhvr>
                                      <p:to>
                                        <p:strVal val="visible"/>
                                      </p:to>
                                    </p:set>
                                    <p:animEffect transition="in" filter="wipe(down)">
                                      <p:cBhvr>
                                        <p:cTn id="40" dur="500"/>
                                        <p:tgtEl>
                                          <p:spTgt spid="34818">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4818">
                                            <p:txEl>
                                              <p:pRg st="10" end="10"/>
                                            </p:txEl>
                                          </p:spTgt>
                                        </p:tgtEl>
                                        <p:attrNameLst>
                                          <p:attrName>style.visibility</p:attrName>
                                        </p:attrNameLst>
                                      </p:cBhvr>
                                      <p:to>
                                        <p:strVal val="visible"/>
                                      </p:to>
                                    </p:set>
                                    <p:animEffect transition="in" filter="wipe(down)">
                                      <p:cBhvr>
                                        <p:cTn id="43" dur="500"/>
                                        <p:tgtEl>
                                          <p:spTgt spid="3481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allAtOnce" animBg="1"/>
      <p:bldP spid="8"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2660DC-05F1-4943-9C24-FE00CE2129B7}"/>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12290" name="Title 1">
            <a:extLst>
              <a:ext uri="{FF2B5EF4-FFF2-40B4-BE49-F238E27FC236}">
                <a16:creationId xmlns:a16="http://schemas.microsoft.com/office/drawing/2014/main" id="{B70B6E44-0DB0-864A-943B-E69EC7A3DE66}"/>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7542271A-BDA8-E14B-8B9C-0FA34776EB6E}"/>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Do not access freed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Only free memory that was allocated dynamically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Allocate sufficient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Properly de-allocate dynamically allocate resources </a:t>
                      </a:r>
                      <a:r>
                        <a:rPr lang="en-GB" sz="1600" dirty="0">
                          <a:latin typeface="Calibri"/>
                          <a:ea typeface="Calibri"/>
                          <a:cs typeface="Times New Roman"/>
                        </a:rPr>
                        <a:t>(e.g. with</a:t>
                      </a:r>
                      <a:r>
                        <a:rPr lang="en-GB" sz="1600" baseline="0" dirty="0">
                          <a:latin typeface="Calibri"/>
                          <a:ea typeface="Calibri"/>
                          <a:cs typeface="Times New Roman"/>
                        </a:rPr>
                        <a:t> ‘new’)</a:t>
                      </a:r>
                      <a:endParaRPr lang="en-GB" sz="18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Explicitly construct and destruct objects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mn-cs"/>
                        </a:rPr>
                        <a:t>Memory leaks</a:t>
                      </a:r>
                      <a:r>
                        <a:rPr lang="en-GB" sz="1800" baseline="0" dirty="0">
                          <a:latin typeface="Calibri"/>
                          <a:ea typeface="Calibri"/>
                          <a:cs typeface="+mn-cs"/>
                        </a:rPr>
                        <a:t> (not in CERT list)</a:t>
                      </a:r>
                      <a:endParaRPr lang="en-GB" sz="1800" dirty="0">
                        <a:latin typeface="Calibri"/>
                        <a:ea typeface="Calibri"/>
                        <a:cs typeface="+mn-cs"/>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pic>
        <p:nvPicPr>
          <p:cNvPr id="12356" name="Picture 2" descr="Image result for tick mark transparent background">
            <a:extLst>
              <a:ext uri="{FF2B5EF4-FFF2-40B4-BE49-F238E27FC236}">
                <a16:creationId xmlns:a16="http://schemas.microsoft.com/office/drawing/2014/main" id="{4EB21456-0C66-D64D-98DF-C5265233D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9827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7" name="Picture 2" descr="Image result for tick mark transparent background">
            <a:extLst>
              <a:ext uri="{FF2B5EF4-FFF2-40B4-BE49-F238E27FC236}">
                <a16:creationId xmlns:a16="http://schemas.microsoft.com/office/drawing/2014/main" id="{0C17C7A3-8F9D-1B4B-90C6-3D28A7FCA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25542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8" name="Picture 2" descr="Image result for tick mark transparent background">
            <a:extLst>
              <a:ext uri="{FF2B5EF4-FFF2-40B4-BE49-F238E27FC236}">
                <a16:creationId xmlns:a16="http://schemas.microsoft.com/office/drawing/2014/main" id="{FC5D9937-5903-BB4B-BDB9-049E663E5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000375"/>
            <a:ext cx="4286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98DE8AB1-FFB0-DE42-ADB7-C4F76A67FB4E}"/>
              </a:ext>
            </a:extLst>
          </p:cNvPr>
          <p:cNvSpPr/>
          <p:nvPr/>
        </p:nvSpPr>
        <p:spPr>
          <a:xfrm>
            <a:off x="500063" y="3471863"/>
            <a:ext cx="8294687" cy="57308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TextBox 9">
            <a:extLst>
              <a:ext uri="{FF2B5EF4-FFF2-40B4-BE49-F238E27FC236}">
                <a16:creationId xmlns:a16="http://schemas.microsoft.com/office/drawing/2014/main" id="{DDDB65B9-DE02-F04E-B2AC-3E210E4863FB}"/>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0DE2128D-AAE1-A545-B9AE-605893773228}"/>
              </a:ext>
            </a:extLst>
          </p:cNvPr>
          <p:cNvSpPr>
            <a:spLocks noGrp="1" noChangeArrowheads="1"/>
          </p:cNvSpPr>
          <p:nvPr>
            <p:ph type="title"/>
          </p:nvPr>
        </p:nvSpPr>
        <p:spPr>
          <a:xfrm>
            <a:off x="0" y="0"/>
            <a:ext cx="9144000" cy="1500188"/>
          </a:xfrm>
        </p:spPr>
        <p:txBody>
          <a:bodyPr/>
          <a:lstStyle/>
          <a:p>
            <a:br>
              <a:rPr lang="en-GB" altLang="en-US"/>
            </a:br>
            <a:r>
              <a:rPr lang="en-GB" altLang="en-US"/>
              <a:t>Resource </a:t>
            </a:r>
            <a:br>
              <a:rPr lang="en-GB" altLang="en-US"/>
            </a:br>
            <a:r>
              <a:rPr lang="en-GB" altLang="en-US"/>
              <a:t>Allocation / Deallocation</a:t>
            </a:r>
            <a:br>
              <a:rPr lang="en-GB" altLang="en-US"/>
            </a:br>
            <a:endParaRPr lang="en-GB" altLang="en-US"/>
          </a:p>
        </p:txBody>
      </p:sp>
      <p:graphicFrame>
        <p:nvGraphicFramePr>
          <p:cNvPr id="10" name="Table 9">
            <a:extLst>
              <a:ext uri="{FF2B5EF4-FFF2-40B4-BE49-F238E27FC236}">
                <a16:creationId xmlns:a16="http://schemas.microsoft.com/office/drawing/2014/main" id="{310BE3D4-C1FB-0F4C-BE52-D2025B94C9E9}"/>
              </a:ext>
            </a:extLst>
          </p:cNvPr>
          <p:cNvGraphicFramePr>
            <a:graphicFrameLocks noGrp="1"/>
          </p:cNvGraphicFramePr>
          <p:nvPr/>
        </p:nvGraphicFramePr>
        <p:xfrm>
          <a:off x="357188" y="1643063"/>
          <a:ext cx="8429625" cy="5570537"/>
        </p:xfrm>
        <a:graphic>
          <a:graphicData uri="http://schemas.openxmlformats.org/drawingml/2006/table">
            <a:tbl>
              <a:tblPr>
                <a:tableStyleId>{E8B1032C-EA38-4F05-BA0D-38AFFFC7BED3}</a:tableStyleId>
              </a:tblPr>
              <a:tblGrid>
                <a:gridCol w="4214813">
                  <a:extLst>
                    <a:ext uri="{9D8B030D-6E8A-4147-A177-3AD203B41FA5}">
                      <a16:colId xmlns:a16="http://schemas.microsoft.com/office/drawing/2014/main" val="20000"/>
                    </a:ext>
                  </a:extLst>
                </a:gridCol>
                <a:gridCol w="4214813">
                  <a:extLst>
                    <a:ext uri="{9D8B030D-6E8A-4147-A177-3AD203B41FA5}">
                      <a16:colId xmlns:a16="http://schemas.microsoft.com/office/drawing/2014/main" val="20001"/>
                    </a:ext>
                  </a:extLst>
                </a:gridCol>
              </a:tblGrid>
              <a:tr h="472499">
                <a:tc>
                  <a:txBody>
                    <a:bodyPr/>
                    <a:lstStyle/>
                    <a:p>
                      <a:pPr algn="ctr">
                        <a:spcAft>
                          <a:spcPts val="0"/>
                        </a:spcAft>
                      </a:pPr>
                      <a:r>
                        <a:rPr lang="en-GB" sz="3100" b="1" dirty="0"/>
                        <a:t>Allocator</a:t>
                      </a:r>
                      <a:endParaRPr lang="en-GB" sz="3100" b="1" dirty="0">
                        <a:latin typeface="+mn-lt"/>
                        <a:ea typeface="Calibri"/>
                        <a:cs typeface="Times New Roman"/>
                      </a:endParaRPr>
                    </a:p>
                  </a:txBody>
                  <a:tcPr marL="0" marR="0" marT="0" marB="0" anchor="ctr">
                    <a:solidFill>
                      <a:schemeClr val="accent2">
                        <a:lumMod val="40000"/>
                        <a:lumOff val="60000"/>
                      </a:schemeClr>
                    </a:solidFill>
                  </a:tcPr>
                </a:tc>
                <a:tc>
                  <a:txBody>
                    <a:bodyPr/>
                    <a:lstStyle/>
                    <a:p>
                      <a:pPr algn="ctr">
                        <a:spcAft>
                          <a:spcPts val="0"/>
                        </a:spcAft>
                      </a:pPr>
                      <a:r>
                        <a:rPr lang="en-GB" sz="3100" b="1" dirty="0" err="1"/>
                        <a:t>Deallocator</a:t>
                      </a:r>
                      <a:endParaRPr lang="en-GB" sz="3100" b="1" dirty="0">
                        <a:latin typeface="+mn-lt"/>
                        <a:ea typeface="Calibri"/>
                        <a:cs typeface="Times New Roman"/>
                      </a:endParaRPr>
                    </a:p>
                  </a:txBody>
                  <a:tcPr marL="0" marR="0" marT="0" marB="0" anchor="ctr">
                    <a:solidFill>
                      <a:schemeClr val="accent2">
                        <a:lumMod val="40000"/>
                        <a:lumOff val="60000"/>
                      </a:schemeClr>
                    </a:solidFill>
                  </a:tcPr>
                </a:tc>
                <a:extLst>
                  <a:ext uri="{0D108BD9-81ED-4DB2-BD59-A6C34878D82A}">
                    <a16:rowId xmlns:a16="http://schemas.microsoft.com/office/drawing/2014/main" val="10000"/>
                  </a:ext>
                </a:extLst>
              </a:tr>
              <a:tr h="541025">
                <a:tc>
                  <a:txBody>
                    <a:bodyPr/>
                    <a:lstStyle/>
                    <a:p>
                      <a:pPr algn="ctr">
                        <a:lnSpc>
                          <a:spcPct val="150000"/>
                        </a:lnSpc>
                        <a:spcAft>
                          <a:spcPts val="0"/>
                        </a:spcAft>
                      </a:pPr>
                      <a:r>
                        <a:rPr lang="en-GB" sz="2700" dirty="0">
                          <a:solidFill>
                            <a:schemeClr val="bg2">
                              <a:lumMod val="75000"/>
                            </a:schemeClr>
                          </a:solidFill>
                        </a:rPr>
                        <a:t>operator</a:t>
                      </a:r>
                      <a:r>
                        <a:rPr lang="en-GB" sz="2700" dirty="0"/>
                        <a:t> new() / new</a:t>
                      </a:r>
                      <a:endParaRPr lang="en-GB" sz="2700" dirty="0">
                        <a:latin typeface="+mn-lt"/>
                        <a:ea typeface="Calibri"/>
                        <a:cs typeface="Times New Roman"/>
                      </a:endParaRPr>
                    </a:p>
                  </a:txBody>
                  <a:tcPr marL="71999" marR="0" marT="0" marB="0" anchor="ctr">
                    <a:solidFill>
                      <a:schemeClr val="accent2">
                        <a:lumMod val="20000"/>
                        <a:lumOff val="80000"/>
                      </a:schemeClr>
                    </a:solidFill>
                  </a:tcPr>
                </a:tc>
                <a:tc>
                  <a:txBody>
                    <a:bodyPr/>
                    <a:lstStyle/>
                    <a:p>
                      <a:pPr algn="ctr">
                        <a:lnSpc>
                          <a:spcPct val="150000"/>
                        </a:lnSpc>
                        <a:spcAft>
                          <a:spcPts val="0"/>
                        </a:spcAft>
                      </a:pPr>
                      <a:r>
                        <a:rPr lang="en-GB" sz="2700" dirty="0">
                          <a:solidFill>
                            <a:schemeClr val="bg2">
                              <a:lumMod val="75000"/>
                            </a:schemeClr>
                          </a:solidFill>
                        </a:rPr>
                        <a:t>operator</a:t>
                      </a:r>
                      <a:r>
                        <a:rPr lang="en-GB" sz="2700" dirty="0"/>
                        <a:t> delete() / delete</a:t>
                      </a:r>
                      <a:endParaRPr lang="en-GB" sz="2700" dirty="0">
                        <a:latin typeface="+mn-lt"/>
                        <a:ea typeface="Calibri"/>
                        <a:cs typeface="Times New Roman"/>
                      </a:endParaRPr>
                    </a:p>
                  </a:txBody>
                  <a:tcPr marL="71999" marR="0" marT="0" marB="0" anchor="ctr">
                    <a:solidFill>
                      <a:schemeClr val="accent2">
                        <a:lumMod val="20000"/>
                        <a:lumOff val="80000"/>
                      </a:schemeClr>
                    </a:solidFill>
                  </a:tcPr>
                </a:tc>
                <a:extLst>
                  <a:ext uri="{0D108BD9-81ED-4DB2-BD59-A6C34878D82A}">
                    <a16:rowId xmlns:a16="http://schemas.microsoft.com/office/drawing/2014/main" val="10001"/>
                  </a:ext>
                </a:extLst>
              </a:tr>
              <a:tr h="1158322">
                <a:tc>
                  <a:txBody>
                    <a:bodyPr/>
                    <a:lstStyle/>
                    <a:p>
                      <a:pPr algn="ctr">
                        <a:lnSpc>
                          <a:spcPct val="150000"/>
                        </a:lnSpc>
                        <a:spcAft>
                          <a:spcPts val="0"/>
                        </a:spcAft>
                      </a:pPr>
                      <a:r>
                        <a:rPr lang="en-GB" sz="2700" dirty="0">
                          <a:solidFill>
                            <a:schemeClr val="bg2">
                              <a:lumMod val="75000"/>
                            </a:schemeClr>
                          </a:solidFill>
                        </a:rPr>
                        <a:t>operator</a:t>
                      </a:r>
                      <a:r>
                        <a:rPr lang="en-GB" sz="2700" dirty="0"/>
                        <a:t> new[ ]() / new[ ]</a:t>
                      </a:r>
                      <a:endParaRPr lang="en-GB" sz="2700" dirty="0">
                        <a:latin typeface="+mn-lt"/>
                        <a:ea typeface="Calibri"/>
                        <a:cs typeface="Times New Roman"/>
                      </a:endParaRPr>
                    </a:p>
                  </a:txBody>
                  <a:tcPr marL="71999" marR="0" marT="0" marB="0" anchor="ctr">
                    <a:solidFill>
                      <a:schemeClr val="accent2">
                        <a:lumMod val="20000"/>
                        <a:lumOff val="80000"/>
                      </a:schemeClr>
                    </a:solidFill>
                  </a:tcPr>
                </a:tc>
                <a:tc>
                  <a:txBody>
                    <a:bodyPr/>
                    <a:lstStyle/>
                    <a:p>
                      <a:pPr algn="ctr">
                        <a:lnSpc>
                          <a:spcPct val="150000"/>
                        </a:lnSpc>
                        <a:spcAft>
                          <a:spcPts val="0"/>
                        </a:spcAft>
                      </a:pPr>
                      <a:r>
                        <a:rPr lang="en-GB" sz="2700" dirty="0">
                          <a:solidFill>
                            <a:schemeClr val="bg2">
                              <a:lumMod val="75000"/>
                            </a:schemeClr>
                          </a:solidFill>
                        </a:rPr>
                        <a:t>operator</a:t>
                      </a:r>
                      <a:r>
                        <a:rPr lang="en-GB" sz="2700" dirty="0"/>
                        <a:t> delete[ ]() / delete[ ]</a:t>
                      </a:r>
                      <a:endParaRPr lang="en-GB" sz="2700" dirty="0">
                        <a:latin typeface="+mn-lt"/>
                        <a:ea typeface="Calibri"/>
                        <a:cs typeface="Times New Roman"/>
                      </a:endParaRPr>
                    </a:p>
                  </a:txBody>
                  <a:tcPr marL="71999" marR="0" marT="0" marB="0" anchor="ctr">
                    <a:solidFill>
                      <a:schemeClr val="accent2">
                        <a:lumMod val="20000"/>
                        <a:lumOff val="80000"/>
                      </a:schemeClr>
                    </a:solidFill>
                  </a:tcPr>
                </a:tc>
                <a:extLst>
                  <a:ext uri="{0D108BD9-81ED-4DB2-BD59-A6C34878D82A}">
                    <a16:rowId xmlns:a16="http://schemas.microsoft.com/office/drawing/2014/main" val="10002"/>
                  </a:ext>
                </a:extLst>
              </a:tr>
              <a:tr h="541025">
                <a:tc>
                  <a:txBody>
                    <a:bodyPr/>
                    <a:lstStyle/>
                    <a:p>
                      <a:pPr algn="ctr">
                        <a:lnSpc>
                          <a:spcPct val="150000"/>
                        </a:lnSpc>
                        <a:spcAft>
                          <a:spcPts val="0"/>
                        </a:spcAft>
                      </a:pPr>
                      <a:r>
                        <a:rPr lang="en-GB" sz="2700" dirty="0">
                          <a:solidFill>
                            <a:schemeClr val="bg2">
                              <a:lumMod val="75000"/>
                            </a:schemeClr>
                          </a:solidFill>
                        </a:rPr>
                        <a:t>placement operator </a:t>
                      </a:r>
                      <a:r>
                        <a:rPr lang="en-GB" sz="2700" dirty="0"/>
                        <a:t>new()</a:t>
                      </a:r>
                      <a:endParaRPr lang="en-GB" sz="2700" dirty="0">
                        <a:latin typeface="+mn-lt"/>
                        <a:ea typeface="Calibri"/>
                        <a:cs typeface="Times New Roman"/>
                      </a:endParaRPr>
                    </a:p>
                  </a:txBody>
                  <a:tcPr marL="71999" marR="0" marT="0" marB="0" anchor="ctr">
                    <a:solidFill>
                      <a:schemeClr val="accent2">
                        <a:lumMod val="20000"/>
                        <a:lumOff val="80000"/>
                      </a:schemeClr>
                    </a:solidFill>
                  </a:tcPr>
                </a:tc>
                <a:tc>
                  <a:txBody>
                    <a:bodyPr/>
                    <a:lstStyle/>
                    <a:p>
                      <a:pPr algn="ctr">
                        <a:lnSpc>
                          <a:spcPct val="150000"/>
                        </a:lnSpc>
                        <a:spcAft>
                          <a:spcPts val="0"/>
                        </a:spcAft>
                      </a:pPr>
                      <a:r>
                        <a:rPr lang="en-GB" sz="2700" dirty="0"/>
                        <a:t>               N/A</a:t>
                      </a:r>
                      <a:endParaRPr lang="en-GB" sz="2700" dirty="0">
                        <a:latin typeface="+mn-lt"/>
                        <a:ea typeface="Calibri"/>
                        <a:cs typeface="Times New Roman"/>
                      </a:endParaRPr>
                    </a:p>
                  </a:txBody>
                  <a:tcPr marL="71999" marR="0" marT="0" marB="0" anchor="ctr">
                    <a:solidFill>
                      <a:schemeClr val="accent2">
                        <a:lumMod val="20000"/>
                        <a:lumOff val="80000"/>
                      </a:schemeClr>
                    </a:solidFill>
                  </a:tcPr>
                </a:tc>
                <a:extLst>
                  <a:ext uri="{0D108BD9-81ED-4DB2-BD59-A6C34878D82A}">
                    <a16:rowId xmlns:a16="http://schemas.microsoft.com/office/drawing/2014/main" val="10003"/>
                  </a:ext>
                </a:extLst>
              </a:tr>
              <a:tr h="541025">
                <a:tc>
                  <a:txBody>
                    <a:bodyPr/>
                    <a:lstStyle/>
                    <a:p>
                      <a:pPr algn="ctr">
                        <a:lnSpc>
                          <a:spcPct val="150000"/>
                        </a:lnSpc>
                        <a:spcAft>
                          <a:spcPts val="0"/>
                        </a:spcAft>
                      </a:pPr>
                      <a:r>
                        <a:rPr lang="en-GB" sz="2700" dirty="0">
                          <a:solidFill>
                            <a:schemeClr val="bg2">
                              <a:lumMod val="75000"/>
                            </a:schemeClr>
                          </a:solidFill>
                        </a:rPr>
                        <a:t>allocator </a:t>
                      </a:r>
                      <a:r>
                        <a:rPr lang="en-GB" sz="2700" dirty="0"/>
                        <a:t>&lt;T&gt;::allocate()</a:t>
                      </a:r>
                      <a:endParaRPr lang="en-GB" sz="2700" dirty="0">
                        <a:latin typeface="+mn-lt"/>
                        <a:ea typeface="Calibri"/>
                        <a:cs typeface="Times New Roman"/>
                      </a:endParaRPr>
                    </a:p>
                  </a:txBody>
                  <a:tcPr marL="71999" marR="0" marT="0" marB="0" anchor="ctr">
                    <a:solidFill>
                      <a:schemeClr val="accent2">
                        <a:lumMod val="20000"/>
                        <a:lumOff val="80000"/>
                      </a:schemeClr>
                    </a:solidFill>
                  </a:tcPr>
                </a:tc>
                <a:tc>
                  <a:txBody>
                    <a:bodyPr/>
                    <a:lstStyle/>
                    <a:p>
                      <a:pPr algn="ctr">
                        <a:lnSpc>
                          <a:spcPct val="150000"/>
                        </a:lnSpc>
                        <a:spcAft>
                          <a:spcPts val="0"/>
                        </a:spcAft>
                      </a:pPr>
                      <a:r>
                        <a:rPr lang="en-GB" sz="2700" dirty="0">
                          <a:solidFill>
                            <a:schemeClr val="bg2">
                              <a:lumMod val="75000"/>
                            </a:schemeClr>
                          </a:solidFill>
                        </a:rPr>
                        <a:t>allocator  </a:t>
                      </a:r>
                      <a:r>
                        <a:rPr lang="en-GB" sz="2700" dirty="0"/>
                        <a:t>&lt;T&gt;::</a:t>
                      </a:r>
                      <a:r>
                        <a:rPr lang="en-GB" sz="2700" dirty="0" err="1"/>
                        <a:t>deallocate</a:t>
                      </a:r>
                      <a:r>
                        <a:rPr lang="en-GB" sz="2700" dirty="0"/>
                        <a:t>()</a:t>
                      </a:r>
                      <a:endParaRPr lang="en-GB" sz="2700" dirty="0">
                        <a:latin typeface="+mn-lt"/>
                        <a:ea typeface="Calibri"/>
                        <a:cs typeface="Times New Roman"/>
                      </a:endParaRPr>
                    </a:p>
                  </a:txBody>
                  <a:tcPr marL="71999" marR="0" marT="0" marB="0" anchor="ctr">
                    <a:solidFill>
                      <a:schemeClr val="accent2">
                        <a:lumMod val="20000"/>
                        <a:lumOff val="80000"/>
                      </a:schemeClr>
                    </a:solidFill>
                  </a:tcPr>
                </a:tc>
                <a:extLst>
                  <a:ext uri="{0D108BD9-81ED-4DB2-BD59-A6C34878D82A}">
                    <a16:rowId xmlns:a16="http://schemas.microsoft.com/office/drawing/2014/main" val="10004"/>
                  </a:ext>
                </a:extLst>
              </a:tr>
              <a:tr h="1158322">
                <a:tc>
                  <a:txBody>
                    <a:bodyPr/>
                    <a:lstStyle/>
                    <a:p>
                      <a:pPr algn="ctr">
                        <a:lnSpc>
                          <a:spcPct val="150000"/>
                        </a:lnSpc>
                        <a:spcAft>
                          <a:spcPts val="0"/>
                        </a:spcAft>
                      </a:pPr>
                      <a:r>
                        <a:rPr lang="en-GB" sz="2700" dirty="0">
                          <a:solidFill>
                            <a:schemeClr val="tx1"/>
                          </a:solidFill>
                        </a:rPr>
                        <a:t>std::</a:t>
                      </a:r>
                      <a:r>
                        <a:rPr lang="en-GB" sz="2700" dirty="0" err="1">
                          <a:solidFill>
                            <a:schemeClr val="tx1"/>
                          </a:solidFill>
                        </a:rPr>
                        <a:t>malloc</a:t>
                      </a:r>
                      <a:r>
                        <a:rPr lang="en-GB" sz="2700" dirty="0">
                          <a:solidFill>
                            <a:schemeClr val="tx1"/>
                          </a:solidFill>
                        </a:rPr>
                        <a:t>(), std::</a:t>
                      </a:r>
                      <a:r>
                        <a:rPr lang="en-GB" sz="2700" dirty="0" err="1">
                          <a:solidFill>
                            <a:schemeClr val="tx1"/>
                          </a:solidFill>
                        </a:rPr>
                        <a:t>calloc</a:t>
                      </a:r>
                      <a:r>
                        <a:rPr lang="en-GB" sz="2700" dirty="0">
                          <a:solidFill>
                            <a:schemeClr val="tx1"/>
                          </a:solidFill>
                        </a:rPr>
                        <a:t>(),</a:t>
                      </a:r>
                      <a:br>
                        <a:rPr lang="en-GB" sz="2700" dirty="0">
                          <a:solidFill>
                            <a:schemeClr val="tx1"/>
                          </a:solidFill>
                        </a:rPr>
                      </a:br>
                      <a:r>
                        <a:rPr lang="en-GB" sz="2700" dirty="0">
                          <a:solidFill>
                            <a:schemeClr val="tx1"/>
                          </a:solidFill>
                        </a:rPr>
                        <a:t>std::</a:t>
                      </a:r>
                      <a:r>
                        <a:rPr lang="en-GB" sz="2700" dirty="0" err="1">
                          <a:solidFill>
                            <a:schemeClr val="tx1"/>
                          </a:solidFill>
                        </a:rPr>
                        <a:t>realloc</a:t>
                      </a:r>
                      <a:r>
                        <a:rPr lang="en-GB" sz="2700" dirty="0">
                          <a:solidFill>
                            <a:schemeClr val="tx1"/>
                          </a:solidFill>
                        </a:rPr>
                        <a:t>()</a:t>
                      </a:r>
                      <a:endParaRPr lang="en-GB" sz="2700" dirty="0">
                        <a:solidFill>
                          <a:schemeClr val="tx1"/>
                        </a:solidFill>
                        <a:latin typeface="+mn-lt"/>
                        <a:ea typeface="Calibri"/>
                        <a:cs typeface="Times New Roman"/>
                      </a:endParaRPr>
                    </a:p>
                  </a:txBody>
                  <a:tcPr marL="71999" marR="0" marT="0" marB="0" anchor="ctr">
                    <a:solidFill>
                      <a:schemeClr val="accent2">
                        <a:lumMod val="20000"/>
                        <a:lumOff val="80000"/>
                      </a:schemeClr>
                    </a:solidFill>
                  </a:tcPr>
                </a:tc>
                <a:tc>
                  <a:txBody>
                    <a:bodyPr/>
                    <a:lstStyle/>
                    <a:p>
                      <a:pPr algn="ctr">
                        <a:lnSpc>
                          <a:spcPct val="150000"/>
                        </a:lnSpc>
                        <a:spcAft>
                          <a:spcPts val="0"/>
                        </a:spcAft>
                      </a:pPr>
                      <a:r>
                        <a:rPr lang="en-GB" sz="2700" dirty="0">
                          <a:solidFill>
                            <a:schemeClr val="tx1"/>
                          </a:solidFill>
                        </a:rPr>
                        <a:t>std::free()</a:t>
                      </a:r>
                      <a:endParaRPr lang="en-GB" sz="2700" dirty="0">
                        <a:solidFill>
                          <a:schemeClr val="tx1"/>
                        </a:solidFill>
                        <a:latin typeface="+mn-lt"/>
                        <a:ea typeface="Calibri"/>
                        <a:cs typeface="Times New Roman"/>
                      </a:endParaRPr>
                    </a:p>
                  </a:txBody>
                  <a:tcPr marL="71999" marR="0" marT="0" marB="0" anchor="ctr">
                    <a:solidFill>
                      <a:schemeClr val="accent2">
                        <a:lumMod val="20000"/>
                        <a:lumOff val="80000"/>
                      </a:schemeClr>
                    </a:solidFill>
                  </a:tcPr>
                </a:tc>
                <a:extLst>
                  <a:ext uri="{0D108BD9-81ED-4DB2-BD59-A6C34878D82A}">
                    <a16:rowId xmlns:a16="http://schemas.microsoft.com/office/drawing/2014/main" val="10005"/>
                  </a:ext>
                </a:extLst>
              </a:tr>
              <a:tr h="1158322">
                <a:tc>
                  <a:txBody>
                    <a:bodyPr/>
                    <a:lstStyle/>
                    <a:p>
                      <a:pPr algn="ctr">
                        <a:lnSpc>
                          <a:spcPct val="150000"/>
                        </a:lnSpc>
                        <a:spcAft>
                          <a:spcPts val="0"/>
                        </a:spcAft>
                      </a:pPr>
                      <a:r>
                        <a:rPr lang="en-GB" sz="2700" dirty="0"/>
                        <a:t>std::</a:t>
                      </a:r>
                      <a:r>
                        <a:rPr lang="en-GB" sz="2700" dirty="0" err="1"/>
                        <a:t>get_temporary_buffer</a:t>
                      </a:r>
                      <a:r>
                        <a:rPr lang="en-GB" sz="2700" dirty="0"/>
                        <a:t>()</a:t>
                      </a:r>
                      <a:endParaRPr lang="en-GB" sz="2700" dirty="0">
                        <a:latin typeface="+mn-lt"/>
                        <a:ea typeface="Calibri"/>
                        <a:cs typeface="Times New Roman"/>
                      </a:endParaRPr>
                    </a:p>
                  </a:txBody>
                  <a:tcPr marL="71999" marR="0" marT="0" marB="0" anchor="ctr">
                    <a:solidFill>
                      <a:schemeClr val="accent2">
                        <a:lumMod val="20000"/>
                        <a:lumOff val="80000"/>
                      </a:schemeClr>
                    </a:solidFill>
                  </a:tcPr>
                </a:tc>
                <a:tc>
                  <a:txBody>
                    <a:bodyPr/>
                    <a:lstStyle/>
                    <a:p>
                      <a:pPr algn="ctr">
                        <a:lnSpc>
                          <a:spcPct val="150000"/>
                        </a:lnSpc>
                        <a:spcAft>
                          <a:spcPts val="0"/>
                        </a:spcAft>
                      </a:pPr>
                      <a:r>
                        <a:rPr lang="en-GB" sz="2700" dirty="0"/>
                        <a:t>std::</a:t>
                      </a:r>
                      <a:r>
                        <a:rPr lang="en-GB" sz="2700" dirty="0" err="1"/>
                        <a:t>return_temporary_buffer</a:t>
                      </a:r>
                      <a:r>
                        <a:rPr lang="en-GB" sz="2700" dirty="0"/>
                        <a:t>()</a:t>
                      </a:r>
                      <a:endParaRPr lang="en-GB" sz="2700" dirty="0">
                        <a:latin typeface="+mn-lt"/>
                        <a:ea typeface="Calibri"/>
                        <a:cs typeface="Times New Roman"/>
                      </a:endParaRPr>
                    </a:p>
                  </a:txBody>
                  <a:tcPr marL="71999" marR="0" marT="0" marB="0" anchor="ctr">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
        <p:nvSpPr>
          <p:cNvPr id="12" name="TextBox 11">
            <a:extLst>
              <a:ext uri="{FF2B5EF4-FFF2-40B4-BE49-F238E27FC236}">
                <a16:creationId xmlns:a16="http://schemas.microsoft.com/office/drawing/2014/main" id="{47E7CEB1-B705-1349-8246-B0CF31485014}"/>
              </a:ext>
            </a:extLst>
          </p:cNvPr>
          <p:cNvSpPr txBox="1"/>
          <p:nvPr/>
        </p:nvSpPr>
        <p:spPr>
          <a:xfrm>
            <a:off x="357188" y="6072188"/>
            <a:ext cx="8429625" cy="461962"/>
          </a:xfrm>
          <a:prstGeom prst="rect">
            <a:avLst/>
          </a:prstGeom>
          <a:solidFill>
            <a:srgbClr val="FFC000"/>
          </a:solidFill>
        </p:spPr>
        <p:txBody>
          <a:bodyPr>
            <a:spAutoFit/>
          </a:bodyPr>
          <a:lstStyle/>
          <a:p>
            <a:pPr algn="ctr" eaLnBrk="1" hangingPunct="1">
              <a:defRPr/>
            </a:pPr>
            <a:r>
              <a:rPr lang="en-GB" b="1" dirty="0">
                <a:latin typeface="+mn-lt"/>
              </a:rPr>
              <a:t>Biggest problem: </a:t>
            </a:r>
            <a:r>
              <a:rPr lang="en-GB" dirty="0">
                <a:latin typeface="+mn-lt"/>
              </a:rPr>
              <a:t>allocator-</a:t>
            </a:r>
            <a:r>
              <a:rPr lang="en-GB" dirty="0" err="1">
                <a:latin typeface="+mn-lt"/>
              </a:rPr>
              <a:t>deallocator</a:t>
            </a:r>
            <a:r>
              <a:rPr lang="en-GB" dirty="0">
                <a:latin typeface="+mn-lt"/>
              </a:rPr>
              <a:t> mix-up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58E48E90-9F82-4B40-B199-1E6DC9F1062A}"/>
              </a:ext>
            </a:extLst>
          </p:cNvPr>
          <p:cNvSpPr>
            <a:spLocks noGrp="1" noChangeArrowheads="1"/>
          </p:cNvSpPr>
          <p:nvPr>
            <p:ph type="title"/>
          </p:nvPr>
        </p:nvSpPr>
        <p:spPr>
          <a:xfrm>
            <a:off x="0" y="0"/>
            <a:ext cx="9144000" cy="1500188"/>
          </a:xfrm>
        </p:spPr>
        <p:txBody>
          <a:bodyPr/>
          <a:lstStyle/>
          <a:p>
            <a:br>
              <a:rPr lang="en-GB" altLang="en-US"/>
            </a:br>
            <a:r>
              <a:rPr lang="en-GB" altLang="en-US"/>
              <a:t>Resource </a:t>
            </a:r>
            <a:br>
              <a:rPr lang="en-GB" altLang="en-US"/>
            </a:br>
            <a:r>
              <a:rPr lang="en-GB" altLang="en-US"/>
              <a:t>Allocation / Deallocation</a:t>
            </a:r>
            <a:br>
              <a:rPr lang="en-GB" altLang="en-US"/>
            </a:br>
            <a:endParaRPr lang="en-GB" altLang="en-US"/>
          </a:p>
        </p:txBody>
      </p:sp>
      <p:sp>
        <p:nvSpPr>
          <p:cNvPr id="14338" name="Content Placeholder 2">
            <a:extLst>
              <a:ext uri="{FF2B5EF4-FFF2-40B4-BE49-F238E27FC236}">
                <a16:creationId xmlns:a16="http://schemas.microsoft.com/office/drawing/2014/main" id="{D66FFFD7-13B2-994B-9C20-818124383C65}"/>
              </a:ext>
            </a:extLst>
          </p:cNvPr>
          <p:cNvSpPr>
            <a:spLocks noGrp="1" noChangeArrowheads="1"/>
          </p:cNvSpPr>
          <p:nvPr>
            <p:ph idx="1"/>
          </p:nvPr>
        </p:nvSpPr>
        <p:spPr>
          <a:xfrm>
            <a:off x="357188" y="1714500"/>
            <a:ext cx="8501062" cy="1714500"/>
          </a:xfrm>
        </p:spPr>
        <p:txBody>
          <a:bodyPr/>
          <a:lstStyle/>
          <a:p>
            <a:r>
              <a:rPr lang="en-GB" altLang="en-US" b="1"/>
              <a:t>Problem Example 1:</a:t>
            </a:r>
          </a:p>
          <a:p>
            <a:pPr lvl="1"/>
            <a:r>
              <a:rPr lang="en-GB" altLang="en-US" sz="2400"/>
              <a:t>Allocation of an array but deallocation of a scalar</a:t>
            </a:r>
            <a:r>
              <a:rPr lang="en-GB" altLang="en-US" sz="2400">
                <a:solidFill>
                  <a:srgbClr val="FF0000"/>
                </a:solidFill>
              </a:rPr>
              <a:t>*</a:t>
            </a:r>
            <a:r>
              <a:rPr lang="en-GB" altLang="en-US" sz="2400"/>
              <a:t> only</a:t>
            </a:r>
          </a:p>
          <a:p>
            <a:pPr lvl="1"/>
            <a:r>
              <a:rPr lang="en-GB" altLang="en-US" sz="2400"/>
              <a:t>Result: undefined</a:t>
            </a:r>
            <a:br>
              <a:rPr lang="en-GB" altLang="en-US" sz="2400"/>
            </a:br>
            <a:r>
              <a:rPr lang="en-GB" altLang="en-US" sz="2400"/>
              <a:t>behaviour</a:t>
            </a:r>
          </a:p>
          <a:p>
            <a:pPr lvl="1"/>
            <a:r>
              <a:rPr lang="en-GB" altLang="en-US" sz="2400"/>
              <a:t>but </a:t>
            </a:r>
            <a:r>
              <a:rPr lang="en-GB" altLang="en-US" sz="2400" b="1"/>
              <a:t>no error</a:t>
            </a:r>
            <a:br>
              <a:rPr lang="en-GB" altLang="en-US" sz="2400" b="1"/>
            </a:br>
            <a:r>
              <a:rPr lang="en-GB" altLang="en-US" sz="2400" b="1"/>
              <a:t>message</a:t>
            </a:r>
            <a:r>
              <a:rPr lang="en-GB" altLang="en-US" sz="2400"/>
              <a:t>!</a:t>
            </a: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sp>
        <p:nvSpPr>
          <p:cNvPr id="39937" name="Rectangle 1">
            <a:extLst>
              <a:ext uri="{FF2B5EF4-FFF2-40B4-BE49-F238E27FC236}">
                <a16:creationId xmlns:a16="http://schemas.microsoft.com/office/drawing/2014/main" id="{97FDA198-5646-3647-B08C-B70096FB8765}"/>
              </a:ext>
            </a:extLst>
          </p:cNvPr>
          <p:cNvSpPr>
            <a:spLocks noChangeArrowheads="1"/>
          </p:cNvSpPr>
          <p:nvPr/>
        </p:nvSpPr>
        <p:spPr bwMode="auto">
          <a:xfrm>
            <a:off x="3714750" y="2857500"/>
            <a:ext cx="5143500" cy="1631950"/>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a:defRPr/>
            </a:pPr>
            <a:r>
              <a:rPr lang="en-GB" sz="2000" b="1" dirty="0">
                <a:solidFill>
                  <a:srgbClr val="0000FF"/>
                </a:solidFill>
                <a:latin typeface="Consolas" pitchFamily="49" charset="0"/>
                <a:ea typeface="Calibri" pitchFamily="34" charset="0"/>
              </a:rPr>
              <a:t>void</a:t>
            </a:r>
            <a:r>
              <a:rPr lang="en-GB" sz="2000" b="1" dirty="0">
                <a:solidFill>
                  <a:srgbClr val="000000"/>
                </a:solidFill>
                <a:latin typeface="Consolas" pitchFamily="49" charset="0"/>
                <a:ea typeface="Calibri" pitchFamily="34" charset="0"/>
              </a:rPr>
              <a:t> f() {</a:t>
            </a:r>
            <a:endParaRPr lang="en-GB" sz="1800" b="1" dirty="0"/>
          </a:p>
          <a:p>
            <a:pPr>
              <a:defRPr/>
            </a:pPr>
            <a:r>
              <a:rPr lang="en-GB" sz="2000" b="1" dirty="0">
                <a:solidFill>
                  <a:srgbClr val="000000"/>
                </a:solidFill>
                <a:latin typeface="Consolas" pitchFamily="49" charset="0"/>
                <a:ea typeface="Calibri" pitchFamily="34" charset="0"/>
              </a:rPr>
              <a:t>	</a:t>
            </a:r>
            <a:r>
              <a:rPr lang="en-GB" sz="2000" b="1" dirty="0" err="1">
                <a:solidFill>
                  <a:srgbClr val="0000FF"/>
                </a:solidFill>
                <a:latin typeface="Consolas" pitchFamily="49" charset="0"/>
                <a:ea typeface="Calibri" pitchFamily="34" charset="0"/>
              </a:rPr>
              <a:t>int</a:t>
            </a:r>
            <a:r>
              <a:rPr lang="en-GB" sz="2000" b="1" dirty="0">
                <a:solidFill>
                  <a:srgbClr val="000000"/>
                </a:solidFill>
                <a:latin typeface="Consolas" pitchFamily="49" charset="0"/>
                <a:ea typeface="Calibri" pitchFamily="34" charset="0"/>
              </a:rPr>
              <a:t> *</a:t>
            </a:r>
            <a:r>
              <a:rPr lang="en-GB" sz="2000" b="1" dirty="0" err="1">
                <a:solidFill>
                  <a:srgbClr val="000000"/>
                </a:solidFill>
                <a:latin typeface="Consolas" pitchFamily="49" charset="0"/>
                <a:ea typeface="Calibri" pitchFamily="34" charset="0"/>
              </a:rPr>
              <a:t>myArray</a:t>
            </a:r>
            <a:r>
              <a:rPr lang="en-GB" sz="2000" b="1" dirty="0">
                <a:solidFill>
                  <a:srgbClr val="000000"/>
                </a:solidFill>
                <a:latin typeface="Consolas" pitchFamily="49" charset="0"/>
                <a:ea typeface="Calibri" pitchFamily="34" charset="0"/>
              </a:rPr>
              <a:t> = </a:t>
            </a:r>
            <a:r>
              <a:rPr lang="en-GB" sz="2000" b="1" dirty="0">
                <a:solidFill>
                  <a:srgbClr val="0000FF"/>
                </a:solidFill>
                <a:latin typeface="Consolas" pitchFamily="49" charset="0"/>
                <a:ea typeface="Calibri" pitchFamily="34" charset="0"/>
              </a:rPr>
              <a:t>new</a:t>
            </a:r>
            <a:r>
              <a:rPr lang="en-GB" sz="2000" b="1" dirty="0">
                <a:solidFill>
                  <a:srgbClr val="000000"/>
                </a:solidFill>
                <a:latin typeface="Consolas" pitchFamily="49" charset="0"/>
                <a:ea typeface="Calibri" pitchFamily="34" charset="0"/>
              </a:rPr>
              <a:t> </a:t>
            </a:r>
            <a:r>
              <a:rPr lang="en-GB" sz="2000" b="1" dirty="0" err="1">
                <a:solidFill>
                  <a:srgbClr val="0000FF"/>
                </a:solidFill>
                <a:latin typeface="Consolas" pitchFamily="49" charset="0"/>
                <a:ea typeface="Calibri" pitchFamily="34" charset="0"/>
              </a:rPr>
              <a:t>int</a:t>
            </a:r>
            <a:r>
              <a:rPr lang="en-GB" sz="2000" b="1" dirty="0">
                <a:solidFill>
                  <a:srgbClr val="000000"/>
                </a:solidFill>
                <a:latin typeface="Consolas" pitchFamily="49" charset="0"/>
                <a:ea typeface="Calibri" pitchFamily="34" charset="0"/>
              </a:rPr>
              <a:t>[10];</a:t>
            </a:r>
            <a:endParaRPr lang="en-GB" sz="1800" b="1" dirty="0"/>
          </a:p>
          <a:p>
            <a:pPr>
              <a:defRPr/>
            </a:pPr>
            <a:r>
              <a:rPr lang="en-GB" sz="2000" b="1" dirty="0">
                <a:solidFill>
                  <a:srgbClr val="000000"/>
                </a:solidFill>
                <a:latin typeface="Consolas" pitchFamily="49" charset="0"/>
                <a:ea typeface="Calibri" pitchFamily="34" charset="0"/>
              </a:rPr>
              <a:t>	</a:t>
            </a:r>
            <a:r>
              <a:rPr lang="en-GB" sz="2000" b="1" dirty="0">
                <a:solidFill>
                  <a:srgbClr val="008000"/>
                </a:solidFill>
                <a:latin typeface="Consolas" pitchFamily="49" charset="0"/>
                <a:ea typeface="Calibri" pitchFamily="34" charset="0"/>
              </a:rPr>
              <a:t>// ...</a:t>
            </a:r>
            <a:endParaRPr lang="en-GB" sz="1800" b="1" dirty="0"/>
          </a:p>
          <a:p>
            <a:pPr>
              <a:defRPr/>
            </a:pPr>
            <a:r>
              <a:rPr lang="en-GB" sz="2000" b="1" dirty="0">
                <a:solidFill>
                  <a:srgbClr val="000000"/>
                </a:solidFill>
                <a:latin typeface="Consolas" pitchFamily="49" charset="0"/>
                <a:ea typeface="Calibri" pitchFamily="34" charset="0"/>
              </a:rPr>
              <a:t>	</a:t>
            </a:r>
            <a:r>
              <a:rPr lang="en-GB" sz="2000" b="1" dirty="0">
                <a:solidFill>
                  <a:srgbClr val="FF0000"/>
                </a:solidFill>
                <a:latin typeface="Consolas" pitchFamily="49" charset="0"/>
                <a:ea typeface="Calibri" pitchFamily="34" charset="0"/>
              </a:rPr>
              <a:t>delete</a:t>
            </a:r>
            <a:r>
              <a:rPr lang="en-GB" sz="2000" b="1" dirty="0">
                <a:solidFill>
                  <a:srgbClr val="000000"/>
                </a:solidFill>
                <a:latin typeface="Consolas" pitchFamily="49" charset="0"/>
                <a:ea typeface="Calibri" pitchFamily="34" charset="0"/>
              </a:rPr>
              <a:t> </a:t>
            </a:r>
            <a:r>
              <a:rPr lang="en-GB" sz="2000" b="1" dirty="0" err="1">
                <a:solidFill>
                  <a:srgbClr val="000000"/>
                </a:solidFill>
                <a:latin typeface="Consolas" pitchFamily="49" charset="0"/>
                <a:ea typeface="Calibri" pitchFamily="34" charset="0"/>
              </a:rPr>
              <a:t>myArray</a:t>
            </a:r>
            <a:r>
              <a:rPr lang="en-GB" sz="2000" b="1" dirty="0">
                <a:solidFill>
                  <a:srgbClr val="000000"/>
                </a:solidFill>
                <a:latin typeface="Consolas" pitchFamily="49" charset="0"/>
                <a:ea typeface="Calibri" pitchFamily="34" charset="0"/>
              </a:rPr>
              <a:t>;</a:t>
            </a:r>
            <a:endParaRPr lang="en-GB" sz="1800" b="1" dirty="0"/>
          </a:p>
          <a:p>
            <a:pPr>
              <a:defRPr/>
            </a:pPr>
            <a:r>
              <a:rPr lang="en-GB" sz="2000" b="1" dirty="0">
                <a:solidFill>
                  <a:srgbClr val="000000"/>
                </a:solidFill>
                <a:latin typeface="Consolas" pitchFamily="49" charset="0"/>
                <a:ea typeface="Calibri" pitchFamily="34" charset="0"/>
              </a:rPr>
              <a:t>}</a:t>
            </a:r>
            <a:endParaRPr lang="en-GB" sz="6000" b="1" dirty="0"/>
          </a:p>
        </p:txBody>
      </p:sp>
      <p:sp>
        <p:nvSpPr>
          <p:cNvPr id="5" name="Content Placeholder 2">
            <a:extLst>
              <a:ext uri="{FF2B5EF4-FFF2-40B4-BE49-F238E27FC236}">
                <a16:creationId xmlns:a16="http://schemas.microsoft.com/office/drawing/2014/main" id="{A74BA789-AF59-3A4D-8FBB-F5C902A222A4}"/>
              </a:ext>
            </a:extLst>
          </p:cNvPr>
          <p:cNvSpPr txBox="1">
            <a:spLocks/>
          </p:cNvSpPr>
          <p:nvPr/>
        </p:nvSpPr>
        <p:spPr bwMode="auto">
          <a:xfrm>
            <a:off x="571500" y="4643438"/>
            <a:ext cx="2714625" cy="1714500"/>
          </a:xfrm>
          <a:prstGeom prst="rect">
            <a:avLst/>
          </a:prstGeom>
          <a:noFill/>
          <a:ln w="9525">
            <a:noFill/>
            <a:miter lim="800000"/>
            <a:headEnd/>
            <a:tailEnd/>
          </a:ln>
        </p:spPr>
        <p:txBody>
          <a:bodyPr/>
          <a:lstStyle/>
          <a:p>
            <a:pPr marL="342900" indent="-342900">
              <a:spcBef>
                <a:spcPct val="20000"/>
              </a:spcBef>
              <a:buFontTx/>
              <a:buChar char="•"/>
              <a:defRPr/>
            </a:pPr>
            <a:r>
              <a:rPr lang="en-GB" sz="3200" b="1" kern="0" dirty="0">
                <a:solidFill>
                  <a:srgbClr val="006600"/>
                </a:solidFill>
                <a:latin typeface="+mn-lt"/>
                <a:cs typeface="+mn-cs"/>
              </a:rPr>
              <a:t>Fix:</a:t>
            </a:r>
          </a:p>
          <a:p>
            <a:pPr marL="742950" lvl="1" indent="-285750">
              <a:spcBef>
                <a:spcPct val="20000"/>
              </a:spcBef>
              <a:defRPr/>
            </a:pPr>
            <a:br>
              <a:rPr lang="en-GB" sz="2800" kern="0" dirty="0">
                <a:latin typeface="+mn-lt"/>
                <a:cs typeface="+mn-cs"/>
              </a:rPr>
            </a:br>
            <a:endParaRPr lang="en-GB" sz="2800" kern="0" dirty="0">
              <a:solidFill>
                <a:srgbClr val="00B0F0"/>
              </a:solidFill>
              <a:latin typeface="+mn-lt"/>
              <a:cs typeface="+mn-cs"/>
            </a:endParaRPr>
          </a:p>
          <a:p>
            <a:pPr marL="742950" lvl="1" indent="-285750">
              <a:spcBef>
                <a:spcPct val="20000"/>
              </a:spcBef>
              <a:defRPr/>
            </a:pPr>
            <a:endParaRPr lang="en-GB" kern="0" dirty="0">
              <a:latin typeface="Consolas" pitchFamily="49" charset="0"/>
              <a:cs typeface="Consolas" pitchFamily="49" charset="0"/>
            </a:endParaRPr>
          </a:p>
          <a:p>
            <a:pPr marL="742950" lvl="1" indent="-285750">
              <a:spcBef>
                <a:spcPct val="20000"/>
              </a:spcBef>
              <a:buFontTx/>
              <a:buChar char="–"/>
              <a:defRPr/>
            </a:pPr>
            <a:endParaRPr lang="en-GB" i="1" kern="0" dirty="0">
              <a:latin typeface="+mn-lt"/>
              <a:cs typeface="+mn-cs"/>
            </a:endParaRPr>
          </a:p>
        </p:txBody>
      </p:sp>
      <p:sp>
        <p:nvSpPr>
          <p:cNvPr id="6" name="Rectangle 1">
            <a:extLst>
              <a:ext uri="{FF2B5EF4-FFF2-40B4-BE49-F238E27FC236}">
                <a16:creationId xmlns:a16="http://schemas.microsoft.com/office/drawing/2014/main" id="{62CDEC12-B831-0E4B-9439-008FF943219A}"/>
              </a:ext>
            </a:extLst>
          </p:cNvPr>
          <p:cNvSpPr>
            <a:spLocks noChangeArrowheads="1"/>
          </p:cNvSpPr>
          <p:nvPr/>
        </p:nvSpPr>
        <p:spPr bwMode="auto">
          <a:xfrm>
            <a:off x="3714750" y="4786313"/>
            <a:ext cx="5143500" cy="1631950"/>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a:defRPr/>
            </a:pPr>
            <a:r>
              <a:rPr lang="en-GB" sz="2000" b="1" dirty="0">
                <a:solidFill>
                  <a:srgbClr val="0000FF"/>
                </a:solidFill>
                <a:latin typeface="Consolas" pitchFamily="49" charset="0"/>
                <a:ea typeface="Calibri" pitchFamily="34" charset="0"/>
              </a:rPr>
              <a:t>void</a:t>
            </a:r>
            <a:r>
              <a:rPr lang="en-GB" sz="2000" b="1" dirty="0">
                <a:solidFill>
                  <a:srgbClr val="000000"/>
                </a:solidFill>
                <a:latin typeface="Consolas" pitchFamily="49" charset="0"/>
                <a:ea typeface="Calibri" pitchFamily="34" charset="0"/>
              </a:rPr>
              <a:t> f() {</a:t>
            </a:r>
            <a:endParaRPr lang="en-GB" sz="1800" b="1" dirty="0"/>
          </a:p>
          <a:p>
            <a:pPr>
              <a:defRPr/>
            </a:pPr>
            <a:r>
              <a:rPr lang="en-GB" sz="2000" b="1" dirty="0">
                <a:solidFill>
                  <a:srgbClr val="000000"/>
                </a:solidFill>
                <a:latin typeface="Consolas" pitchFamily="49" charset="0"/>
                <a:ea typeface="Calibri" pitchFamily="34" charset="0"/>
              </a:rPr>
              <a:t>	</a:t>
            </a:r>
            <a:r>
              <a:rPr lang="en-GB" sz="2000" b="1" dirty="0" err="1">
                <a:solidFill>
                  <a:srgbClr val="0000FF"/>
                </a:solidFill>
                <a:latin typeface="Consolas" pitchFamily="49" charset="0"/>
                <a:ea typeface="Calibri" pitchFamily="34" charset="0"/>
              </a:rPr>
              <a:t>int</a:t>
            </a:r>
            <a:r>
              <a:rPr lang="en-GB" sz="2000" b="1" dirty="0">
                <a:solidFill>
                  <a:srgbClr val="000000"/>
                </a:solidFill>
                <a:latin typeface="Consolas" pitchFamily="49" charset="0"/>
                <a:ea typeface="Calibri" pitchFamily="34" charset="0"/>
              </a:rPr>
              <a:t> *</a:t>
            </a:r>
            <a:r>
              <a:rPr lang="en-GB" sz="2000" b="1" dirty="0" err="1">
                <a:solidFill>
                  <a:srgbClr val="000000"/>
                </a:solidFill>
                <a:latin typeface="Consolas" pitchFamily="49" charset="0"/>
                <a:ea typeface="Calibri" pitchFamily="34" charset="0"/>
              </a:rPr>
              <a:t>myArray</a:t>
            </a:r>
            <a:r>
              <a:rPr lang="en-GB" sz="2000" b="1" dirty="0">
                <a:solidFill>
                  <a:srgbClr val="000000"/>
                </a:solidFill>
                <a:latin typeface="Consolas" pitchFamily="49" charset="0"/>
                <a:ea typeface="Calibri" pitchFamily="34" charset="0"/>
              </a:rPr>
              <a:t> = </a:t>
            </a:r>
            <a:r>
              <a:rPr lang="en-GB" sz="2000" b="1" dirty="0">
                <a:solidFill>
                  <a:srgbClr val="0000FF"/>
                </a:solidFill>
                <a:latin typeface="Consolas" pitchFamily="49" charset="0"/>
                <a:ea typeface="Calibri" pitchFamily="34" charset="0"/>
              </a:rPr>
              <a:t>new</a:t>
            </a:r>
            <a:r>
              <a:rPr lang="en-GB" sz="2000" b="1" dirty="0">
                <a:solidFill>
                  <a:srgbClr val="000000"/>
                </a:solidFill>
                <a:latin typeface="Consolas" pitchFamily="49" charset="0"/>
                <a:ea typeface="Calibri" pitchFamily="34" charset="0"/>
              </a:rPr>
              <a:t> </a:t>
            </a:r>
            <a:r>
              <a:rPr lang="en-GB" sz="2000" b="1" dirty="0" err="1">
                <a:solidFill>
                  <a:srgbClr val="0000FF"/>
                </a:solidFill>
                <a:latin typeface="Consolas" pitchFamily="49" charset="0"/>
                <a:ea typeface="Calibri" pitchFamily="34" charset="0"/>
              </a:rPr>
              <a:t>int</a:t>
            </a:r>
            <a:r>
              <a:rPr lang="en-GB" sz="2000" b="1" dirty="0">
                <a:solidFill>
                  <a:srgbClr val="000000"/>
                </a:solidFill>
                <a:latin typeface="Consolas" pitchFamily="49" charset="0"/>
                <a:ea typeface="Calibri" pitchFamily="34" charset="0"/>
              </a:rPr>
              <a:t>[10];</a:t>
            </a:r>
            <a:endParaRPr lang="en-GB" sz="1800" b="1" dirty="0"/>
          </a:p>
          <a:p>
            <a:pPr>
              <a:defRPr/>
            </a:pPr>
            <a:r>
              <a:rPr lang="en-GB" sz="2000" b="1" dirty="0">
                <a:solidFill>
                  <a:srgbClr val="000000"/>
                </a:solidFill>
                <a:latin typeface="Consolas" pitchFamily="49" charset="0"/>
                <a:ea typeface="Calibri" pitchFamily="34" charset="0"/>
              </a:rPr>
              <a:t>	</a:t>
            </a:r>
            <a:r>
              <a:rPr lang="en-GB" sz="2000" b="1" dirty="0">
                <a:solidFill>
                  <a:srgbClr val="008000"/>
                </a:solidFill>
                <a:latin typeface="Consolas" pitchFamily="49" charset="0"/>
                <a:ea typeface="Calibri" pitchFamily="34" charset="0"/>
              </a:rPr>
              <a:t>// ...</a:t>
            </a:r>
            <a:endParaRPr lang="en-GB" sz="1800" b="1" dirty="0"/>
          </a:p>
          <a:p>
            <a:pPr>
              <a:defRPr/>
            </a:pPr>
            <a:r>
              <a:rPr lang="en-GB" sz="2000" b="1" dirty="0">
                <a:solidFill>
                  <a:srgbClr val="000000"/>
                </a:solidFill>
                <a:latin typeface="Consolas" pitchFamily="49" charset="0"/>
                <a:ea typeface="Calibri" pitchFamily="34" charset="0"/>
              </a:rPr>
              <a:t>	</a:t>
            </a:r>
            <a:r>
              <a:rPr lang="en-GB" sz="2000" b="1" dirty="0">
                <a:solidFill>
                  <a:srgbClr val="006600"/>
                </a:solidFill>
                <a:latin typeface="Consolas" pitchFamily="49" charset="0"/>
                <a:ea typeface="Calibri" pitchFamily="34" charset="0"/>
              </a:rPr>
              <a:t>delete[] </a:t>
            </a:r>
            <a:r>
              <a:rPr lang="en-GB" sz="2000" b="1" dirty="0" err="1">
                <a:solidFill>
                  <a:srgbClr val="000000"/>
                </a:solidFill>
                <a:latin typeface="Consolas" pitchFamily="49" charset="0"/>
                <a:ea typeface="Calibri" pitchFamily="34" charset="0"/>
              </a:rPr>
              <a:t>myArray</a:t>
            </a:r>
            <a:r>
              <a:rPr lang="en-GB" sz="2000" b="1" dirty="0">
                <a:solidFill>
                  <a:srgbClr val="000000"/>
                </a:solidFill>
                <a:latin typeface="Consolas" pitchFamily="49" charset="0"/>
                <a:ea typeface="Calibri" pitchFamily="34" charset="0"/>
              </a:rPr>
              <a:t>;</a:t>
            </a:r>
            <a:endParaRPr lang="en-GB" sz="1800" b="1" dirty="0"/>
          </a:p>
          <a:p>
            <a:pPr>
              <a:defRPr/>
            </a:pPr>
            <a:r>
              <a:rPr lang="en-GB" sz="2000" b="1" dirty="0">
                <a:solidFill>
                  <a:srgbClr val="000000"/>
                </a:solidFill>
                <a:latin typeface="Consolas" pitchFamily="49" charset="0"/>
                <a:ea typeface="Calibri" pitchFamily="34" charset="0"/>
              </a:rPr>
              <a:t>}</a:t>
            </a:r>
            <a:endParaRPr lang="en-GB" sz="6000" b="1" dirty="0"/>
          </a:p>
        </p:txBody>
      </p:sp>
      <p:sp>
        <p:nvSpPr>
          <p:cNvPr id="7" name="TextBox 6">
            <a:extLst>
              <a:ext uri="{FF2B5EF4-FFF2-40B4-BE49-F238E27FC236}">
                <a16:creationId xmlns:a16="http://schemas.microsoft.com/office/drawing/2014/main" id="{B8E9A85A-7A6B-F345-AA9D-F2FA5D413B06}"/>
              </a:ext>
            </a:extLst>
          </p:cNvPr>
          <p:cNvSpPr txBox="1"/>
          <p:nvPr/>
        </p:nvSpPr>
        <p:spPr>
          <a:xfrm>
            <a:off x="0" y="6488113"/>
            <a:ext cx="6929438" cy="369887"/>
          </a:xfrm>
          <a:prstGeom prst="rect">
            <a:avLst/>
          </a:prstGeom>
          <a:noFill/>
        </p:spPr>
        <p:txBody>
          <a:bodyPr>
            <a:spAutoFit/>
          </a:bodyPr>
          <a:lstStyle/>
          <a:p>
            <a:pPr eaLnBrk="1" hangingPunct="1">
              <a:defRPr/>
            </a:pPr>
            <a:r>
              <a:rPr lang="en-GB" sz="1800" b="1" dirty="0">
                <a:solidFill>
                  <a:srgbClr val="FF0000"/>
                </a:solidFill>
                <a:latin typeface="+mn-lt"/>
              </a:rPr>
              <a:t>*</a:t>
            </a:r>
            <a:r>
              <a:rPr lang="en-GB" sz="1800" dirty="0">
                <a:latin typeface="+mn-lt"/>
              </a:rPr>
              <a:t> An entity having a magnitude but no direction, e.g. a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animEffect transition="in" filter="wipe(down)">
                                      <p:cBhvr>
                                        <p:cTn id="13" dur="500"/>
                                        <p:tgtEl>
                                          <p:spTgt spid="6">
                                            <p:bg/>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down)">
                                      <p:cBhvr>
                                        <p:cTn id="16" dur="500"/>
                                        <p:tgtEl>
                                          <p:spTgt spid="6">
                                            <p:txEl>
                                              <p:pRg st="0" end="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down)">
                                      <p:cBhvr>
                                        <p:cTn id="19" dur="500"/>
                                        <p:tgtEl>
                                          <p:spTgt spid="6">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down)">
                                      <p:cBhvr>
                                        <p:cTn id="25" dur="500"/>
                                        <p:tgtEl>
                                          <p:spTgt spid="6">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down)">
                                      <p:cBhvr>
                                        <p:cTn id="2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93017588-1AD1-4D46-B832-BC13749C97B3}"/>
              </a:ext>
            </a:extLst>
          </p:cNvPr>
          <p:cNvSpPr>
            <a:spLocks noGrp="1" noChangeArrowheads="1"/>
          </p:cNvSpPr>
          <p:nvPr>
            <p:ph type="title"/>
          </p:nvPr>
        </p:nvSpPr>
        <p:spPr>
          <a:xfrm>
            <a:off x="0" y="0"/>
            <a:ext cx="9144000" cy="1500188"/>
          </a:xfrm>
        </p:spPr>
        <p:txBody>
          <a:bodyPr/>
          <a:lstStyle/>
          <a:p>
            <a:br>
              <a:rPr lang="en-GB" altLang="en-US"/>
            </a:br>
            <a:r>
              <a:rPr lang="en-GB" altLang="en-US"/>
              <a:t>Resource </a:t>
            </a:r>
            <a:br>
              <a:rPr lang="en-GB" altLang="en-US"/>
            </a:br>
            <a:r>
              <a:rPr lang="en-GB" altLang="en-US"/>
              <a:t>Allocation / Deallocation</a:t>
            </a:r>
            <a:br>
              <a:rPr lang="en-GB" altLang="en-US"/>
            </a:br>
            <a:endParaRPr lang="en-GB" altLang="en-US"/>
          </a:p>
        </p:txBody>
      </p:sp>
      <p:sp>
        <p:nvSpPr>
          <p:cNvPr id="15362" name="Content Placeholder 2">
            <a:extLst>
              <a:ext uri="{FF2B5EF4-FFF2-40B4-BE49-F238E27FC236}">
                <a16:creationId xmlns:a16="http://schemas.microsoft.com/office/drawing/2014/main" id="{C4EDAE55-C399-B245-99E1-A605AEB7493E}"/>
              </a:ext>
            </a:extLst>
          </p:cNvPr>
          <p:cNvSpPr>
            <a:spLocks noGrp="1" noChangeArrowheads="1"/>
          </p:cNvSpPr>
          <p:nvPr>
            <p:ph idx="1"/>
          </p:nvPr>
        </p:nvSpPr>
        <p:spPr>
          <a:xfrm>
            <a:off x="357188" y="1571625"/>
            <a:ext cx="7929562" cy="1285875"/>
          </a:xfrm>
        </p:spPr>
        <p:txBody>
          <a:bodyPr/>
          <a:lstStyle/>
          <a:p>
            <a:r>
              <a:rPr lang="en-GB" altLang="en-US" b="1"/>
              <a:t>Problem Example 2:</a:t>
            </a:r>
          </a:p>
          <a:p>
            <a:pPr lvl="1"/>
            <a:r>
              <a:rPr lang="en-GB" altLang="en-US" sz="2400"/>
              <a:t>Allocator – deallocator mix-up. </a:t>
            </a:r>
            <a:r>
              <a:rPr lang="en-GB" altLang="en-US" sz="1800"/>
              <a:t>Again: no error message!</a:t>
            </a: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sp>
        <p:nvSpPr>
          <p:cNvPr id="38913" name="Rectangle 1">
            <a:extLst>
              <a:ext uri="{FF2B5EF4-FFF2-40B4-BE49-F238E27FC236}">
                <a16:creationId xmlns:a16="http://schemas.microsoft.com/office/drawing/2014/main" id="{BAAE1EE5-23A2-3241-BD00-AE065E80DD25}"/>
              </a:ext>
            </a:extLst>
          </p:cNvPr>
          <p:cNvSpPr>
            <a:spLocks noChangeArrowheads="1"/>
          </p:cNvSpPr>
          <p:nvPr/>
        </p:nvSpPr>
        <p:spPr bwMode="auto">
          <a:xfrm>
            <a:off x="1214438" y="2714625"/>
            <a:ext cx="6788150" cy="1323975"/>
          </a:xfrm>
          <a:prstGeom prst="rect">
            <a:avLst/>
          </a:prstGeom>
          <a:solidFill>
            <a:schemeClr val="bg2">
              <a:lumMod val="20000"/>
              <a:lumOff val="80000"/>
            </a:schemeClr>
          </a:solidFill>
          <a:ln w="9525">
            <a:solidFill>
              <a:schemeClr val="tx1"/>
            </a:solidFill>
            <a:miter lim="800000"/>
            <a:headEnd/>
            <a:tailEnd/>
          </a:ln>
          <a:effectLst/>
        </p:spPr>
        <p:txBody>
          <a:bodyPr wrap="none" anchor="ctr">
            <a:spAutoFit/>
          </a:bodyPr>
          <a:lstStyle/>
          <a:p>
            <a:pPr defTabSz="538163">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 {</a:t>
            </a:r>
            <a:endParaRPr lang="en-GB" sz="1400" b="1" dirty="0"/>
          </a:p>
          <a:p>
            <a:pPr defTabSz="538163">
              <a:defRPr/>
            </a:pPr>
            <a:r>
              <a:rPr lang="en-GB" sz="1600" b="1" dirty="0">
                <a:solidFill>
                  <a:srgbClr val="000000"/>
                </a:solidFill>
                <a:latin typeface="Consolas" pitchFamily="49" charset="0"/>
                <a:ea typeface="Calibri" pitchFamily="34" charset="0"/>
              </a:rPr>
              <a:t>	</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 *</a:t>
            </a:r>
            <a:r>
              <a:rPr lang="en-GB" sz="1600" b="1" dirty="0" err="1">
                <a:solidFill>
                  <a:srgbClr val="000000"/>
                </a:solidFill>
                <a:latin typeface="Consolas" pitchFamily="49" charset="0"/>
                <a:ea typeface="Calibri" pitchFamily="34" charset="0"/>
              </a:rPr>
              <a:t>i</a:t>
            </a:r>
            <a:r>
              <a:rPr lang="en-GB" sz="1600" b="1" dirty="0">
                <a:solidFill>
                  <a:srgbClr val="000000"/>
                </a:solidFill>
                <a:latin typeface="Consolas" pitchFamily="49" charset="0"/>
                <a:ea typeface="Calibri" pitchFamily="34" charset="0"/>
              </a:rPr>
              <a:t> = </a:t>
            </a:r>
            <a:r>
              <a:rPr lang="en-GB" sz="1600" b="1" dirty="0" err="1">
                <a:solidFill>
                  <a:srgbClr val="0000FF"/>
                </a:solidFill>
                <a:latin typeface="Consolas" pitchFamily="49" charset="0"/>
                <a:ea typeface="Calibri" pitchFamily="34" charset="0"/>
              </a:rPr>
              <a:t>static_cast</a:t>
            </a:r>
            <a:r>
              <a:rPr lang="en-GB" sz="1600" b="1" dirty="0">
                <a:solidFill>
                  <a:srgbClr val="000000"/>
                </a:solidFill>
                <a:latin typeface="Consolas" pitchFamily="49" charset="0"/>
                <a:ea typeface="Calibri" pitchFamily="34" charset="0"/>
              </a:rPr>
              <a:t>&lt;</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 *&gt;(std::</a:t>
            </a:r>
            <a:r>
              <a:rPr lang="en-GB" sz="1600" b="1" dirty="0" err="1">
                <a:solidFill>
                  <a:srgbClr val="000000"/>
                </a:solidFill>
                <a:latin typeface="Consolas" pitchFamily="49" charset="0"/>
                <a:ea typeface="Calibri" pitchFamily="34" charset="0"/>
              </a:rPr>
              <a:t>malloc</a:t>
            </a:r>
            <a:r>
              <a:rPr lang="en-GB" sz="1600" b="1" dirty="0">
                <a:solidFill>
                  <a:srgbClr val="000000"/>
                </a:solidFill>
                <a:latin typeface="Consolas" pitchFamily="49" charset="0"/>
                <a:ea typeface="Calibri" pitchFamily="34" charset="0"/>
              </a:rPr>
              <a:t>(</a:t>
            </a:r>
            <a:r>
              <a:rPr lang="en-GB" sz="1600" b="1" dirty="0" err="1">
                <a:solidFill>
                  <a:srgbClr val="0000FF"/>
                </a:solidFill>
                <a:latin typeface="Consolas" pitchFamily="49" charset="0"/>
                <a:ea typeface="Calibri" pitchFamily="34" charset="0"/>
              </a:rPr>
              <a:t>sizeof</a:t>
            </a:r>
            <a:r>
              <a:rPr lang="en-GB" sz="1600" b="1" dirty="0">
                <a:solidFill>
                  <a:srgbClr val="000000"/>
                </a:solidFill>
                <a:latin typeface="Consolas" pitchFamily="49" charset="0"/>
                <a:ea typeface="Calibri" pitchFamily="34" charset="0"/>
              </a:rPr>
              <a:t>(</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a:t>
            </a:r>
            <a:endParaRPr lang="en-GB" sz="1400" b="1" dirty="0"/>
          </a:p>
          <a:p>
            <a:pPr defTabSz="538163">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a:t>
            </a:r>
            <a:endParaRPr lang="en-GB" sz="1400" b="1" dirty="0"/>
          </a:p>
          <a:p>
            <a:pPr defTabSz="538163">
              <a:defRPr/>
            </a:pPr>
            <a:r>
              <a:rPr lang="en-GB" sz="1600" b="1" dirty="0">
                <a:solidFill>
                  <a:srgbClr val="000000"/>
                </a:solidFill>
                <a:latin typeface="Consolas" pitchFamily="49" charset="0"/>
                <a:ea typeface="Calibri" pitchFamily="34" charset="0"/>
              </a:rPr>
              <a:t>	</a:t>
            </a:r>
            <a:r>
              <a:rPr lang="en-GB" sz="1600" b="1" dirty="0">
                <a:solidFill>
                  <a:srgbClr val="FF0000"/>
                </a:solidFill>
                <a:latin typeface="Consolas" pitchFamily="49" charset="0"/>
                <a:ea typeface="Calibri" pitchFamily="34" charset="0"/>
              </a:rPr>
              <a:t>delete </a:t>
            </a:r>
            <a:r>
              <a:rPr lang="en-GB" sz="1600" b="1" dirty="0" err="1">
                <a:solidFill>
                  <a:srgbClr val="FF0000"/>
                </a:solidFill>
                <a:latin typeface="Consolas" pitchFamily="49" charset="0"/>
                <a:ea typeface="Calibri" pitchFamily="34" charset="0"/>
              </a:rPr>
              <a:t>i</a:t>
            </a:r>
            <a:r>
              <a:rPr lang="en-GB" sz="1600" b="1" dirty="0">
                <a:solidFill>
                  <a:srgbClr val="FF0000"/>
                </a:solidFill>
                <a:latin typeface="Consolas" pitchFamily="49" charset="0"/>
                <a:ea typeface="Calibri" pitchFamily="34" charset="0"/>
              </a:rPr>
              <a:t>;</a:t>
            </a:r>
            <a:endParaRPr lang="en-GB" sz="1400" b="1" dirty="0">
              <a:solidFill>
                <a:srgbClr val="FF0000"/>
              </a:solidFill>
            </a:endParaRPr>
          </a:p>
          <a:p>
            <a:pPr defTabSz="538163">
              <a:defRPr/>
            </a:pPr>
            <a:r>
              <a:rPr lang="en-GB" sz="1600" b="1" dirty="0">
                <a:solidFill>
                  <a:srgbClr val="000000"/>
                </a:solidFill>
                <a:latin typeface="Consolas" pitchFamily="49" charset="0"/>
                <a:ea typeface="Calibri" pitchFamily="34" charset="0"/>
              </a:rPr>
              <a:t>}</a:t>
            </a:r>
            <a:endParaRPr lang="en-GB" sz="4800" b="1" dirty="0"/>
          </a:p>
        </p:txBody>
      </p:sp>
      <p:sp>
        <p:nvSpPr>
          <p:cNvPr id="5" name="Content Placeholder 2">
            <a:extLst>
              <a:ext uri="{FF2B5EF4-FFF2-40B4-BE49-F238E27FC236}">
                <a16:creationId xmlns:a16="http://schemas.microsoft.com/office/drawing/2014/main" id="{2CC38FE0-2B02-B241-B235-808FCA40B011}"/>
              </a:ext>
            </a:extLst>
          </p:cNvPr>
          <p:cNvSpPr txBox="1">
            <a:spLocks/>
          </p:cNvSpPr>
          <p:nvPr/>
        </p:nvSpPr>
        <p:spPr bwMode="auto">
          <a:xfrm>
            <a:off x="357188" y="4176713"/>
            <a:ext cx="7929562" cy="1285875"/>
          </a:xfrm>
          <a:prstGeom prst="rect">
            <a:avLst/>
          </a:prstGeom>
          <a:noFill/>
          <a:ln w="9525">
            <a:noFill/>
            <a:miter lim="800000"/>
            <a:headEnd/>
            <a:tailEnd/>
          </a:ln>
        </p:spPr>
        <p:txBody>
          <a:bodyPr/>
          <a:lstStyle/>
          <a:p>
            <a:pPr marL="342900" indent="-342900">
              <a:spcBef>
                <a:spcPct val="20000"/>
              </a:spcBef>
              <a:buFontTx/>
              <a:buChar char="•"/>
              <a:defRPr/>
            </a:pPr>
            <a:r>
              <a:rPr lang="en-GB" sz="3200" b="1" kern="0" dirty="0">
                <a:solidFill>
                  <a:srgbClr val="006600"/>
                </a:solidFill>
                <a:latin typeface="+mn-lt"/>
                <a:cs typeface="+mn-cs"/>
              </a:rPr>
              <a:t>Fix:</a:t>
            </a:r>
          </a:p>
          <a:p>
            <a:pPr marL="742950" lvl="1" indent="-285750">
              <a:spcBef>
                <a:spcPct val="20000"/>
              </a:spcBef>
              <a:buFontTx/>
              <a:buChar char="–"/>
              <a:defRPr/>
            </a:pPr>
            <a:r>
              <a:rPr lang="en-GB" kern="0" dirty="0">
                <a:latin typeface="+mn-lt"/>
                <a:cs typeface="+mn-cs"/>
              </a:rPr>
              <a:t>Use of correct </a:t>
            </a:r>
            <a:r>
              <a:rPr lang="en-GB" kern="0" dirty="0" err="1">
                <a:latin typeface="+mn-lt"/>
                <a:cs typeface="+mn-cs"/>
              </a:rPr>
              <a:t>deallocator</a:t>
            </a:r>
            <a:r>
              <a:rPr lang="en-GB" kern="0" dirty="0">
                <a:latin typeface="+mn-lt"/>
                <a:cs typeface="+mn-cs"/>
              </a:rPr>
              <a:t> free( )</a:t>
            </a:r>
            <a:br>
              <a:rPr lang="en-GB" kern="0" dirty="0">
                <a:latin typeface="+mn-lt"/>
                <a:cs typeface="+mn-cs"/>
              </a:rPr>
            </a:br>
            <a:endParaRPr lang="en-GB" kern="0" dirty="0">
              <a:solidFill>
                <a:srgbClr val="00B0F0"/>
              </a:solidFill>
              <a:latin typeface="+mn-lt"/>
              <a:cs typeface="+mn-cs"/>
            </a:endParaRPr>
          </a:p>
          <a:p>
            <a:pPr marL="742950" lvl="1" indent="-285750">
              <a:spcBef>
                <a:spcPct val="20000"/>
              </a:spcBef>
              <a:defRPr/>
            </a:pPr>
            <a:endParaRPr lang="en-GB" kern="0" dirty="0">
              <a:latin typeface="Consolas" pitchFamily="49" charset="0"/>
              <a:cs typeface="Consolas" pitchFamily="49" charset="0"/>
            </a:endParaRPr>
          </a:p>
          <a:p>
            <a:pPr marL="742950" lvl="1" indent="-285750">
              <a:spcBef>
                <a:spcPct val="20000"/>
              </a:spcBef>
              <a:buFontTx/>
              <a:buChar char="–"/>
              <a:defRPr/>
            </a:pPr>
            <a:endParaRPr lang="en-GB" i="1" kern="0" dirty="0">
              <a:latin typeface="+mn-lt"/>
              <a:cs typeface="+mn-cs"/>
            </a:endParaRPr>
          </a:p>
        </p:txBody>
      </p:sp>
      <p:sp>
        <p:nvSpPr>
          <p:cNvPr id="6" name="Rectangle 1">
            <a:extLst>
              <a:ext uri="{FF2B5EF4-FFF2-40B4-BE49-F238E27FC236}">
                <a16:creationId xmlns:a16="http://schemas.microsoft.com/office/drawing/2014/main" id="{0EF70D09-C16A-EE47-AF11-C43DC570C3DA}"/>
              </a:ext>
            </a:extLst>
          </p:cNvPr>
          <p:cNvSpPr>
            <a:spLocks noChangeArrowheads="1"/>
          </p:cNvSpPr>
          <p:nvPr/>
        </p:nvSpPr>
        <p:spPr bwMode="auto">
          <a:xfrm>
            <a:off x="1214438" y="5319713"/>
            <a:ext cx="6788150" cy="1323975"/>
          </a:xfrm>
          <a:prstGeom prst="rect">
            <a:avLst/>
          </a:prstGeom>
          <a:solidFill>
            <a:schemeClr val="bg2">
              <a:lumMod val="20000"/>
              <a:lumOff val="80000"/>
            </a:schemeClr>
          </a:solidFill>
          <a:ln w="9525">
            <a:solidFill>
              <a:schemeClr val="tx1"/>
            </a:solidFill>
            <a:miter lim="800000"/>
            <a:headEnd/>
            <a:tailEnd/>
          </a:ln>
          <a:effectLst/>
        </p:spPr>
        <p:txBody>
          <a:bodyPr wrap="none" anchor="ctr">
            <a:spAutoFit/>
          </a:bodyPr>
          <a:lstStyle/>
          <a:p>
            <a:pPr defTabSz="538163">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 {</a:t>
            </a:r>
            <a:endParaRPr lang="en-GB" sz="1400" b="1" dirty="0"/>
          </a:p>
          <a:p>
            <a:pPr defTabSz="538163">
              <a:defRPr/>
            </a:pPr>
            <a:r>
              <a:rPr lang="en-GB" sz="1600" b="1" dirty="0">
                <a:solidFill>
                  <a:srgbClr val="000000"/>
                </a:solidFill>
                <a:latin typeface="Consolas" pitchFamily="49" charset="0"/>
                <a:ea typeface="Calibri" pitchFamily="34" charset="0"/>
              </a:rPr>
              <a:t>	</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 *</a:t>
            </a:r>
            <a:r>
              <a:rPr lang="en-GB" sz="1600" b="1" dirty="0" err="1">
                <a:solidFill>
                  <a:srgbClr val="000000"/>
                </a:solidFill>
                <a:latin typeface="Consolas" pitchFamily="49" charset="0"/>
                <a:ea typeface="Calibri" pitchFamily="34" charset="0"/>
              </a:rPr>
              <a:t>i</a:t>
            </a:r>
            <a:r>
              <a:rPr lang="en-GB" sz="1600" b="1" dirty="0">
                <a:solidFill>
                  <a:srgbClr val="000000"/>
                </a:solidFill>
                <a:latin typeface="Consolas" pitchFamily="49" charset="0"/>
                <a:ea typeface="Calibri" pitchFamily="34" charset="0"/>
              </a:rPr>
              <a:t> = </a:t>
            </a:r>
            <a:r>
              <a:rPr lang="en-GB" sz="1600" b="1" dirty="0" err="1">
                <a:solidFill>
                  <a:srgbClr val="0000FF"/>
                </a:solidFill>
                <a:latin typeface="Consolas" pitchFamily="49" charset="0"/>
                <a:ea typeface="Calibri" pitchFamily="34" charset="0"/>
              </a:rPr>
              <a:t>static_cast</a:t>
            </a:r>
            <a:r>
              <a:rPr lang="en-GB" sz="1600" b="1" dirty="0">
                <a:solidFill>
                  <a:srgbClr val="000000"/>
                </a:solidFill>
                <a:latin typeface="Consolas" pitchFamily="49" charset="0"/>
                <a:ea typeface="Calibri" pitchFamily="34" charset="0"/>
              </a:rPr>
              <a:t>&lt;</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 *&gt;(std::</a:t>
            </a:r>
            <a:r>
              <a:rPr lang="en-GB" sz="1600" b="1" dirty="0" err="1">
                <a:solidFill>
                  <a:srgbClr val="000000"/>
                </a:solidFill>
                <a:latin typeface="Consolas" pitchFamily="49" charset="0"/>
                <a:ea typeface="Calibri" pitchFamily="34" charset="0"/>
              </a:rPr>
              <a:t>malloc</a:t>
            </a:r>
            <a:r>
              <a:rPr lang="en-GB" sz="1600" b="1" dirty="0">
                <a:solidFill>
                  <a:srgbClr val="000000"/>
                </a:solidFill>
                <a:latin typeface="Consolas" pitchFamily="49" charset="0"/>
                <a:ea typeface="Calibri" pitchFamily="34" charset="0"/>
              </a:rPr>
              <a:t>(</a:t>
            </a:r>
            <a:r>
              <a:rPr lang="en-GB" sz="1600" b="1" dirty="0" err="1">
                <a:solidFill>
                  <a:srgbClr val="0000FF"/>
                </a:solidFill>
                <a:latin typeface="Consolas" pitchFamily="49" charset="0"/>
                <a:ea typeface="Calibri" pitchFamily="34" charset="0"/>
              </a:rPr>
              <a:t>sizeof</a:t>
            </a:r>
            <a:r>
              <a:rPr lang="en-GB" sz="1600" b="1" dirty="0">
                <a:solidFill>
                  <a:srgbClr val="000000"/>
                </a:solidFill>
                <a:latin typeface="Consolas" pitchFamily="49" charset="0"/>
                <a:ea typeface="Calibri" pitchFamily="34" charset="0"/>
              </a:rPr>
              <a:t>(</a:t>
            </a:r>
            <a:r>
              <a:rPr lang="en-GB" sz="1600" b="1" dirty="0" err="1">
                <a:solidFill>
                  <a:srgbClr val="0000FF"/>
                </a:solidFill>
                <a:latin typeface="Consolas" pitchFamily="49" charset="0"/>
                <a:ea typeface="Calibri" pitchFamily="34" charset="0"/>
              </a:rPr>
              <a:t>int</a:t>
            </a:r>
            <a:r>
              <a:rPr lang="en-GB" sz="1600" b="1" dirty="0">
                <a:solidFill>
                  <a:srgbClr val="000000"/>
                </a:solidFill>
                <a:latin typeface="Consolas" pitchFamily="49" charset="0"/>
                <a:ea typeface="Calibri" pitchFamily="34" charset="0"/>
              </a:rPr>
              <a:t>)));</a:t>
            </a:r>
            <a:endParaRPr lang="en-GB" sz="1400" b="1" dirty="0"/>
          </a:p>
          <a:p>
            <a:pPr defTabSz="538163">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a:t>
            </a:r>
            <a:endParaRPr lang="en-GB" sz="1400" b="1" dirty="0"/>
          </a:p>
          <a:p>
            <a:pPr defTabSz="538163">
              <a:defRPr/>
            </a:pPr>
            <a:r>
              <a:rPr lang="en-GB" sz="1600" b="1" dirty="0">
                <a:solidFill>
                  <a:srgbClr val="000000"/>
                </a:solidFill>
                <a:latin typeface="Consolas" pitchFamily="49" charset="0"/>
                <a:ea typeface="Calibri" pitchFamily="34" charset="0"/>
              </a:rPr>
              <a:t>	</a:t>
            </a:r>
            <a:r>
              <a:rPr lang="en-GB" sz="1600" b="1" dirty="0">
                <a:solidFill>
                  <a:srgbClr val="006600"/>
                </a:solidFill>
                <a:latin typeface="Consolas" pitchFamily="49" charset="0"/>
                <a:ea typeface="Calibri" pitchFamily="34" charset="0"/>
              </a:rPr>
              <a:t>free(</a:t>
            </a:r>
            <a:r>
              <a:rPr lang="en-GB" sz="1600" b="1" dirty="0" err="1">
                <a:solidFill>
                  <a:srgbClr val="006600"/>
                </a:solidFill>
                <a:latin typeface="Consolas" pitchFamily="49" charset="0"/>
                <a:ea typeface="Calibri" pitchFamily="34" charset="0"/>
              </a:rPr>
              <a:t>i</a:t>
            </a:r>
            <a:r>
              <a:rPr lang="en-GB" sz="1600" b="1" dirty="0">
                <a:solidFill>
                  <a:srgbClr val="006600"/>
                </a:solidFill>
                <a:latin typeface="Consolas" pitchFamily="49" charset="0"/>
                <a:ea typeface="Calibri" pitchFamily="34" charset="0"/>
              </a:rPr>
              <a:t>);</a:t>
            </a:r>
            <a:endParaRPr lang="en-GB" sz="1400" b="1" dirty="0">
              <a:solidFill>
                <a:srgbClr val="006600"/>
              </a:solidFill>
            </a:endParaRPr>
          </a:p>
          <a:p>
            <a:pPr defTabSz="538163">
              <a:defRPr/>
            </a:pPr>
            <a:r>
              <a:rPr lang="en-GB" sz="1600" b="1" dirty="0">
                <a:solidFill>
                  <a:srgbClr val="000000"/>
                </a:solidFill>
                <a:latin typeface="Consolas" pitchFamily="49" charset="0"/>
                <a:ea typeface="Calibri" pitchFamily="34" charset="0"/>
              </a:rPr>
              <a:t>}</a:t>
            </a:r>
            <a:endParaRPr lang="en-GB" sz="48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animEffect transition="in" filter="wipe(down)">
                                      <p:cBhvr>
                                        <p:cTn id="13" dur="500"/>
                                        <p:tgtEl>
                                          <p:spTgt spid="6">
                                            <p:bg/>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down)">
                                      <p:cBhvr>
                                        <p:cTn id="16" dur="500"/>
                                        <p:tgtEl>
                                          <p:spTgt spid="6">
                                            <p:txEl>
                                              <p:pRg st="0" end="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down)">
                                      <p:cBhvr>
                                        <p:cTn id="19" dur="500"/>
                                        <p:tgtEl>
                                          <p:spTgt spid="6">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down)">
                                      <p:cBhvr>
                                        <p:cTn id="22" dur="500"/>
                                        <p:tgtEl>
                                          <p:spTgt spid="6">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wipe(down)">
                                      <p:cBhvr>
                                        <p:cTn id="25" dur="500"/>
                                        <p:tgtEl>
                                          <p:spTgt spid="6">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wipe(down)">
                                      <p:cBhvr>
                                        <p:cTn id="2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B5E6486F-1D7C-9B4C-9763-CFAB65B83B91}"/>
              </a:ext>
            </a:extLst>
          </p:cNvPr>
          <p:cNvSpPr>
            <a:spLocks noGrp="1" noChangeArrowheads="1"/>
          </p:cNvSpPr>
          <p:nvPr>
            <p:ph type="title"/>
          </p:nvPr>
        </p:nvSpPr>
        <p:spPr>
          <a:xfrm>
            <a:off x="0" y="0"/>
            <a:ext cx="9144000" cy="1500188"/>
          </a:xfrm>
        </p:spPr>
        <p:txBody>
          <a:bodyPr/>
          <a:lstStyle/>
          <a:p>
            <a:br>
              <a:rPr lang="en-GB" altLang="en-US"/>
            </a:br>
            <a:r>
              <a:rPr lang="en-GB" altLang="en-US"/>
              <a:t>Resource </a:t>
            </a:r>
            <a:br>
              <a:rPr lang="en-GB" altLang="en-US"/>
            </a:br>
            <a:r>
              <a:rPr lang="en-GB" altLang="en-US"/>
              <a:t>Allocation / Deallocation</a:t>
            </a:r>
            <a:br>
              <a:rPr lang="en-GB" altLang="en-US"/>
            </a:br>
            <a:endParaRPr lang="en-GB" altLang="en-US"/>
          </a:p>
        </p:txBody>
      </p:sp>
      <p:sp>
        <p:nvSpPr>
          <p:cNvPr id="16386" name="Content Placeholder 2">
            <a:extLst>
              <a:ext uri="{FF2B5EF4-FFF2-40B4-BE49-F238E27FC236}">
                <a16:creationId xmlns:a16="http://schemas.microsoft.com/office/drawing/2014/main" id="{3A2B8A35-312D-F645-8CAB-7086188D1207}"/>
              </a:ext>
            </a:extLst>
          </p:cNvPr>
          <p:cNvSpPr>
            <a:spLocks noGrp="1" noChangeArrowheads="1"/>
          </p:cNvSpPr>
          <p:nvPr>
            <p:ph idx="1"/>
          </p:nvPr>
        </p:nvSpPr>
        <p:spPr>
          <a:xfrm>
            <a:off x="357188" y="1571625"/>
            <a:ext cx="4643437" cy="1285875"/>
          </a:xfrm>
        </p:spPr>
        <p:txBody>
          <a:bodyPr/>
          <a:lstStyle/>
          <a:p>
            <a:r>
              <a:rPr lang="en-GB" altLang="en-US" b="1"/>
              <a:t>Problem Example 3:</a:t>
            </a:r>
          </a:p>
          <a:p>
            <a:pPr lvl="1"/>
            <a:r>
              <a:rPr lang="en-GB" altLang="en-US" sz="2400"/>
              <a:t>Another </a:t>
            </a:r>
            <a:br>
              <a:rPr lang="en-GB" altLang="en-US" sz="2400"/>
            </a:br>
            <a:r>
              <a:rPr lang="en-GB" altLang="en-US" sz="2400"/>
              <a:t>allocator – deallocator </a:t>
            </a:r>
            <a:br>
              <a:rPr lang="en-GB" altLang="en-US" sz="2400"/>
            </a:br>
            <a:r>
              <a:rPr lang="en-GB" altLang="en-US" sz="2400"/>
              <a:t>mix-up</a:t>
            </a:r>
            <a:r>
              <a:rPr lang="en-GB" altLang="en-US" sz="1800"/>
              <a:t> </a:t>
            </a:r>
          </a:p>
          <a:p>
            <a:pPr lvl="1"/>
            <a:r>
              <a:rPr lang="en-GB" altLang="en-US" sz="2400"/>
              <a:t>and again: </a:t>
            </a:r>
            <a:r>
              <a:rPr lang="en-GB" altLang="en-US" sz="2400" b="1"/>
              <a:t>no error</a:t>
            </a:r>
            <a:br>
              <a:rPr lang="en-GB" altLang="en-US" sz="2400" b="1"/>
            </a:br>
            <a:r>
              <a:rPr lang="en-GB" altLang="en-US" sz="2400" b="1"/>
              <a:t>message</a:t>
            </a:r>
            <a:r>
              <a:rPr lang="en-GB" altLang="en-US" sz="2400"/>
              <a:t>! </a:t>
            </a: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sp>
        <p:nvSpPr>
          <p:cNvPr id="41985" name="Rectangle 1">
            <a:extLst>
              <a:ext uri="{FF2B5EF4-FFF2-40B4-BE49-F238E27FC236}">
                <a16:creationId xmlns:a16="http://schemas.microsoft.com/office/drawing/2014/main" id="{B14C90D7-7AEB-6E46-9A14-1ADCD607A5E1}"/>
              </a:ext>
            </a:extLst>
          </p:cNvPr>
          <p:cNvSpPr>
            <a:spLocks noChangeArrowheads="1"/>
          </p:cNvSpPr>
          <p:nvPr/>
        </p:nvSpPr>
        <p:spPr bwMode="auto">
          <a:xfrm>
            <a:off x="5000625" y="2000250"/>
            <a:ext cx="3143250" cy="2278063"/>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defTabSz="444500">
              <a:defRPr/>
            </a:pPr>
            <a:r>
              <a:rPr lang="en-GB" sz="1600" b="1" dirty="0" err="1">
                <a:solidFill>
                  <a:srgbClr val="0000FF"/>
                </a:solidFill>
                <a:latin typeface="Consolas" pitchFamily="49" charset="0"/>
                <a:ea typeface="Calibri" pitchFamily="34" charset="0"/>
              </a:rPr>
              <a:t>struct</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S</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~S();</a:t>
            </a:r>
            <a:endParaRPr lang="en-GB" sz="1400" b="1" dirty="0"/>
          </a:p>
          <a:p>
            <a:pPr defTabSz="444500">
              <a:defRPr/>
            </a:pPr>
            <a:r>
              <a:rPr lang="en-GB" sz="1600" b="1" dirty="0">
                <a:solidFill>
                  <a:srgbClr val="000000"/>
                </a:solidFill>
                <a:latin typeface="Consolas" pitchFamily="49" charset="0"/>
                <a:ea typeface="Calibri" pitchFamily="34" charset="0"/>
              </a:rPr>
              <a:t>};</a:t>
            </a:r>
          </a:p>
          <a:p>
            <a:pPr defTabSz="444500">
              <a:defRPr/>
            </a:pPr>
            <a:endParaRPr lang="en-GB" sz="1400" b="1" dirty="0"/>
          </a:p>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S</a:t>
            </a:r>
            <a:r>
              <a:rPr lang="en-GB" sz="1600" b="1" dirty="0">
                <a:solidFill>
                  <a:srgbClr val="000000"/>
                </a:solidFill>
                <a:latin typeface="Consolas" pitchFamily="49" charset="0"/>
                <a:ea typeface="Calibri" pitchFamily="34" charset="0"/>
              </a:rPr>
              <a:t> *s = </a:t>
            </a:r>
            <a:r>
              <a:rPr lang="en-GB" sz="1600" b="1" dirty="0">
                <a:solidFill>
                  <a:srgbClr val="0000FF"/>
                </a:solidFill>
                <a:latin typeface="Consolas" pitchFamily="49" charset="0"/>
                <a:ea typeface="Calibri" pitchFamily="34" charset="0"/>
              </a:rPr>
              <a:t>new</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S</a:t>
            </a:r>
            <a:r>
              <a:rPr lang="en-GB" sz="1600" b="1" dirty="0">
                <a:solidFill>
                  <a:srgbClr val="000000"/>
                </a:solidFill>
                <a:latin typeface="Consolas" pitchFamily="49" charset="0"/>
                <a:ea typeface="Calibri" pitchFamily="34" charset="0"/>
              </a:rPr>
              <a:t>();</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FF0000"/>
                </a:solidFill>
                <a:latin typeface="Consolas" pitchFamily="49" charset="0"/>
                <a:ea typeface="Calibri" pitchFamily="34" charset="0"/>
              </a:rPr>
              <a:t>free(s);</a:t>
            </a:r>
            <a:endParaRPr lang="en-GB" sz="1400" b="1" dirty="0">
              <a:solidFill>
                <a:srgbClr val="FF0000"/>
              </a:solidFill>
            </a:endParaRPr>
          </a:p>
          <a:p>
            <a:pPr defTabSz="444500">
              <a:defRPr/>
            </a:pPr>
            <a:r>
              <a:rPr lang="en-GB" sz="1600" b="1" dirty="0">
                <a:solidFill>
                  <a:srgbClr val="000000"/>
                </a:solidFill>
                <a:latin typeface="Consolas" pitchFamily="49" charset="0"/>
                <a:ea typeface="Calibri" pitchFamily="34" charset="0"/>
              </a:rPr>
              <a:t>}</a:t>
            </a:r>
            <a:endParaRPr lang="en-GB" sz="4800" b="1" dirty="0"/>
          </a:p>
        </p:txBody>
      </p:sp>
      <p:grpSp>
        <p:nvGrpSpPr>
          <p:cNvPr id="2" name="Group 6">
            <a:extLst>
              <a:ext uri="{FF2B5EF4-FFF2-40B4-BE49-F238E27FC236}">
                <a16:creationId xmlns:a16="http://schemas.microsoft.com/office/drawing/2014/main" id="{3BE7353D-7513-B94C-ABA6-86A838122E64}"/>
              </a:ext>
            </a:extLst>
          </p:cNvPr>
          <p:cNvGrpSpPr>
            <a:grpSpLocks/>
          </p:cNvGrpSpPr>
          <p:nvPr/>
        </p:nvGrpSpPr>
        <p:grpSpPr bwMode="auto">
          <a:xfrm>
            <a:off x="357188" y="4357688"/>
            <a:ext cx="7929562" cy="2278062"/>
            <a:chOff x="357188" y="4357688"/>
            <a:chExt cx="7929562" cy="2278062"/>
          </a:xfrm>
        </p:grpSpPr>
        <p:sp>
          <p:nvSpPr>
            <p:cNvPr id="5" name="Content Placeholder 2">
              <a:extLst>
                <a:ext uri="{FF2B5EF4-FFF2-40B4-BE49-F238E27FC236}">
                  <a16:creationId xmlns:a16="http://schemas.microsoft.com/office/drawing/2014/main" id="{F1E9462C-5F63-5045-AD09-8F3E5B848F99}"/>
                </a:ext>
              </a:extLst>
            </p:cNvPr>
            <p:cNvSpPr txBox="1">
              <a:spLocks/>
            </p:cNvSpPr>
            <p:nvPr/>
          </p:nvSpPr>
          <p:spPr bwMode="auto">
            <a:xfrm>
              <a:off x="357188" y="4357688"/>
              <a:ext cx="7929562" cy="1285875"/>
            </a:xfrm>
            <a:prstGeom prst="rect">
              <a:avLst/>
            </a:prstGeom>
            <a:noFill/>
            <a:ln w="9525">
              <a:noFill/>
              <a:miter lim="800000"/>
              <a:headEnd/>
              <a:tailEnd/>
            </a:ln>
          </p:spPr>
          <p:txBody>
            <a:bodyPr/>
            <a:lstStyle/>
            <a:p>
              <a:pPr marL="342900" indent="-342900">
                <a:spcBef>
                  <a:spcPct val="20000"/>
                </a:spcBef>
                <a:buFontTx/>
                <a:buChar char="•"/>
                <a:defRPr/>
              </a:pPr>
              <a:r>
                <a:rPr lang="en-GB" sz="3200" b="1" kern="0" dirty="0">
                  <a:solidFill>
                    <a:srgbClr val="006600"/>
                  </a:solidFill>
                  <a:latin typeface="+mn-lt"/>
                  <a:cs typeface="+mn-cs"/>
                </a:rPr>
                <a:t>Fix:</a:t>
              </a:r>
            </a:p>
            <a:p>
              <a:pPr marL="742950" lvl="1" indent="-285750">
                <a:spcBef>
                  <a:spcPct val="20000"/>
                </a:spcBef>
                <a:buFontTx/>
                <a:buChar char="–"/>
                <a:defRPr/>
              </a:pPr>
              <a:r>
                <a:rPr lang="en-GB" kern="0" dirty="0">
                  <a:latin typeface="+mn-lt"/>
                  <a:cs typeface="+mn-cs"/>
                </a:rPr>
                <a:t>Use of correct </a:t>
              </a:r>
              <a:br>
                <a:rPr lang="en-GB" kern="0" dirty="0">
                  <a:latin typeface="+mn-lt"/>
                  <a:cs typeface="+mn-cs"/>
                </a:rPr>
              </a:br>
              <a:r>
                <a:rPr lang="en-GB" kern="0" dirty="0" err="1">
                  <a:latin typeface="+mn-lt"/>
                  <a:cs typeface="+mn-cs"/>
                </a:rPr>
                <a:t>deallocator</a:t>
              </a:r>
              <a:r>
                <a:rPr lang="en-GB" kern="0" dirty="0">
                  <a:latin typeface="+mn-lt"/>
                  <a:cs typeface="+mn-cs"/>
                </a:rPr>
                <a:t> ‘delete’</a:t>
              </a:r>
              <a:br>
                <a:rPr lang="en-GB" sz="2800" kern="0" dirty="0">
                  <a:latin typeface="+mn-lt"/>
                  <a:cs typeface="+mn-cs"/>
                </a:rPr>
              </a:br>
              <a:endParaRPr lang="en-GB" sz="2800" kern="0" dirty="0">
                <a:solidFill>
                  <a:srgbClr val="00B0F0"/>
                </a:solidFill>
                <a:latin typeface="+mn-lt"/>
                <a:cs typeface="+mn-cs"/>
              </a:endParaRPr>
            </a:p>
            <a:p>
              <a:pPr marL="742950" lvl="1" indent="-285750">
                <a:spcBef>
                  <a:spcPct val="20000"/>
                </a:spcBef>
                <a:defRPr/>
              </a:pPr>
              <a:endParaRPr lang="en-GB" kern="0" dirty="0">
                <a:latin typeface="Consolas" pitchFamily="49" charset="0"/>
                <a:cs typeface="Consolas" pitchFamily="49" charset="0"/>
              </a:endParaRPr>
            </a:p>
            <a:p>
              <a:pPr marL="742950" lvl="1" indent="-285750">
                <a:spcBef>
                  <a:spcPct val="20000"/>
                </a:spcBef>
                <a:buFontTx/>
                <a:buChar char="–"/>
                <a:defRPr/>
              </a:pPr>
              <a:endParaRPr lang="en-GB" i="1" kern="0" dirty="0">
                <a:latin typeface="+mn-lt"/>
                <a:cs typeface="+mn-cs"/>
              </a:endParaRPr>
            </a:p>
          </p:txBody>
        </p:sp>
        <p:sp>
          <p:nvSpPr>
            <p:cNvPr id="8" name="Rectangle 1">
              <a:extLst>
                <a:ext uri="{FF2B5EF4-FFF2-40B4-BE49-F238E27FC236}">
                  <a16:creationId xmlns:a16="http://schemas.microsoft.com/office/drawing/2014/main" id="{F8D77B0D-6C6F-2441-B637-47B5BCC2D361}"/>
                </a:ext>
              </a:extLst>
            </p:cNvPr>
            <p:cNvSpPr>
              <a:spLocks noChangeArrowheads="1"/>
            </p:cNvSpPr>
            <p:nvPr/>
          </p:nvSpPr>
          <p:spPr bwMode="auto">
            <a:xfrm>
              <a:off x="5000625" y="4357688"/>
              <a:ext cx="3143250" cy="2278062"/>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defTabSz="444500">
                <a:defRPr/>
              </a:pPr>
              <a:r>
                <a:rPr lang="en-GB" sz="1600" b="1" dirty="0" err="1">
                  <a:solidFill>
                    <a:srgbClr val="0000FF"/>
                  </a:solidFill>
                  <a:latin typeface="Consolas" pitchFamily="49" charset="0"/>
                  <a:ea typeface="Calibri" pitchFamily="34" charset="0"/>
                </a:rPr>
                <a:t>struct</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S</a:t>
              </a:r>
              <a:r>
                <a:rPr lang="en-GB" sz="1600" b="1" dirty="0">
                  <a:solidFill>
                    <a:srgbClr val="000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~S();</a:t>
              </a:r>
              <a:endParaRPr lang="en-GB" sz="1400" b="1" dirty="0"/>
            </a:p>
            <a:p>
              <a:pPr defTabSz="444500">
                <a:defRPr/>
              </a:pPr>
              <a:r>
                <a:rPr lang="en-GB" sz="1600" b="1" dirty="0">
                  <a:solidFill>
                    <a:srgbClr val="000000"/>
                  </a:solidFill>
                  <a:latin typeface="Consolas" pitchFamily="49" charset="0"/>
                  <a:ea typeface="Calibri" pitchFamily="34" charset="0"/>
                </a:rPr>
                <a:t>};</a:t>
              </a:r>
            </a:p>
            <a:p>
              <a:pPr defTabSz="444500">
                <a:defRPr/>
              </a:pPr>
              <a:endParaRPr lang="en-GB" sz="1400" b="1" dirty="0"/>
            </a:p>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S</a:t>
              </a:r>
              <a:r>
                <a:rPr lang="en-GB" sz="1600" b="1" dirty="0">
                  <a:solidFill>
                    <a:srgbClr val="000000"/>
                  </a:solidFill>
                  <a:latin typeface="Consolas" pitchFamily="49" charset="0"/>
                  <a:ea typeface="Calibri" pitchFamily="34" charset="0"/>
                </a:rPr>
                <a:t> *s = </a:t>
              </a:r>
              <a:r>
                <a:rPr lang="en-GB" sz="1600" b="1" dirty="0">
                  <a:solidFill>
                    <a:srgbClr val="0000FF"/>
                  </a:solidFill>
                  <a:latin typeface="Consolas" pitchFamily="49" charset="0"/>
                  <a:ea typeface="Calibri" pitchFamily="34" charset="0"/>
                </a:rPr>
                <a:t>new</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S</a:t>
              </a:r>
              <a:r>
                <a:rPr lang="en-GB" sz="1600" b="1" dirty="0">
                  <a:solidFill>
                    <a:srgbClr val="000000"/>
                  </a:solidFill>
                  <a:latin typeface="Consolas" pitchFamily="49" charset="0"/>
                  <a:ea typeface="Calibri" pitchFamily="34" charset="0"/>
                </a:rPr>
                <a:t>();</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8000"/>
                  </a:solidFill>
                  <a:latin typeface="Consolas" pitchFamily="49" charset="0"/>
                  <a:ea typeface="Calibri" pitchFamily="34" charset="0"/>
                </a:rPr>
                <a:t>// ...</a:t>
              </a:r>
              <a:endParaRPr lang="en-GB" sz="14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006600"/>
                  </a:solidFill>
                  <a:latin typeface="Consolas" pitchFamily="49" charset="0"/>
                  <a:ea typeface="Calibri" pitchFamily="34" charset="0"/>
                </a:rPr>
                <a:t>delete s;</a:t>
              </a:r>
              <a:endParaRPr lang="en-GB" sz="1400" b="1" dirty="0">
                <a:solidFill>
                  <a:srgbClr val="006600"/>
                </a:solidFill>
              </a:endParaRPr>
            </a:p>
            <a:p>
              <a:pPr defTabSz="444500">
                <a:defRPr/>
              </a:pPr>
              <a:r>
                <a:rPr lang="en-GB" sz="1600" b="1" dirty="0">
                  <a:solidFill>
                    <a:srgbClr val="000000"/>
                  </a:solidFill>
                  <a:latin typeface="Consolas" pitchFamily="49" charset="0"/>
                  <a:ea typeface="Calibri" pitchFamily="34" charset="0"/>
                </a:rPr>
                <a:t>}</a:t>
              </a:r>
              <a:endParaRPr lang="en-GB" sz="4800" b="1"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5D02BD-8CE0-9A49-9162-249636E17114}"/>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17410" name="Title 1">
            <a:extLst>
              <a:ext uri="{FF2B5EF4-FFF2-40B4-BE49-F238E27FC236}">
                <a16:creationId xmlns:a16="http://schemas.microsoft.com/office/drawing/2014/main" id="{AB037FB0-DAB4-F647-93E8-65A38F17CB64}"/>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EBF0830E-BEA9-CE46-87F2-9F5E35759EC2}"/>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Do not access freed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Only free memory that was allocated dynamically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Allocate sufficient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latin typeface="Calibri"/>
                          <a:ea typeface="Calibri"/>
                          <a:cs typeface="Times New Roman"/>
                        </a:rPr>
                        <a:t>Properly de-allocate dynamically allocate resources </a:t>
                      </a:r>
                      <a:r>
                        <a:rPr lang="en-GB" sz="1600" dirty="0">
                          <a:solidFill>
                            <a:schemeClr val="bg1">
                              <a:lumMod val="65000"/>
                            </a:schemeClr>
                          </a:solidFill>
                          <a:latin typeface="Calibri"/>
                          <a:ea typeface="Calibri"/>
                          <a:cs typeface="Times New Roman"/>
                        </a:rPr>
                        <a:t>(e.g. with</a:t>
                      </a:r>
                      <a:r>
                        <a:rPr lang="en-GB" sz="1600" baseline="0" dirty="0">
                          <a:solidFill>
                            <a:schemeClr val="bg1">
                              <a:lumMod val="65000"/>
                            </a:schemeClr>
                          </a:solidFill>
                          <a:latin typeface="Calibri"/>
                          <a:ea typeface="Calibri"/>
                          <a:cs typeface="Times New Roman"/>
                        </a:rPr>
                        <a:t> ‘new’)</a:t>
                      </a:r>
                      <a:endParaRPr lang="en-GB" sz="18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Explicitly construct and destruct objects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mn-cs"/>
                        </a:rPr>
                        <a:t>Memory leaks</a:t>
                      </a:r>
                      <a:r>
                        <a:rPr lang="en-GB" sz="1800" baseline="0" dirty="0">
                          <a:latin typeface="Calibri"/>
                          <a:ea typeface="Calibri"/>
                          <a:cs typeface="+mn-cs"/>
                        </a:rPr>
                        <a:t> (not in CERT list)</a:t>
                      </a:r>
                      <a:endParaRPr lang="en-GB" sz="1800" dirty="0">
                        <a:latin typeface="Calibri"/>
                        <a:ea typeface="Calibri"/>
                        <a:cs typeface="+mn-cs"/>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pic>
        <p:nvPicPr>
          <p:cNvPr id="17476" name="Picture 2" descr="Image result for tick mark transparent background">
            <a:extLst>
              <a:ext uri="{FF2B5EF4-FFF2-40B4-BE49-F238E27FC236}">
                <a16:creationId xmlns:a16="http://schemas.microsoft.com/office/drawing/2014/main" id="{0DEADE12-3947-3B4E-80CF-80EE68B9A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9827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7" name="Picture 2" descr="Image result for tick mark transparent background">
            <a:extLst>
              <a:ext uri="{FF2B5EF4-FFF2-40B4-BE49-F238E27FC236}">
                <a16:creationId xmlns:a16="http://schemas.microsoft.com/office/drawing/2014/main" id="{ABB947CB-1E6D-C440-84F2-1CB92EF46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25542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8" name="Picture 2" descr="Image result for tick mark transparent background">
            <a:extLst>
              <a:ext uri="{FF2B5EF4-FFF2-40B4-BE49-F238E27FC236}">
                <a16:creationId xmlns:a16="http://schemas.microsoft.com/office/drawing/2014/main" id="{2EB19AAA-B4C0-9F45-9DD7-4B95B7AB0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000375"/>
            <a:ext cx="4286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79" name="Picture 2" descr="Image result for tick mark transparent background">
            <a:extLst>
              <a:ext uri="{FF2B5EF4-FFF2-40B4-BE49-F238E27FC236}">
                <a16:creationId xmlns:a16="http://schemas.microsoft.com/office/drawing/2014/main" id="{74AC2357-B48A-BA4E-8CA6-18E15902F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554413"/>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8B066082-1A67-9C49-8FB4-66483F6756C6}"/>
              </a:ext>
            </a:extLst>
          </p:cNvPr>
          <p:cNvSpPr/>
          <p:nvPr/>
        </p:nvSpPr>
        <p:spPr>
          <a:xfrm>
            <a:off x="500063" y="4043363"/>
            <a:ext cx="8294687" cy="53816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TextBox 10">
            <a:extLst>
              <a:ext uri="{FF2B5EF4-FFF2-40B4-BE49-F238E27FC236}">
                <a16:creationId xmlns:a16="http://schemas.microsoft.com/office/drawing/2014/main" id="{1EE48A3D-9368-1F48-8108-8396E51381DB}"/>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B1FA665C-3A69-FC43-9933-D1808ABEB546}"/>
              </a:ext>
            </a:extLst>
          </p:cNvPr>
          <p:cNvSpPr>
            <a:spLocks noGrp="1" noChangeArrowheads="1"/>
          </p:cNvSpPr>
          <p:nvPr>
            <p:ph type="title"/>
          </p:nvPr>
        </p:nvSpPr>
        <p:spPr>
          <a:xfrm>
            <a:off x="0" y="0"/>
            <a:ext cx="9144000" cy="1500188"/>
          </a:xfrm>
        </p:spPr>
        <p:txBody>
          <a:bodyPr/>
          <a:lstStyle/>
          <a:p>
            <a:br>
              <a:rPr lang="en-GB" altLang="en-US"/>
            </a:br>
            <a:r>
              <a:rPr lang="en-GB" altLang="en-US"/>
              <a:t>Detect and Handle </a:t>
            </a:r>
            <a:br>
              <a:rPr lang="en-GB" altLang="en-US"/>
            </a:br>
            <a:r>
              <a:rPr lang="en-GB" altLang="en-US"/>
              <a:t>Memory Allocation Errors</a:t>
            </a:r>
            <a:br>
              <a:rPr lang="en-GB" altLang="en-US"/>
            </a:br>
            <a:endParaRPr lang="en-GB" altLang="en-US"/>
          </a:p>
        </p:txBody>
      </p:sp>
      <p:sp>
        <p:nvSpPr>
          <p:cNvPr id="18434" name="Content Placeholder 2">
            <a:extLst>
              <a:ext uri="{FF2B5EF4-FFF2-40B4-BE49-F238E27FC236}">
                <a16:creationId xmlns:a16="http://schemas.microsoft.com/office/drawing/2014/main" id="{BFC240E4-FC9C-894D-B79B-4FD9ED019038}"/>
              </a:ext>
            </a:extLst>
          </p:cNvPr>
          <p:cNvSpPr>
            <a:spLocks noGrp="1" noChangeArrowheads="1"/>
          </p:cNvSpPr>
          <p:nvPr>
            <p:ph idx="1"/>
          </p:nvPr>
        </p:nvSpPr>
        <p:spPr>
          <a:xfrm>
            <a:off x="357188" y="1714500"/>
            <a:ext cx="8501062" cy="1714500"/>
          </a:xfrm>
        </p:spPr>
        <p:txBody>
          <a:bodyPr/>
          <a:lstStyle/>
          <a:p>
            <a:r>
              <a:rPr lang="en-GB" altLang="en-US" b="1"/>
              <a:t>Problem:</a:t>
            </a:r>
          </a:p>
          <a:p>
            <a:pPr lvl="1"/>
            <a:r>
              <a:rPr lang="en-GB" altLang="en-US" sz="2400"/>
              <a:t>Success of memory allocation not checked</a:t>
            </a:r>
          </a:p>
          <a:p>
            <a:pPr lvl="1">
              <a:buFontTx/>
              <a:buNone/>
            </a:pPr>
            <a:br>
              <a:rPr lang="en-GB" altLang="en-US"/>
            </a:br>
            <a:endParaRPr lang="en-GB" altLang="en-US">
              <a:solidFill>
                <a:srgbClr val="00B0F0"/>
              </a:solidFill>
            </a:endParaRPr>
          </a:p>
        </p:txBody>
      </p:sp>
      <p:sp>
        <p:nvSpPr>
          <p:cNvPr id="6" name="Rectangle 1">
            <a:extLst>
              <a:ext uri="{FF2B5EF4-FFF2-40B4-BE49-F238E27FC236}">
                <a16:creationId xmlns:a16="http://schemas.microsoft.com/office/drawing/2014/main" id="{985CA90C-B08F-4248-BBB9-E13AEE9FDDC0}"/>
              </a:ext>
            </a:extLst>
          </p:cNvPr>
          <p:cNvSpPr>
            <a:spLocks noChangeArrowheads="1"/>
          </p:cNvSpPr>
          <p:nvPr/>
        </p:nvSpPr>
        <p:spPr bwMode="auto">
          <a:xfrm>
            <a:off x="1143000" y="2786063"/>
            <a:ext cx="7500938" cy="1108075"/>
          </a:xfrm>
          <a:prstGeom prst="rect">
            <a:avLst/>
          </a:prstGeom>
          <a:solidFill>
            <a:schemeClr val="bg1">
              <a:lumMod val="95000"/>
            </a:schemeClr>
          </a:solidFill>
          <a:ln w="9525">
            <a:solidFill>
              <a:schemeClr val="tx1"/>
            </a:solidFill>
            <a:miter lim="800000"/>
            <a:headEnd/>
            <a:tailEnd/>
          </a:ln>
          <a:effectLst/>
        </p:spPr>
        <p:txBody>
          <a:bodyPr anchor="ctr">
            <a:spAutoFit/>
          </a:bodyPr>
          <a:lstStyle/>
          <a:p>
            <a:pPr>
              <a:defRPr/>
            </a:pPr>
            <a:r>
              <a:rPr lang="en-GB" sz="1400" b="1" dirty="0">
                <a:solidFill>
                  <a:srgbClr val="0000FF"/>
                </a:solidFill>
                <a:latin typeface="Consolas" pitchFamily="49" charset="0"/>
                <a:ea typeface="Calibri" pitchFamily="34" charset="0"/>
              </a:rPr>
              <a:t>const</a:t>
            </a:r>
            <a:r>
              <a:rPr lang="en-GB" sz="1400" b="1" dirty="0">
                <a:solidFill>
                  <a:srgbClr val="000000"/>
                </a:solidFill>
                <a:latin typeface="Consolas" pitchFamily="49" charset="0"/>
                <a:ea typeface="Calibri" pitchFamily="34" charset="0"/>
              </a:rPr>
              <a:t> </a:t>
            </a:r>
            <a:r>
              <a:rPr lang="en-GB" sz="1400" b="1" dirty="0">
                <a:solidFill>
                  <a:srgbClr val="2B91AF"/>
                </a:solidFill>
                <a:latin typeface="Consolas" pitchFamily="49" charset="0"/>
                <a:ea typeface="Calibri" pitchFamily="34" charset="0"/>
              </a:rPr>
              <a:t>uint8_t</a:t>
            </a:r>
            <a:r>
              <a:rPr lang="en-GB" sz="1400" b="1" dirty="0">
                <a:solidFill>
                  <a:srgbClr val="000000"/>
                </a:solidFill>
                <a:latin typeface="Consolas" pitchFamily="49" charset="0"/>
                <a:ea typeface="Calibri" pitchFamily="34" charset="0"/>
              </a:rPr>
              <a:t> NO_OF_INTS = 10;  </a:t>
            </a:r>
            <a:r>
              <a:rPr lang="en-GB" sz="1400" b="1" dirty="0">
                <a:solidFill>
                  <a:srgbClr val="008000"/>
                </a:solidFill>
                <a:latin typeface="Consolas" pitchFamily="49" charset="0"/>
                <a:ea typeface="Calibri" pitchFamily="34" charset="0"/>
              </a:rPr>
              <a:t>// ALWAYS use constants in this context!</a:t>
            </a:r>
            <a:endParaRPr lang="en-GB" sz="1200" b="1" dirty="0"/>
          </a:p>
          <a:p>
            <a:pPr>
              <a:defRPr/>
            </a:pPr>
            <a:endParaRPr lang="en-GB" sz="1200" b="1" dirty="0"/>
          </a:p>
          <a:p>
            <a:pPr>
              <a:defRPr/>
            </a:pPr>
            <a:r>
              <a:rPr lang="en-GB" sz="1400" b="1" dirty="0">
                <a:solidFill>
                  <a:srgbClr val="008000"/>
                </a:solidFill>
                <a:latin typeface="Consolas" pitchFamily="49" charset="0"/>
                <a:ea typeface="Calibri" pitchFamily="34" charset="0"/>
              </a:rPr>
              <a:t>// Allocate memory. Note: subsequently no check if(</a:t>
            </a:r>
            <a:r>
              <a:rPr lang="en-GB" sz="1400" b="1" dirty="0" err="1">
                <a:solidFill>
                  <a:srgbClr val="008000"/>
                </a:solidFill>
                <a:latin typeface="Consolas" pitchFamily="49" charset="0"/>
                <a:ea typeface="Calibri" pitchFamily="34" charset="0"/>
              </a:rPr>
              <a:t>ptr</a:t>
            </a:r>
            <a:r>
              <a:rPr lang="en-GB" sz="1400" b="1" dirty="0">
                <a:solidFill>
                  <a:srgbClr val="008000"/>
                </a:solidFill>
                <a:latin typeface="Consolas" pitchFamily="49" charset="0"/>
                <a:ea typeface="Calibri" pitchFamily="34" charset="0"/>
              </a:rPr>
              <a:t>==NULL) -&gt; risky!</a:t>
            </a:r>
            <a:endParaRPr lang="en-GB" sz="1200" b="1" dirty="0"/>
          </a:p>
          <a:p>
            <a:pPr>
              <a:defRPr/>
            </a:pP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ptr</a:t>
            </a:r>
            <a:r>
              <a:rPr lang="en-GB" sz="1400" b="1" dirty="0">
                <a:solidFill>
                  <a:srgbClr val="000000"/>
                </a:solidFill>
                <a:latin typeface="Consolas" pitchFamily="49" charset="0"/>
                <a:ea typeface="Calibri" pitchFamily="34" charset="0"/>
              </a:rPr>
              <a:t> = (</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 </a:t>
            </a:r>
            <a:r>
              <a:rPr lang="en-GB" sz="1400" b="1" dirty="0" err="1">
                <a:solidFill>
                  <a:srgbClr val="FF0000"/>
                </a:solidFill>
                <a:latin typeface="Consolas" pitchFamily="49" charset="0"/>
                <a:ea typeface="Calibri" pitchFamily="34" charset="0"/>
              </a:rPr>
              <a:t>malloc</a:t>
            </a:r>
            <a:r>
              <a:rPr lang="en-GB" sz="1400" b="1" dirty="0">
                <a:solidFill>
                  <a:srgbClr val="000000"/>
                </a:solidFill>
                <a:latin typeface="Consolas" pitchFamily="49" charset="0"/>
                <a:ea typeface="Calibri" pitchFamily="34" charset="0"/>
              </a:rPr>
              <a:t>(NO_OF_INTS * </a:t>
            </a:r>
            <a:r>
              <a:rPr lang="en-GB" sz="1400" b="1" dirty="0" err="1">
                <a:solidFill>
                  <a:srgbClr val="0000FF"/>
                </a:solidFill>
                <a:latin typeface="Consolas" pitchFamily="49" charset="0"/>
                <a:ea typeface="Calibri" pitchFamily="34" charset="0"/>
              </a:rPr>
              <a:t>sizeof</a:t>
            </a:r>
            <a:r>
              <a:rPr lang="en-GB" sz="1400" b="1" dirty="0">
                <a:solidFill>
                  <a:srgbClr val="000000"/>
                </a:solidFill>
                <a:latin typeface="Consolas" pitchFamily="49" charset="0"/>
                <a:ea typeface="Calibri" pitchFamily="34" charset="0"/>
              </a:rPr>
              <a:t>(</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a:t>
            </a:r>
            <a:endParaRPr lang="en-GB" sz="1200" b="1" dirty="0"/>
          </a:p>
          <a:p>
            <a:pPr>
              <a:defRPr/>
            </a:pPr>
            <a:endParaRPr lang="en-GB" sz="1200" b="1" dirty="0"/>
          </a:p>
        </p:txBody>
      </p:sp>
      <p:grpSp>
        <p:nvGrpSpPr>
          <p:cNvPr id="2" name="Group 7">
            <a:extLst>
              <a:ext uri="{FF2B5EF4-FFF2-40B4-BE49-F238E27FC236}">
                <a16:creationId xmlns:a16="http://schemas.microsoft.com/office/drawing/2014/main" id="{EF0AAD9C-ABF3-1946-8304-02CB5EBD4E6C}"/>
              </a:ext>
            </a:extLst>
          </p:cNvPr>
          <p:cNvGrpSpPr>
            <a:grpSpLocks/>
          </p:cNvGrpSpPr>
          <p:nvPr/>
        </p:nvGrpSpPr>
        <p:grpSpPr bwMode="auto">
          <a:xfrm>
            <a:off x="571500" y="4000500"/>
            <a:ext cx="8104188" cy="2716213"/>
            <a:chOff x="571500" y="4000500"/>
            <a:chExt cx="8104956" cy="2716213"/>
          </a:xfrm>
        </p:grpSpPr>
        <p:sp>
          <p:nvSpPr>
            <p:cNvPr id="5" name="Content Placeholder 2">
              <a:extLst>
                <a:ext uri="{FF2B5EF4-FFF2-40B4-BE49-F238E27FC236}">
                  <a16:creationId xmlns:a16="http://schemas.microsoft.com/office/drawing/2014/main" id="{745EB753-92D6-6147-949C-2ED93D424F09}"/>
                </a:ext>
              </a:extLst>
            </p:cNvPr>
            <p:cNvSpPr txBox="1">
              <a:spLocks/>
            </p:cNvSpPr>
            <p:nvPr/>
          </p:nvSpPr>
          <p:spPr bwMode="auto">
            <a:xfrm>
              <a:off x="571500" y="4000500"/>
              <a:ext cx="2714882" cy="1714500"/>
            </a:xfrm>
            <a:prstGeom prst="rect">
              <a:avLst/>
            </a:prstGeom>
            <a:noFill/>
            <a:ln w="9525">
              <a:noFill/>
              <a:miter lim="800000"/>
              <a:headEnd/>
              <a:tailEnd/>
            </a:ln>
          </p:spPr>
          <p:txBody>
            <a:bodyPr/>
            <a:lstStyle/>
            <a:p>
              <a:pPr marL="342900" indent="-342900">
                <a:spcBef>
                  <a:spcPct val="20000"/>
                </a:spcBef>
                <a:buFontTx/>
                <a:buChar char="•"/>
                <a:defRPr/>
              </a:pPr>
              <a:r>
                <a:rPr lang="en-GB" sz="3200" b="1" kern="0" dirty="0">
                  <a:solidFill>
                    <a:srgbClr val="006600"/>
                  </a:solidFill>
                  <a:latin typeface="+mn-lt"/>
                  <a:cs typeface="+mn-cs"/>
                </a:rPr>
                <a:t>Fix:</a:t>
              </a:r>
            </a:p>
            <a:p>
              <a:pPr marL="742950" lvl="1" indent="-285750">
                <a:spcBef>
                  <a:spcPct val="20000"/>
                </a:spcBef>
                <a:defRPr/>
              </a:pPr>
              <a:br>
                <a:rPr lang="en-GB" sz="2800" kern="0" dirty="0">
                  <a:latin typeface="+mn-lt"/>
                  <a:cs typeface="+mn-cs"/>
                </a:rPr>
              </a:br>
              <a:endParaRPr lang="en-GB" sz="2800" kern="0" dirty="0">
                <a:solidFill>
                  <a:srgbClr val="00B0F0"/>
                </a:solidFill>
                <a:latin typeface="+mn-lt"/>
                <a:cs typeface="+mn-cs"/>
              </a:endParaRPr>
            </a:p>
            <a:p>
              <a:pPr marL="742950" lvl="1" indent="-285750">
                <a:spcBef>
                  <a:spcPct val="20000"/>
                </a:spcBef>
                <a:defRPr/>
              </a:pPr>
              <a:endParaRPr lang="en-GB" kern="0" dirty="0">
                <a:latin typeface="Consolas" pitchFamily="49" charset="0"/>
                <a:cs typeface="Consolas" pitchFamily="49" charset="0"/>
              </a:endParaRPr>
            </a:p>
            <a:p>
              <a:pPr marL="742950" lvl="1" indent="-285750">
                <a:spcBef>
                  <a:spcPct val="20000"/>
                </a:spcBef>
                <a:buFontTx/>
                <a:buChar char="–"/>
                <a:defRPr/>
              </a:pPr>
              <a:endParaRPr lang="en-GB" i="1" kern="0" dirty="0">
                <a:latin typeface="+mn-lt"/>
                <a:cs typeface="+mn-cs"/>
              </a:endParaRPr>
            </a:p>
          </p:txBody>
        </p:sp>
        <p:sp>
          <p:nvSpPr>
            <p:cNvPr id="7" name="Rectangle 1">
              <a:extLst>
                <a:ext uri="{FF2B5EF4-FFF2-40B4-BE49-F238E27FC236}">
                  <a16:creationId xmlns:a16="http://schemas.microsoft.com/office/drawing/2014/main" id="{31919829-CC86-4C49-9B29-92BECCF8898B}"/>
                </a:ext>
              </a:extLst>
            </p:cNvPr>
            <p:cNvSpPr>
              <a:spLocks noChangeArrowheads="1"/>
            </p:cNvSpPr>
            <p:nvPr/>
          </p:nvSpPr>
          <p:spPr bwMode="auto">
            <a:xfrm>
              <a:off x="1174807" y="4500563"/>
              <a:ext cx="7501649" cy="2216150"/>
            </a:xfrm>
            <a:prstGeom prst="rect">
              <a:avLst/>
            </a:prstGeom>
            <a:solidFill>
              <a:schemeClr val="bg1">
                <a:lumMod val="95000"/>
              </a:schemeClr>
            </a:solidFill>
            <a:ln w="9525">
              <a:solidFill>
                <a:schemeClr val="tx1"/>
              </a:solidFill>
              <a:miter lim="800000"/>
              <a:headEnd/>
              <a:tailEnd/>
            </a:ln>
            <a:effectLst/>
          </p:spPr>
          <p:txBody>
            <a:bodyPr anchor="ctr">
              <a:spAutoFit/>
            </a:bodyPr>
            <a:lstStyle/>
            <a:p>
              <a:pPr>
                <a:defRPr/>
              </a:pPr>
              <a:r>
                <a:rPr lang="en-GB" sz="1400" b="1" dirty="0">
                  <a:solidFill>
                    <a:srgbClr val="0000FF"/>
                  </a:solidFill>
                  <a:latin typeface="Consolas" pitchFamily="49" charset="0"/>
                  <a:ea typeface="Calibri" pitchFamily="34" charset="0"/>
                </a:rPr>
                <a:t>const</a:t>
              </a:r>
              <a:r>
                <a:rPr lang="en-GB" sz="1400" b="1" dirty="0">
                  <a:solidFill>
                    <a:srgbClr val="000000"/>
                  </a:solidFill>
                  <a:latin typeface="Consolas" pitchFamily="49" charset="0"/>
                  <a:ea typeface="Calibri" pitchFamily="34" charset="0"/>
                </a:rPr>
                <a:t> </a:t>
              </a:r>
              <a:r>
                <a:rPr lang="en-GB" sz="1400" b="1" dirty="0">
                  <a:solidFill>
                    <a:srgbClr val="2B91AF"/>
                  </a:solidFill>
                  <a:latin typeface="Consolas" pitchFamily="49" charset="0"/>
                  <a:ea typeface="Calibri" pitchFamily="34" charset="0"/>
                </a:rPr>
                <a:t>uint8_t</a:t>
              </a:r>
              <a:r>
                <a:rPr lang="en-GB" sz="1400" b="1" dirty="0">
                  <a:solidFill>
                    <a:srgbClr val="000000"/>
                  </a:solidFill>
                  <a:latin typeface="Consolas" pitchFamily="49" charset="0"/>
                  <a:ea typeface="Calibri" pitchFamily="34" charset="0"/>
                </a:rPr>
                <a:t> NO_OF_INTS = 10;  </a:t>
              </a:r>
              <a:r>
                <a:rPr lang="en-GB" sz="1400" b="1" dirty="0">
                  <a:solidFill>
                    <a:srgbClr val="008000"/>
                  </a:solidFill>
                  <a:latin typeface="Consolas" pitchFamily="49" charset="0"/>
                  <a:ea typeface="Calibri" pitchFamily="34" charset="0"/>
                </a:rPr>
                <a:t>// ALWAYS use constants in this context!</a:t>
              </a:r>
              <a:endParaRPr lang="en-GB" sz="1200" b="1" dirty="0"/>
            </a:p>
            <a:p>
              <a:pPr>
                <a:defRPr/>
              </a:pPr>
              <a:endParaRPr lang="en-GB" sz="1200" b="1" dirty="0"/>
            </a:p>
            <a:p>
              <a:pPr>
                <a:defRPr/>
              </a:pPr>
              <a:r>
                <a:rPr lang="en-GB" sz="1400" b="1" dirty="0">
                  <a:solidFill>
                    <a:srgbClr val="008000"/>
                  </a:solidFill>
                  <a:latin typeface="Consolas" pitchFamily="49" charset="0"/>
                  <a:ea typeface="Calibri" pitchFamily="34" charset="0"/>
                </a:rPr>
                <a:t>// Allocate memory. Note: subsequent check if(</a:t>
              </a:r>
              <a:r>
                <a:rPr lang="en-GB" sz="1400" b="1" dirty="0" err="1">
                  <a:solidFill>
                    <a:srgbClr val="008000"/>
                  </a:solidFill>
                  <a:latin typeface="Consolas" pitchFamily="49" charset="0"/>
                  <a:ea typeface="Calibri" pitchFamily="34" charset="0"/>
                </a:rPr>
                <a:t>ptr</a:t>
              </a:r>
              <a:r>
                <a:rPr lang="en-GB" sz="1400" b="1" dirty="0">
                  <a:solidFill>
                    <a:srgbClr val="008000"/>
                  </a:solidFill>
                  <a:latin typeface="Consolas" pitchFamily="49" charset="0"/>
                  <a:ea typeface="Calibri" pitchFamily="34" charset="0"/>
                </a:rPr>
                <a:t>==NULL) -&gt; secure</a:t>
              </a:r>
              <a:endParaRPr lang="en-GB" sz="1200" b="1" dirty="0"/>
            </a:p>
            <a:p>
              <a:pPr>
                <a:defRPr/>
              </a:pP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ptr</a:t>
              </a:r>
              <a:r>
                <a:rPr lang="en-GB" sz="1400" b="1" dirty="0">
                  <a:solidFill>
                    <a:srgbClr val="000000"/>
                  </a:solidFill>
                  <a:latin typeface="Consolas" pitchFamily="49" charset="0"/>
                  <a:ea typeface="Calibri" pitchFamily="34" charset="0"/>
                </a:rPr>
                <a:t> = (</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 </a:t>
              </a:r>
              <a:r>
                <a:rPr lang="en-GB" sz="1400" b="1" dirty="0" err="1">
                  <a:solidFill>
                    <a:srgbClr val="FF0000"/>
                  </a:solidFill>
                  <a:latin typeface="Consolas" pitchFamily="49" charset="0"/>
                  <a:ea typeface="Calibri" pitchFamily="34" charset="0"/>
                </a:rPr>
                <a:t>malloc</a:t>
              </a:r>
              <a:r>
                <a:rPr lang="en-GB" sz="1400" b="1" dirty="0">
                  <a:solidFill>
                    <a:srgbClr val="000000"/>
                  </a:solidFill>
                  <a:latin typeface="Consolas" pitchFamily="49" charset="0"/>
                  <a:ea typeface="Calibri" pitchFamily="34" charset="0"/>
                </a:rPr>
                <a:t>(NO_OF_INTS * </a:t>
              </a:r>
              <a:r>
                <a:rPr lang="en-GB" sz="1400" b="1" dirty="0" err="1">
                  <a:solidFill>
                    <a:srgbClr val="0000FF"/>
                  </a:solidFill>
                  <a:latin typeface="Consolas" pitchFamily="49" charset="0"/>
                  <a:ea typeface="Calibri" pitchFamily="34" charset="0"/>
                </a:rPr>
                <a:t>sizeof</a:t>
              </a:r>
              <a:r>
                <a:rPr lang="en-GB" sz="1400" b="1" dirty="0">
                  <a:solidFill>
                    <a:srgbClr val="000000"/>
                  </a:solidFill>
                  <a:latin typeface="Consolas" pitchFamily="49" charset="0"/>
                  <a:ea typeface="Calibri" pitchFamily="34" charset="0"/>
                </a:rPr>
                <a:t>(</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a:t>
              </a:r>
            </a:p>
            <a:p>
              <a:pPr>
                <a:defRPr/>
              </a:pPr>
              <a:endParaRPr lang="en-GB" sz="1400" b="1" dirty="0">
                <a:solidFill>
                  <a:srgbClr val="000000"/>
                </a:solidFill>
                <a:latin typeface="Consolas" pitchFamily="49" charset="0"/>
              </a:endParaRPr>
            </a:p>
            <a:p>
              <a:pPr>
                <a:defRPr/>
              </a:pPr>
              <a:r>
                <a:rPr lang="en-GB" sz="1400" b="1" dirty="0">
                  <a:solidFill>
                    <a:srgbClr val="000000"/>
                  </a:solidFill>
                  <a:latin typeface="Consolas" pitchFamily="49" charset="0"/>
                </a:rPr>
                <a:t>if(</a:t>
              </a:r>
              <a:r>
                <a:rPr lang="en-GB" sz="1400" b="1" dirty="0" err="1">
                  <a:solidFill>
                    <a:srgbClr val="000000"/>
                  </a:solidFill>
                  <a:latin typeface="Consolas" pitchFamily="49" charset="0"/>
                </a:rPr>
                <a:t>ptr</a:t>
              </a:r>
              <a:r>
                <a:rPr lang="en-GB" sz="1400" b="1" dirty="0">
                  <a:solidFill>
                    <a:srgbClr val="000000"/>
                  </a:solidFill>
                  <a:latin typeface="Consolas" pitchFamily="49" charset="0"/>
                </a:rPr>
                <a:t> == </a:t>
              </a:r>
              <a:r>
                <a:rPr lang="en-GB" sz="1400" b="1" dirty="0">
                  <a:solidFill>
                    <a:srgbClr val="9900FF"/>
                  </a:solidFill>
                  <a:latin typeface="Consolas" pitchFamily="49" charset="0"/>
                </a:rPr>
                <a:t>NULL</a:t>
              </a:r>
              <a:r>
                <a:rPr lang="en-GB" sz="1400" b="1" dirty="0">
                  <a:solidFill>
                    <a:srgbClr val="000000"/>
                  </a:solidFill>
                  <a:latin typeface="Consolas" pitchFamily="49" charset="0"/>
                </a:rPr>
                <a:t>) {</a:t>
              </a:r>
            </a:p>
            <a:p>
              <a:pPr eaLnBrk="1" hangingPunct="1">
                <a:defRPr/>
              </a:pPr>
              <a:r>
                <a:rPr lang="en-GB" sz="1400" b="1" dirty="0">
                  <a:solidFill>
                    <a:srgbClr val="000000"/>
                  </a:solidFill>
                  <a:latin typeface="Consolas" pitchFamily="49" charset="0"/>
                  <a:cs typeface="Consolas" pitchFamily="49" charset="0"/>
                </a:rPr>
                <a:t>   </a:t>
              </a:r>
              <a:r>
                <a:rPr lang="en-GB" sz="1400" b="1" dirty="0" err="1">
                  <a:latin typeface="Consolas" pitchFamily="49" charset="0"/>
                  <a:cs typeface="Consolas" pitchFamily="49" charset="0"/>
                </a:rPr>
                <a:t>cout</a:t>
              </a:r>
              <a:r>
                <a:rPr lang="en-GB" sz="1400" b="1" dirty="0">
                  <a:latin typeface="Consolas" pitchFamily="49" charset="0"/>
                  <a:cs typeface="Consolas" pitchFamily="49" charset="0"/>
                </a:rPr>
                <a:t> &lt;&lt; </a:t>
              </a:r>
              <a:r>
                <a:rPr lang="en-GB" sz="1400" b="1" dirty="0">
                  <a:solidFill>
                    <a:srgbClr val="C00000"/>
                  </a:solidFill>
                  <a:latin typeface="Consolas" pitchFamily="49" charset="0"/>
                  <a:cs typeface="Consolas" pitchFamily="49" charset="0"/>
                </a:rPr>
                <a:t>"Memory could not be allocated"</a:t>
              </a:r>
              <a:r>
                <a:rPr lang="en-GB" sz="1400" b="1" dirty="0">
                  <a:latin typeface="Consolas" pitchFamily="49" charset="0"/>
                  <a:cs typeface="Consolas" pitchFamily="49" charset="0"/>
                </a:rPr>
                <a:t>;</a:t>
              </a:r>
            </a:p>
            <a:p>
              <a:pPr eaLnBrk="1" hangingPunct="1">
                <a:defRPr/>
              </a:pPr>
              <a:r>
                <a:rPr lang="en-GB" sz="1400" b="1" dirty="0">
                  <a:latin typeface="Consolas" pitchFamily="49" charset="0"/>
                  <a:cs typeface="Consolas" pitchFamily="49" charset="0"/>
                </a:rPr>
                <a:t>}</a:t>
              </a:r>
            </a:p>
            <a:p>
              <a:pPr eaLnBrk="1" hangingPunct="1">
                <a:defRPr/>
              </a:pPr>
              <a:r>
                <a:rPr lang="en-GB" sz="1400" b="1" dirty="0">
                  <a:latin typeface="Consolas" pitchFamily="49" charset="0"/>
                  <a:cs typeface="Consolas" pitchFamily="49" charset="0"/>
                </a:rPr>
                <a:t>else {</a:t>
              </a:r>
            </a:p>
            <a:p>
              <a:pPr eaLnBrk="1" hangingPunct="1">
                <a:defRPr/>
              </a:pPr>
              <a:r>
                <a:rPr lang="en-GB" sz="1400" b="1" dirty="0">
                  <a:latin typeface="Consolas" pitchFamily="49" charset="0"/>
                  <a:cs typeface="Consolas" pitchFamily="49" charset="0"/>
                </a:rPr>
                <a:t> </a:t>
              </a:r>
              <a:r>
                <a:rPr lang="en-GB" sz="1400" b="1" dirty="0">
                  <a:solidFill>
                    <a:srgbClr val="008000"/>
                  </a:solidFill>
                  <a:latin typeface="Consolas" pitchFamily="49" charset="0"/>
                  <a:ea typeface="Calibri" pitchFamily="34" charset="0"/>
                </a:rPr>
                <a:t>// Stuff here</a:t>
              </a:r>
              <a:endParaRPr lang="en-GB" sz="1400" b="1" dirty="0">
                <a:latin typeface="Consolas" pitchFamily="49" charset="0"/>
                <a:cs typeface="Consolas"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D2E75539-169C-8B48-B324-7B0FC9A6A3BC}"/>
              </a:ext>
            </a:extLst>
          </p:cNvPr>
          <p:cNvSpPr>
            <a:spLocks noGrp="1" noChangeArrowheads="1"/>
          </p:cNvSpPr>
          <p:nvPr>
            <p:ph type="title"/>
          </p:nvPr>
        </p:nvSpPr>
        <p:spPr>
          <a:xfrm>
            <a:off x="0" y="0"/>
            <a:ext cx="9144000" cy="1500188"/>
          </a:xfrm>
        </p:spPr>
        <p:txBody>
          <a:bodyPr/>
          <a:lstStyle/>
          <a:p>
            <a:br>
              <a:rPr lang="en-GB" altLang="en-US"/>
            </a:br>
            <a:r>
              <a:rPr lang="en-GB" altLang="en-US"/>
              <a:t>Detect and Handle </a:t>
            </a:r>
            <a:br>
              <a:rPr lang="en-GB" altLang="en-US"/>
            </a:br>
            <a:r>
              <a:rPr lang="en-GB" altLang="en-US"/>
              <a:t>Memory Allocation Errors</a:t>
            </a:r>
            <a:br>
              <a:rPr lang="en-GB" altLang="en-US"/>
            </a:br>
            <a:endParaRPr lang="en-GB" altLang="en-US"/>
          </a:p>
        </p:txBody>
      </p:sp>
      <p:sp>
        <p:nvSpPr>
          <p:cNvPr id="19458" name="Content Placeholder 2">
            <a:extLst>
              <a:ext uri="{FF2B5EF4-FFF2-40B4-BE49-F238E27FC236}">
                <a16:creationId xmlns:a16="http://schemas.microsoft.com/office/drawing/2014/main" id="{657E2CED-FAAD-DA41-AEE6-F7C87653BFAE}"/>
              </a:ext>
            </a:extLst>
          </p:cNvPr>
          <p:cNvSpPr>
            <a:spLocks noGrp="1" noChangeArrowheads="1"/>
          </p:cNvSpPr>
          <p:nvPr>
            <p:ph idx="1"/>
          </p:nvPr>
        </p:nvSpPr>
        <p:spPr>
          <a:xfrm>
            <a:off x="357188" y="1714500"/>
            <a:ext cx="5286375" cy="2500313"/>
          </a:xfrm>
        </p:spPr>
        <p:txBody>
          <a:bodyPr/>
          <a:lstStyle/>
          <a:p>
            <a:r>
              <a:rPr lang="en-GB" altLang="en-US" b="1"/>
              <a:t>Problem:</a:t>
            </a:r>
          </a:p>
          <a:p>
            <a:pPr lvl="1"/>
            <a:r>
              <a:rPr lang="en-GB" altLang="en-US" sz="2400"/>
              <a:t>2 memory allocations in one expression</a:t>
            </a:r>
          </a:p>
          <a:p>
            <a:pPr lvl="1"/>
            <a:r>
              <a:rPr lang="en-GB" altLang="en-US" sz="2400"/>
              <a:t>If one or both fail </a:t>
            </a:r>
            <a:r>
              <a:rPr lang="en-GB" altLang="en-US" sz="2400">
                <a:sym typeface="Wingdings" pitchFamily="2" charset="2"/>
              </a:rPr>
              <a:t> NULL pointer passed by value to g</a:t>
            </a: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sp>
        <p:nvSpPr>
          <p:cNvPr id="45057" name="Rectangle 1">
            <a:extLst>
              <a:ext uri="{FF2B5EF4-FFF2-40B4-BE49-F238E27FC236}">
                <a16:creationId xmlns:a16="http://schemas.microsoft.com/office/drawing/2014/main" id="{57EF4B0F-7BC2-3441-96E9-7B95AE612F17}"/>
              </a:ext>
            </a:extLst>
          </p:cNvPr>
          <p:cNvSpPr>
            <a:spLocks noChangeArrowheads="1"/>
          </p:cNvSpPr>
          <p:nvPr/>
        </p:nvSpPr>
        <p:spPr bwMode="auto">
          <a:xfrm>
            <a:off x="5715000" y="1714500"/>
            <a:ext cx="3214688" cy="2062163"/>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defTabSz="444500">
              <a:defRPr/>
            </a:pPr>
            <a:r>
              <a:rPr lang="en-GB" sz="1600" b="1" dirty="0" err="1">
                <a:solidFill>
                  <a:srgbClr val="0000FF"/>
                </a:solidFill>
                <a:latin typeface="Consolas" pitchFamily="49" charset="0"/>
                <a:ea typeface="Calibri" pitchFamily="34" charset="0"/>
              </a:rPr>
              <a:t>struct</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A</a:t>
            </a:r>
            <a:r>
              <a:rPr lang="en-GB" sz="1600" b="1" dirty="0">
                <a:solidFill>
                  <a:srgbClr val="000000"/>
                </a:solidFill>
                <a:latin typeface="Consolas" pitchFamily="49" charset="0"/>
                <a:ea typeface="Calibri" pitchFamily="34" charset="0"/>
              </a:rPr>
              <a:t> { </a:t>
            </a:r>
            <a:r>
              <a:rPr lang="en-GB" sz="1600" b="1" dirty="0">
                <a:solidFill>
                  <a:srgbClr val="008000"/>
                </a:solidFill>
                <a:latin typeface="Consolas" pitchFamily="49" charset="0"/>
                <a:ea typeface="Calibri" pitchFamily="34" charset="0"/>
              </a:rPr>
              <a:t>/*…*/</a:t>
            </a:r>
            <a:r>
              <a:rPr lang="en-GB" sz="1600" b="1" dirty="0">
                <a:solidFill>
                  <a:srgbClr val="000000"/>
                </a:solidFill>
                <a:latin typeface="Consolas" pitchFamily="49" charset="0"/>
                <a:ea typeface="Calibri" pitchFamily="34" charset="0"/>
              </a:rPr>
              <a:t> };</a:t>
            </a:r>
            <a:endParaRPr lang="en-GB" sz="1600" b="1" dirty="0"/>
          </a:p>
          <a:p>
            <a:pPr defTabSz="444500">
              <a:defRPr/>
            </a:pPr>
            <a:r>
              <a:rPr lang="en-GB" sz="1600" b="1" dirty="0" err="1">
                <a:solidFill>
                  <a:srgbClr val="0000FF"/>
                </a:solidFill>
                <a:latin typeface="Consolas" pitchFamily="49" charset="0"/>
                <a:ea typeface="Calibri" pitchFamily="34" charset="0"/>
              </a:rPr>
              <a:t>struct</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B</a:t>
            </a:r>
            <a:r>
              <a:rPr lang="en-GB" sz="1600" b="1" dirty="0">
                <a:solidFill>
                  <a:srgbClr val="000000"/>
                </a:solidFill>
                <a:latin typeface="Consolas" pitchFamily="49" charset="0"/>
                <a:ea typeface="Calibri" pitchFamily="34" charset="0"/>
              </a:rPr>
              <a:t> { </a:t>
            </a:r>
            <a:r>
              <a:rPr lang="en-GB" sz="1600" b="1" dirty="0">
                <a:solidFill>
                  <a:srgbClr val="008000"/>
                </a:solidFill>
                <a:latin typeface="Consolas" pitchFamily="49" charset="0"/>
                <a:ea typeface="Calibri" pitchFamily="34" charset="0"/>
              </a:rPr>
              <a:t>/*…*/</a:t>
            </a:r>
            <a:r>
              <a:rPr lang="en-GB" sz="1600" b="1" dirty="0">
                <a:solidFill>
                  <a:srgbClr val="000000"/>
                </a:solidFill>
                <a:latin typeface="Consolas" pitchFamily="49" charset="0"/>
                <a:ea typeface="Calibri" pitchFamily="34" charset="0"/>
              </a:rPr>
              <a:t> };</a:t>
            </a:r>
          </a:p>
          <a:p>
            <a:pPr defTabSz="444500">
              <a:defRPr/>
            </a:pPr>
            <a:endParaRPr lang="en-GB" sz="1600" b="1" dirty="0"/>
          </a:p>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g(</a:t>
            </a:r>
            <a:r>
              <a:rPr lang="en-GB" sz="1600" b="1" dirty="0">
                <a:solidFill>
                  <a:srgbClr val="2B91AF"/>
                </a:solidFill>
                <a:latin typeface="Consolas" pitchFamily="49" charset="0"/>
                <a:ea typeface="Calibri" pitchFamily="34" charset="0"/>
              </a:rPr>
              <a:t>A</a:t>
            </a:r>
            <a:r>
              <a:rPr lang="en-GB" sz="1600" b="1" dirty="0">
                <a:solidFill>
                  <a:srgbClr val="000000"/>
                </a:solidFill>
                <a:latin typeface="Consolas" pitchFamily="49" charset="0"/>
                <a:ea typeface="Calibri" pitchFamily="34" charset="0"/>
              </a:rPr>
              <a:t> *, </a:t>
            </a:r>
            <a:r>
              <a:rPr lang="en-GB" sz="1600" b="1" dirty="0">
                <a:solidFill>
                  <a:srgbClr val="2B91AF"/>
                </a:solidFill>
                <a:latin typeface="Consolas" pitchFamily="49" charset="0"/>
                <a:ea typeface="Calibri" pitchFamily="34" charset="0"/>
              </a:rPr>
              <a:t>B</a:t>
            </a:r>
            <a:r>
              <a:rPr lang="en-GB" sz="1600" b="1" dirty="0">
                <a:solidFill>
                  <a:srgbClr val="000000"/>
                </a:solidFill>
                <a:latin typeface="Consolas" pitchFamily="49" charset="0"/>
                <a:ea typeface="Calibri" pitchFamily="34" charset="0"/>
              </a:rPr>
              <a:t> *) {</a:t>
            </a:r>
            <a:r>
              <a:rPr lang="en-GB" sz="1600" b="1" dirty="0">
                <a:solidFill>
                  <a:srgbClr val="008000"/>
                </a:solidFill>
                <a:latin typeface="Consolas" pitchFamily="49" charset="0"/>
                <a:ea typeface="Calibri" pitchFamily="34" charset="0"/>
              </a:rPr>
              <a:t>/*…*/</a:t>
            </a:r>
            <a:r>
              <a:rPr lang="en-GB" sz="1600" b="1" dirty="0">
                <a:solidFill>
                  <a:srgbClr val="000000"/>
                </a:solidFill>
                <a:latin typeface="Consolas" pitchFamily="49" charset="0"/>
                <a:ea typeface="Calibri" pitchFamily="34" charset="0"/>
              </a:rPr>
              <a:t>}</a:t>
            </a:r>
          </a:p>
          <a:p>
            <a:pPr defTabSz="444500">
              <a:defRPr/>
            </a:pPr>
            <a:endParaRPr lang="en-GB" sz="1600" b="1" dirty="0"/>
          </a:p>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 {</a:t>
            </a:r>
            <a:endParaRPr lang="en-GB" sz="16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FF0000"/>
                </a:solidFill>
                <a:latin typeface="Consolas" pitchFamily="49" charset="0"/>
                <a:ea typeface="Calibri" pitchFamily="34" charset="0"/>
              </a:rPr>
              <a:t>g(new A, new B);</a:t>
            </a:r>
            <a:endParaRPr lang="en-GB" sz="1600" b="1" dirty="0">
              <a:solidFill>
                <a:srgbClr val="FF0000"/>
              </a:solidFill>
            </a:endParaRPr>
          </a:p>
          <a:p>
            <a:pPr defTabSz="444500">
              <a:defRPr/>
            </a:pPr>
            <a:r>
              <a:rPr lang="en-GB" sz="1600" b="1" dirty="0">
                <a:solidFill>
                  <a:srgbClr val="000000"/>
                </a:solidFill>
                <a:latin typeface="Consolas" pitchFamily="49" charset="0"/>
                <a:ea typeface="Calibri" pitchFamily="34" charset="0"/>
              </a:rPr>
              <a:t>}</a:t>
            </a:r>
            <a:endParaRPr lang="en-GB" sz="1600" b="1" dirty="0"/>
          </a:p>
        </p:txBody>
      </p:sp>
      <p:grpSp>
        <p:nvGrpSpPr>
          <p:cNvPr id="2" name="Group 6">
            <a:extLst>
              <a:ext uri="{FF2B5EF4-FFF2-40B4-BE49-F238E27FC236}">
                <a16:creationId xmlns:a16="http://schemas.microsoft.com/office/drawing/2014/main" id="{64C1CE4D-F866-9F41-9CC4-CF5981A56F65}"/>
              </a:ext>
            </a:extLst>
          </p:cNvPr>
          <p:cNvGrpSpPr>
            <a:grpSpLocks/>
          </p:cNvGrpSpPr>
          <p:nvPr/>
        </p:nvGrpSpPr>
        <p:grpSpPr bwMode="auto">
          <a:xfrm>
            <a:off x="428625" y="4143375"/>
            <a:ext cx="8501063" cy="2554288"/>
            <a:chOff x="428625" y="4143247"/>
            <a:chExt cx="8501063" cy="2554545"/>
          </a:xfrm>
        </p:grpSpPr>
        <p:sp>
          <p:nvSpPr>
            <p:cNvPr id="45058" name="Rectangle 2">
              <a:extLst>
                <a:ext uri="{FF2B5EF4-FFF2-40B4-BE49-F238E27FC236}">
                  <a16:creationId xmlns:a16="http://schemas.microsoft.com/office/drawing/2014/main" id="{F02C819C-7C0D-D640-BB18-C878837DFBFF}"/>
                </a:ext>
              </a:extLst>
            </p:cNvPr>
            <p:cNvSpPr>
              <a:spLocks noChangeArrowheads="1"/>
            </p:cNvSpPr>
            <p:nvPr/>
          </p:nvSpPr>
          <p:spPr bwMode="auto">
            <a:xfrm>
              <a:off x="5715000" y="4143247"/>
              <a:ext cx="3214688" cy="2554545"/>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defTabSz="444500">
                <a:defRPr/>
              </a:pPr>
              <a:r>
                <a:rPr lang="en-GB" sz="1600" b="1" dirty="0" err="1">
                  <a:solidFill>
                    <a:srgbClr val="0000FF"/>
                  </a:solidFill>
                  <a:latin typeface="Consolas" pitchFamily="49" charset="0"/>
                  <a:ea typeface="Calibri" pitchFamily="34" charset="0"/>
                </a:rPr>
                <a:t>struct</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A</a:t>
              </a:r>
              <a:r>
                <a:rPr lang="en-GB" sz="1600" b="1" dirty="0">
                  <a:solidFill>
                    <a:srgbClr val="000000"/>
                  </a:solidFill>
                  <a:latin typeface="Consolas" pitchFamily="49" charset="0"/>
                  <a:ea typeface="Calibri" pitchFamily="34" charset="0"/>
                </a:rPr>
                <a:t> { </a:t>
              </a:r>
              <a:r>
                <a:rPr lang="en-GB" sz="1600" b="1" dirty="0">
                  <a:solidFill>
                    <a:srgbClr val="008000"/>
                  </a:solidFill>
                  <a:latin typeface="Consolas" pitchFamily="49" charset="0"/>
                  <a:ea typeface="Calibri" pitchFamily="34" charset="0"/>
                </a:rPr>
                <a:t>/*…*/</a:t>
              </a:r>
              <a:r>
                <a:rPr lang="en-GB" sz="1600" b="1" dirty="0">
                  <a:solidFill>
                    <a:srgbClr val="000000"/>
                  </a:solidFill>
                  <a:latin typeface="Consolas" pitchFamily="49" charset="0"/>
                  <a:ea typeface="Calibri" pitchFamily="34" charset="0"/>
                </a:rPr>
                <a:t> };</a:t>
              </a:r>
              <a:endParaRPr lang="en-GB" sz="1600" b="1" dirty="0"/>
            </a:p>
            <a:p>
              <a:pPr defTabSz="444500">
                <a:defRPr/>
              </a:pPr>
              <a:r>
                <a:rPr lang="en-GB" sz="1600" b="1" dirty="0" err="1">
                  <a:solidFill>
                    <a:srgbClr val="0000FF"/>
                  </a:solidFill>
                  <a:latin typeface="Consolas" pitchFamily="49" charset="0"/>
                  <a:ea typeface="Calibri" pitchFamily="34" charset="0"/>
                </a:rPr>
                <a:t>struct</a:t>
              </a: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B</a:t>
              </a:r>
              <a:r>
                <a:rPr lang="en-GB" sz="1600" b="1" dirty="0">
                  <a:solidFill>
                    <a:srgbClr val="000000"/>
                  </a:solidFill>
                  <a:latin typeface="Consolas" pitchFamily="49" charset="0"/>
                  <a:ea typeface="Calibri" pitchFamily="34" charset="0"/>
                </a:rPr>
                <a:t> { </a:t>
              </a:r>
              <a:r>
                <a:rPr lang="en-GB" sz="1600" b="1" dirty="0">
                  <a:solidFill>
                    <a:srgbClr val="008000"/>
                  </a:solidFill>
                  <a:latin typeface="Consolas" pitchFamily="49" charset="0"/>
                  <a:ea typeface="Calibri" pitchFamily="34" charset="0"/>
                </a:rPr>
                <a:t>/*…*/</a:t>
              </a:r>
              <a:r>
                <a:rPr lang="en-GB" sz="1600" b="1" dirty="0">
                  <a:solidFill>
                    <a:srgbClr val="000000"/>
                  </a:solidFill>
                  <a:latin typeface="Consolas" pitchFamily="49" charset="0"/>
                  <a:ea typeface="Calibri" pitchFamily="34" charset="0"/>
                </a:rPr>
                <a:t> };</a:t>
              </a:r>
            </a:p>
            <a:p>
              <a:pPr defTabSz="444500">
                <a:defRPr/>
              </a:pPr>
              <a:endParaRPr lang="en-GB" sz="1600" b="1" dirty="0"/>
            </a:p>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g(</a:t>
              </a:r>
              <a:r>
                <a:rPr lang="en-GB" sz="1600" b="1" dirty="0">
                  <a:solidFill>
                    <a:srgbClr val="2B91AF"/>
                  </a:solidFill>
                  <a:latin typeface="Consolas" pitchFamily="49" charset="0"/>
                  <a:ea typeface="Calibri" pitchFamily="34" charset="0"/>
                </a:rPr>
                <a:t>A</a:t>
              </a:r>
              <a:r>
                <a:rPr lang="en-GB" sz="1600" b="1" dirty="0">
                  <a:solidFill>
                    <a:srgbClr val="000000"/>
                  </a:solidFill>
                  <a:latin typeface="Consolas" pitchFamily="49" charset="0"/>
                  <a:ea typeface="Calibri" pitchFamily="34" charset="0"/>
                </a:rPr>
                <a:t> &amp;a, </a:t>
              </a:r>
              <a:r>
                <a:rPr lang="en-GB" sz="1600" b="1" dirty="0">
                  <a:solidFill>
                    <a:srgbClr val="2B91AF"/>
                  </a:solidFill>
                  <a:latin typeface="Consolas" pitchFamily="49" charset="0"/>
                  <a:ea typeface="Calibri" pitchFamily="34" charset="0"/>
                </a:rPr>
                <a:t>B</a:t>
              </a:r>
              <a:r>
                <a:rPr lang="en-GB" sz="1600" b="1" dirty="0">
                  <a:solidFill>
                    <a:srgbClr val="000000"/>
                  </a:solidFill>
                  <a:latin typeface="Consolas" pitchFamily="49" charset="0"/>
                  <a:ea typeface="Calibri" pitchFamily="34" charset="0"/>
                </a:rPr>
                <a:t> &amp;b) {</a:t>
              </a:r>
              <a:r>
                <a:rPr lang="en-GB" sz="1600" b="1" dirty="0">
                  <a:solidFill>
                    <a:srgbClr val="008000"/>
                  </a:solidFill>
                  <a:latin typeface="Consolas" pitchFamily="49" charset="0"/>
                  <a:ea typeface="Calibri" pitchFamily="34" charset="0"/>
                </a:rPr>
                <a:t>/*…*/</a:t>
              </a:r>
              <a:r>
                <a:rPr lang="en-GB" sz="1600" b="1" dirty="0">
                  <a:solidFill>
                    <a:srgbClr val="000000"/>
                  </a:solidFill>
                  <a:latin typeface="Consolas" pitchFamily="49" charset="0"/>
                  <a:ea typeface="Calibri" pitchFamily="34" charset="0"/>
                </a:rPr>
                <a:t>}</a:t>
              </a:r>
            </a:p>
            <a:p>
              <a:pPr defTabSz="444500">
                <a:defRPr/>
              </a:pPr>
              <a:endParaRPr lang="en-GB" sz="1600" b="1" dirty="0"/>
            </a:p>
            <a:p>
              <a:pPr defTabSz="444500">
                <a:defRPr/>
              </a:pPr>
              <a:r>
                <a:rPr lang="en-GB" sz="1600" b="1" dirty="0">
                  <a:solidFill>
                    <a:srgbClr val="0000FF"/>
                  </a:solidFill>
                  <a:latin typeface="Consolas" pitchFamily="49" charset="0"/>
                  <a:ea typeface="Calibri" pitchFamily="34" charset="0"/>
                </a:rPr>
                <a:t>void</a:t>
              </a:r>
              <a:r>
                <a:rPr lang="en-GB" sz="1600" b="1" dirty="0">
                  <a:solidFill>
                    <a:srgbClr val="000000"/>
                  </a:solidFill>
                  <a:latin typeface="Consolas" pitchFamily="49" charset="0"/>
                  <a:ea typeface="Calibri" pitchFamily="34" charset="0"/>
                </a:rPr>
                <a:t> f() {</a:t>
              </a:r>
              <a:endParaRPr lang="en-GB" sz="16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A</a:t>
              </a:r>
              <a:r>
                <a:rPr lang="en-GB" sz="1600" b="1" dirty="0">
                  <a:solidFill>
                    <a:srgbClr val="000000"/>
                  </a:solidFill>
                  <a:latin typeface="Consolas" pitchFamily="49" charset="0"/>
                  <a:ea typeface="Calibri" pitchFamily="34" charset="0"/>
                </a:rPr>
                <a:t> </a:t>
              </a:r>
              <a:r>
                <a:rPr lang="en-GB" sz="1600" b="1" dirty="0" err="1">
                  <a:solidFill>
                    <a:srgbClr val="000000"/>
                  </a:solidFill>
                  <a:latin typeface="Consolas" pitchFamily="49" charset="0"/>
                  <a:ea typeface="Calibri" pitchFamily="34" charset="0"/>
                </a:rPr>
                <a:t>a</a:t>
              </a:r>
              <a:r>
                <a:rPr lang="en-GB" sz="1600" b="1" dirty="0">
                  <a:solidFill>
                    <a:srgbClr val="000000"/>
                  </a:solidFill>
                  <a:latin typeface="Consolas" pitchFamily="49" charset="0"/>
                  <a:ea typeface="Calibri" pitchFamily="34" charset="0"/>
                </a:rPr>
                <a:t>;</a:t>
              </a:r>
              <a:endParaRPr lang="en-GB" sz="1600" b="1" dirty="0"/>
            </a:p>
            <a:p>
              <a:pPr defTabSz="444500">
                <a:defRPr/>
              </a:pPr>
              <a:r>
                <a:rPr lang="en-GB" sz="1600" b="1" dirty="0">
                  <a:solidFill>
                    <a:srgbClr val="000000"/>
                  </a:solidFill>
                  <a:latin typeface="Consolas" pitchFamily="49" charset="0"/>
                  <a:ea typeface="Calibri" pitchFamily="34" charset="0"/>
                </a:rPr>
                <a:t>	</a:t>
              </a:r>
              <a:r>
                <a:rPr lang="en-GB" sz="1600" b="1" dirty="0">
                  <a:solidFill>
                    <a:srgbClr val="2B91AF"/>
                  </a:solidFill>
                  <a:latin typeface="Consolas" pitchFamily="49" charset="0"/>
                  <a:ea typeface="Calibri" pitchFamily="34" charset="0"/>
                </a:rPr>
                <a:t>B</a:t>
              </a:r>
              <a:r>
                <a:rPr lang="en-GB" sz="1600" b="1" dirty="0">
                  <a:solidFill>
                    <a:srgbClr val="000000"/>
                  </a:solidFill>
                  <a:latin typeface="Consolas" pitchFamily="49" charset="0"/>
                  <a:ea typeface="Calibri" pitchFamily="34" charset="0"/>
                </a:rPr>
                <a:t> </a:t>
              </a:r>
              <a:r>
                <a:rPr lang="en-GB" sz="1600" b="1" dirty="0" err="1">
                  <a:solidFill>
                    <a:srgbClr val="000000"/>
                  </a:solidFill>
                  <a:latin typeface="Consolas" pitchFamily="49" charset="0"/>
                  <a:ea typeface="Calibri" pitchFamily="34" charset="0"/>
                </a:rPr>
                <a:t>b</a:t>
              </a:r>
              <a:r>
                <a:rPr lang="en-GB" sz="1600" b="1" dirty="0">
                  <a:solidFill>
                    <a:srgbClr val="000000"/>
                  </a:solidFill>
                  <a:latin typeface="Consolas" pitchFamily="49" charset="0"/>
                  <a:ea typeface="Calibri" pitchFamily="34" charset="0"/>
                </a:rPr>
                <a:t>;</a:t>
              </a:r>
              <a:endParaRPr lang="en-GB" sz="1600" b="1" dirty="0"/>
            </a:p>
            <a:p>
              <a:pPr defTabSz="444500">
                <a:defRPr/>
              </a:pPr>
              <a:r>
                <a:rPr lang="en-GB" sz="1600" b="1" dirty="0">
                  <a:solidFill>
                    <a:srgbClr val="000000"/>
                  </a:solidFill>
                  <a:latin typeface="Consolas" pitchFamily="49" charset="0"/>
                  <a:ea typeface="Calibri" pitchFamily="34" charset="0"/>
                </a:rPr>
                <a:t>	g(a, b);</a:t>
              </a:r>
              <a:endParaRPr lang="en-GB" sz="1600" b="1" dirty="0"/>
            </a:p>
            <a:p>
              <a:pPr defTabSz="444500">
                <a:defRPr/>
              </a:pPr>
              <a:r>
                <a:rPr lang="en-GB" sz="1600" b="1" dirty="0">
                  <a:solidFill>
                    <a:srgbClr val="000000"/>
                  </a:solidFill>
                  <a:latin typeface="Consolas" pitchFamily="49" charset="0"/>
                  <a:ea typeface="Calibri" pitchFamily="34" charset="0"/>
                </a:rPr>
                <a:t>}</a:t>
              </a:r>
              <a:endParaRPr lang="en-GB" sz="1600" b="1" dirty="0"/>
            </a:p>
          </p:txBody>
        </p:sp>
        <p:sp>
          <p:nvSpPr>
            <p:cNvPr id="10" name="Content Placeholder 2">
              <a:extLst>
                <a:ext uri="{FF2B5EF4-FFF2-40B4-BE49-F238E27FC236}">
                  <a16:creationId xmlns:a16="http://schemas.microsoft.com/office/drawing/2014/main" id="{C2F58B3A-F449-E343-B172-8CEF801270E6}"/>
                </a:ext>
              </a:extLst>
            </p:cNvPr>
            <p:cNvSpPr txBox="1">
              <a:spLocks/>
            </p:cNvSpPr>
            <p:nvPr/>
          </p:nvSpPr>
          <p:spPr bwMode="auto">
            <a:xfrm>
              <a:off x="428625" y="4286136"/>
              <a:ext cx="5286375" cy="1714673"/>
            </a:xfrm>
            <a:prstGeom prst="rect">
              <a:avLst/>
            </a:prstGeom>
            <a:noFill/>
            <a:ln w="9525">
              <a:noFill/>
              <a:miter lim="800000"/>
              <a:headEnd/>
              <a:tailEnd/>
            </a:ln>
          </p:spPr>
          <p:txBody>
            <a:bodyPr/>
            <a:lstStyle/>
            <a:p>
              <a:pPr marL="342900" indent="-342900">
                <a:spcBef>
                  <a:spcPct val="20000"/>
                </a:spcBef>
                <a:buFontTx/>
                <a:buChar char="•"/>
                <a:defRPr/>
              </a:pPr>
              <a:r>
                <a:rPr lang="en-GB" sz="3200" b="1" kern="0" dirty="0">
                  <a:solidFill>
                    <a:srgbClr val="006600"/>
                  </a:solidFill>
                  <a:latin typeface="+mn-lt"/>
                  <a:cs typeface="+mn-cs"/>
                </a:rPr>
                <a:t>Fix:</a:t>
              </a:r>
            </a:p>
            <a:p>
              <a:pPr marL="742950" lvl="1" indent="-285750">
                <a:spcBef>
                  <a:spcPct val="20000"/>
                </a:spcBef>
                <a:buFontTx/>
                <a:buChar char="–"/>
                <a:defRPr/>
              </a:pPr>
              <a:r>
                <a:rPr lang="en-GB" kern="0" dirty="0">
                  <a:latin typeface="+mn-lt"/>
                  <a:cs typeface="+mn-cs"/>
                </a:rPr>
                <a:t>Remove allocations entirely</a:t>
              </a:r>
            </a:p>
            <a:p>
              <a:pPr marL="742950" lvl="1" indent="-285750">
                <a:spcBef>
                  <a:spcPct val="20000"/>
                </a:spcBef>
                <a:buFontTx/>
                <a:buChar char="–"/>
                <a:defRPr/>
              </a:pPr>
              <a:r>
                <a:rPr lang="en-GB" kern="0" dirty="0">
                  <a:latin typeface="+mn-lt"/>
                  <a:cs typeface="+mn-cs"/>
                </a:rPr>
                <a:t>Pass objects by reference</a:t>
              </a:r>
              <a:endParaRPr lang="en-GB" kern="0" dirty="0">
                <a:solidFill>
                  <a:srgbClr val="00B0F0"/>
                </a:solidFill>
                <a:latin typeface="+mn-lt"/>
                <a:cs typeface="+mn-cs"/>
              </a:endParaRPr>
            </a:p>
            <a:p>
              <a:pPr marL="742950" lvl="1" indent="-285750">
                <a:spcBef>
                  <a:spcPct val="20000"/>
                </a:spcBef>
                <a:defRPr/>
              </a:pPr>
              <a:endParaRPr lang="en-GB" kern="0" dirty="0">
                <a:latin typeface="Consolas" pitchFamily="49" charset="0"/>
                <a:cs typeface="Consolas" pitchFamily="49" charset="0"/>
              </a:endParaRPr>
            </a:p>
            <a:p>
              <a:pPr marL="742950" lvl="1" indent="-285750">
                <a:spcBef>
                  <a:spcPct val="20000"/>
                </a:spcBef>
                <a:defRPr/>
              </a:pPr>
              <a:endParaRPr lang="en-GB" i="1" kern="0" dirty="0">
                <a:latin typeface="+mn-lt"/>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C2CEAA-5800-D24B-ADAC-26781AF3D0B1}"/>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20482" name="Title 1">
            <a:extLst>
              <a:ext uri="{FF2B5EF4-FFF2-40B4-BE49-F238E27FC236}">
                <a16:creationId xmlns:a16="http://schemas.microsoft.com/office/drawing/2014/main" id="{1B81240F-0FA3-334A-B3B7-BE761AE53983}"/>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1C3B1129-B565-634D-9E6C-E42FC8800717}"/>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Do not access freed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Only free memory that was allocated dynamically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Allocate sufficient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latin typeface="Calibri"/>
                          <a:ea typeface="Calibri"/>
                          <a:cs typeface="Times New Roman"/>
                        </a:rPr>
                        <a:t>Properly de-allocate dynamically allocate resources </a:t>
                      </a:r>
                      <a:r>
                        <a:rPr lang="en-GB" sz="1600" dirty="0">
                          <a:solidFill>
                            <a:schemeClr val="bg1">
                              <a:lumMod val="65000"/>
                            </a:schemeClr>
                          </a:solidFill>
                          <a:latin typeface="Calibri"/>
                          <a:ea typeface="Calibri"/>
                          <a:cs typeface="Times New Roman"/>
                        </a:rPr>
                        <a:t>(e.g. with</a:t>
                      </a:r>
                      <a:r>
                        <a:rPr lang="en-GB" sz="1600" baseline="0" dirty="0">
                          <a:solidFill>
                            <a:schemeClr val="bg1">
                              <a:lumMod val="65000"/>
                            </a:schemeClr>
                          </a:solidFill>
                          <a:latin typeface="Calibri"/>
                          <a:ea typeface="Calibri"/>
                          <a:cs typeface="Times New Roman"/>
                        </a:rPr>
                        <a:t> ‘new’)</a:t>
                      </a:r>
                      <a:endParaRPr lang="en-GB" sz="18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Explicitly construct and destruct objects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mn-cs"/>
                        </a:rPr>
                        <a:t>Memory leaks</a:t>
                      </a:r>
                      <a:r>
                        <a:rPr lang="en-GB" sz="1800" baseline="0" dirty="0">
                          <a:latin typeface="Calibri"/>
                          <a:ea typeface="Calibri"/>
                          <a:cs typeface="+mn-cs"/>
                        </a:rPr>
                        <a:t> (not in CERT list)</a:t>
                      </a:r>
                      <a:endParaRPr lang="en-GB" sz="1800" dirty="0">
                        <a:latin typeface="Calibri"/>
                        <a:ea typeface="Calibri"/>
                        <a:cs typeface="+mn-cs"/>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pic>
        <p:nvPicPr>
          <p:cNvPr id="20548" name="Picture 2" descr="Image result for tick mark transparent background">
            <a:extLst>
              <a:ext uri="{FF2B5EF4-FFF2-40B4-BE49-F238E27FC236}">
                <a16:creationId xmlns:a16="http://schemas.microsoft.com/office/drawing/2014/main" id="{79200096-F411-704A-A589-60DEB626A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9827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9" name="Picture 2" descr="Image result for tick mark transparent background">
            <a:extLst>
              <a:ext uri="{FF2B5EF4-FFF2-40B4-BE49-F238E27FC236}">
                <a16:creationId xmlns:a16="http://schemas.microsoft.com/office/drawing/2014/main" id="{1E2A2366-234A-A94A-BBBB-A1FE77FF3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25542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0" name="Picture 2" descr="Image result for tick mark transparent background">
            <a:extLst>
              <a:ext uri="{FF2B5EF4-FFF2-40B4-BE49-F238E27FC236}">
                <a16:creationId xmlns:a16="http://schemas.microsoft.com/office/drawing/2014/main" id="{6C4ADA3F-168E-C147-A476-7CDFBCE26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000375"/>
            <a:ext cx="4286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1" name="Picture 2" descr="Image result for tick mark transparent background">
            <a:extLst>
              <a:ext uri="{FF2B5EF4-FFF2-40B4-BE49-F238E27FC236}">
                <a16:creationId xmlns:a16="http://schemas.microsoft.com/office/drawing/2014/main" id="{91A80517-AAD8-D24B-8022-544CC4D84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554413"/>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2" name="Picture 2" descr="Image result for tick mark transparent background">
            <a:extLst>
              <a:ext uri="{FF2B5EF4-FFF2-40B4-BE49-F238E27FC236}">
                <a16:creationId xmlns:a16="http://schemas.microsoft.com/office/drawing/2014/main" id="{EAEB45AC-51A6-6446-9A9C-E6CF9A81F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407193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D698D963-1028-C241-A955-EAFBEBCCF8E6}"/>
              </a:ext>
            </a:extLst>
          </p:cNvPr>
          <p:cNvSpPr/>
          <p:nvPr/>
        </p:nvSpPr>
        <p:spPr>
          <a:xfrm>
            <a:off x="500063" y="4592638"/>
            <a:ext cx="8294687" cy="53657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2" name="TextBox 11">
            <a:extLst>
              <a:ext uri="{FF2B5EF4-FFF2-40B4-BE49-F238E27FC236}">
                <a16:creationId xmlns:a16="http://schemas.microsoft.com/office/drawing/2014/main" id="{945F7748-327F-004F-AB1C-D6DDF840AA9B}"/>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B18F0BA-FB66-B84B-9662-6EE015B11C41}"/>
              </a:ext>
            </a:extLst>
          </p:cNvPr>
          <p:cNvSpPr>
            <a:spLocks noGrp="1"/>
          </p:cNvSpPr>
          <p:nvPr>
            <p:ph type="title"/>
          </p:nvPr>
        </p:nvSpPr>
        <p:spPr>
          <a:xfrm>
            <a:off x="0" y="285750"/>
            <a:ext cx="9144000" cy="1143000"/>
          </a:xfrm>
        </p:spPr>
        <p:txBody>
          <a:bodyPr/>
          <a:lstStyle/>
          <a:p>
            <a:r>
              <a:rPr lang="en-GB" altLang="en-US"/>
              <a:t>Recap: String Security</a:t>
            </a:r>
          </a:p>
        </p:txBody>
      </p:sp>
      <p:sp>
        <p:nvSpPr>
          <p:cNvPr id="29699" name="Content Placeholder 2">
            <a:extLst>
              <a:ext uri="{FF2B5EF4-FFF2-40B4-BE49-F238E27FC236}">
                <a16:creationId xmlns:a16="http://schemas.microsoft.com/office/drawing/2014/main" id="{6BD61421-F217-4E49-BAAA-102926BC0FEA}"/>
              </a:ext>
            </a:extLst>
          </p:cNvPr>
          <p:cNvSpPr>
            <a:spLocks noGrp="1"/>
          </p:cNvSpPr>
          <p:nvPr>
            <p:ph idx="1"/>
          </p:nvPr>
        </p:nvSpPr>
        <p:spPr>
          <a:xfrm>
            <a:off x="214313" y="1428750"/>
            <a:ext cx="8713787" cy="4643438"/>
          </a:xfrm>
        </p:spPr>
        <p:txBody>
          <a:bodyPr/>
          <a:lstStyle/>
          <a:p>
            <a:pPr>
              <a:defRPr/>
            </a:pPr>
            <a:r>
              <a:rPr lang="en-GB" sz="2800" b="1" dirty="0"/>
              <a:t>String vulnerabilities:</a:t>
            </a:r>
          </a:p>
          <a:p>
            <a:pPr lvl="1">
              <a:defRPr/>
            </a:pPr>
            <a:r>
              <a:rPr lang="en-GB" sz="2400" dirty="0">
                <a:solidFill>
                  <a:srgbClr val="00B0F0"/>
                </a:solidFill>
              </a:rPr>
              <a:t>Buffer overflow 3</a:t>
            </a:r>
            <a:r>
              <a:rPr lang="en-GB" sz="2400" baseline="30000" dirty="0">
                <a:solidFill>
                  <a:srgbClr val="00B0F0"/>
                </a:solidFill>
              </a:rPr>
              <a:t>rd</a:t>
            </a:r>
            <a:r>
              <a:rPr lang="en-GB" sz="2400" dirty="0">
                <a:solidFill>
                  <a:srgbClr val="00B0F0"/>
                </a:solidFill>
              </a:rPr>
              <a:t> most frequent vulnerability </a:t>
            </a:r>
            <a:r>
              <a:rPr lang="en-GB" sz="2400" dirty="0"/>
              <a:t>in software generally</a:t>
            </a:r>
          </a:p>
          <a:p>
            <a:pPr lvl="1">
              <a:defRPr/>
            </a:pPr>
            <a:r>
              <a:rPr lang="en-GB" sz="2400" dirty="0"/>
              <a:t>Use </a:t>
            </a:r>
            <a:r>
              <a:rPr lang="en-GB" sz="2400" dirty="0">
                <a:solidFill>
                  <a:srgbClr val="00B0F0"/>
                </a:solidFill>
              </a:rPr>
              <a:t>string</a:t>
            </a:r>
            <a:r>
              <a:rPr lang="en-GB" sz="2400" dirty="0"/>
              <a:t> class wherever possible, </a:t>
            </a:r>
            <a:r>
              <a:rPr lang="en-GB" sz="2400" dirty="0">
                <a:solidFill>
                  <a:srgbClr val="FF0000"/>
                </a:solidFill>
              </a:rPr>
              <a:t>not char[ ] </a:t>
            </a:r>
          </a:p>
          <a:p>
            <a:pPr lvl="1">
              <a:defRPr/>
            </a:pPr>
            <a:endParaRPr lang="en-GB" sz="2400" dirty="0">
              <a:solidFill>
                <a:srgbClr val="FF0000"/>
              </a:solidFill>
            </a:endParaRPr>
          </a:p>
          <a:p>
            <a:pPr lvl="1">
              <a:defRPr/>
            </a:pPr>
            <a:r>
              <a:rPr lang="en-GB" sz="2400" dirty="0"/>
              <a:t>Use the safe </a:t>
            </a:r>
            <a:r>
              <a:rPr lang="en-GB" sz="2400" dirty="0" err="1">
                <a:solidFill>
                  <a:srgbClr val="00B0F0"/>
                </a:solidFill>
              </a:rPr>
              <a:t>str</a:t>
            </a:r>
            <a:r>
              <a:rPr lang="en-GB" sz="2400" dirty="0">
                <a:solidFill>
                  <a:srgbClr val="00B0F0"/>
                </a:solidFill>
              </a:rPr>
              <a:t>…_s()</a:t>
            </a:r>
            <a:r>
              <a:rPr lang="en-GB" sz="2400" dirty="0"/>
              <a:t> methods</a:t>
            </a:r>
          </a:p>
          <a:p>
            <a:pPr lvl="1">
              <a:defRPr/>
            </a:pPr>
            <a:r>
              <a:rPr lang="en-GB" sz="2400" dirty="0"/>
              <a:t>If using char[ ] :</a:t>
            </a:r>
          </a:p>
          <a:p>
            <a:pPr lvl="2">
              <a:defRPr/>
            </a:pPr>
            <a:r>
              <a:rPr lang="en-GB" sz="2000" dirty="0"/>
              <a:t>use </a:t>
            </a:r>
            <a:r>
              <a:rPr lang="en-GB" sz="2000" dirty="0">
                <a:solidFill>
                  <a:srgbClr val="00B0F0"/>
                </a:solidFill>
              </a:rPr>
              <a:t>i &lt; </a:t>
            </a:r>
            <a:r>
              <a:rPr lang="en-GB" sz="2000" dirty="0" err="1">
                <a:solidFill>
                  <a:srgbClr val="00B0F0"/>
                </a:solidFill>
              </a:rPr>
              <a:t>xxx.length_s</a:t>
            </a:r>
            <a:r>
              <a:rPr lang="en-GB" sz="2000" dirty="0">
                <a:solidFill>
                  <a:srgbClr val="00B0F0"/>
                </a:solidFill>
              </a:rPr>
              <a:t>() </a:t>
            </a:r>
            <a:r>
              <a:rPr lang="en-GB" sz="2000" dirty="0"/>
              <a:t>for safe upper boundary, </a:t>
            </a:r>
            <a:r>
              <a:rPr lang="en-GB" sz="2000" dirty="0">
                <a:solidFill>
                  <a:srgbClr val="FF0000"/>
                </a:solidFill>
              </a:rPr>
              <a:t>not &lt;= </a:t>
            </a:r>
            <a:endParaRPr lang="en-GB" sz="2000" dirty="0"/>
          </a:p>
          <a:p>
            <a:pPr lvl="2">
              <a:defRPr/>
            </a:pPr>
            <a:r>
              <a:rPr lang="en-GB" sz="2000" dirty="0"/>
              <a:t>check also that lower boundary never negative</a:t>
            </a:r>
          </a:p>
          <a:p>
            <a:pPr lvl="1">
              <a:defRPr/>
            </a:pPr>
            <a:r>
              <a:rPr lang="en-GB" sz="2400" dirty="0"/>
              <a:t>If using string class:</a:t>
            </a:r>
          </a:p>
          <a:p>
            <a:pPr lvl="2">
              <a:defRPr/>
            </a:pPr>
            <a:r>
              <a:rPr lang="en-GB" sz="2000" dirty="0"/>
              <a:t>should be </a:t>
            </a:r>
            <a:r>
              <a:rPr lang="en-GB" sz="2000" dirty="0">
                <a:solidFill>
                  <a:srgbClr val="00B0F0"/>
                </a:solidFill>
              </a:rPr>
              <a:t>null terminated </a:t>
            </a:r>
            <a:r>
              <a:rPr lang="en-GB" sz="2000" dirty="0"/>
              <a:t>(even if used with </a:t>
            </a:r>
            <a:r>
              <a:rPr lang="en-GB" sz="2000" i="1" dirty="0" err="1"/>
              <a:t>str</a:t>
            </a:r>
            <a:r>
              <a:rPr lang="en-GB" sz="2000" i="1" dirty="0"/>
              <a:t>…_s()</a:t>
            </a:r>
            <a:r>
              <a:rPr lang="en-GB" sz="2000" dirty="0"/>
              <a:t> methods)</a:t>
            </a:r>
          </a:p>
          <a:p>
            <a:pPr lvl="2">
              <a:defRPr/>
            </a:pPr>
            <a:r>
              <a:rPr lang="en-GB" sz="2000" dirty="0"/>
              <a:t>check if </a:t>
            </a:r>
            <a:r>
              <a:rPr lang="en-GB" sz="2000" dirty="0">
                <a:solidFill>
                  <a:srgbClr val="00B0F0"/>
                </a:solidFill>
              </a:rPr>
              <a:t>pointer to string is != NULL </a:t>
            </a:r>
            <a:r>
              <a:rPr lang="en-GB" sz="2000" dirty="0"/>
              <a:t>before use</a:t>
            </a:r>
          </a:p>
          <a:p>
            <a:pPr lvl="1">
              <a:defRPr/>
            </a:pPr>
            <a:endParaRPr lang="en-GB" sz="2400" b="1" dirty="0"/>
          </a:p>
          <a:p>
            <a:pPr marL="914400" lvl="1" indent="-457200">
              <a:buFontTx/>
              <a:buNone/>
              <a:defRPr/>
            </a:pPr>
            <a:endParaRPr lang="en-GB" sz="2000" dirty="0"/>
          </a:p>
          <a:p>
            <a:pPr marL="914400" lvl="1" indent="-457200">
              <a:buFontTx/>
              <a:buNone/>
              <a:defRPr/>
            </a:pPr>
            <a:endParaRPr lang="en-GB" sz="2000" dirty="0"/>
          </a:p>
        </p:txBody>
      </p:sp>
      <p:cxnSp>
        <p:nvCxnSpPr>
          <p:cNvPr id="5" name="Straight Connector 4">
            <a:extLst>
              <a:ext uri="{FF2B5EF4-FFF2-40B4-BE49-F238E27FC236}">
                <a16:creationId xmlns:a16="http://schemas.microsoft.com/office/drawing/2014/main" id="{E9084258-73EE-C34C-B376-2705A3A66131}"/>
              </a:ext>
            </a:extLst>
          </p:cNvPr>
          <p:cNvCxnSpPr/>
          <p:nvPr/>
        </p:nvCxnSpPr>
        <p:spPr>
          <a:xfrm>
            <a:off x="611188" y="3429000"/>
            <a:ext cx="8281987" cy="0"/>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D86EEBA-E761-CB4C-BE1E-BE1A0BD1A2E6}"/>
              </a:ext>
            </a:extLst>
          </p:cNvPr>
          <p:cNvSpPr txBox="1"/>
          <p:nvPr/>
        </p:nvSpPr>
        <p:spPr>
          <a:xfrm>
            <a:off x="7993063" y="2708275"/>
            <a:ext cx="1150937" cy="1485900"/>
          </a:xfrm>
          <a:prstGeom prst="rect">
            <a:avLst/>
          </a:prstGeom>
          <a:noFill/>
        </p:spPr>
        <p:txBody>
          <a:bodyPr>
            <a:spAutoFit/>
          </a:bodyPr>
          <a:lstStyle/>
          <a:p>
            <a:pPr>
              <a:defRPr/>
            </a:pPr>
            <a:r>
              <a:rPr lang="en-GB" sz="2000" dirty="0">
                <a:solidFill>
                  <a:schemeClr val="accent6">
                    <a:lumMod val="60000"/>
                    <a:lumOff val="40000"/>
                  </a:schemeClr>
                </a:solidFill>
                <a:latin typeface="+mn-lt"/>
              </a:rPr>
              <a:t>Lab &amp; Lecture</a:t>
            </a:r>
          </a:p>
          <a:p>
            <a:pPr>
              <a:defRPr/>
            </a:pPr>
            <a:endParaRPr lang="en-GB" sz="1050" dirty="0">
              <a:solidFill>
                <a:schemeClr val="accent6">
                  <a:lumMod val="60000"/>
                  <a:lumOff val="40000"/>
                </a:schemeClr>
              </a:solidFill>
              <a:latin typeface="+mn-lt"/>
            </a:endParaRPr>
          </a:p>
          <a:p>
            <a:pPr>
              <a:defRPr/>
            </a:pPr>
            <a:r>
              <a:rPr lang="en-GB" sz="2000" dirty="0">
                <a:solidFill>
                  <a:schemeClr val="accent6">
                    <a:lumMod val="60000"/>
                    <a:lumOff val="40000"/>
                  </a:schemeClr>
                </a:solidFill>
                <a:latin typeface="+mn-lt"/>
              </a:rPr>
              <a:t>Self Study</a:t>
            </a:r>
          </a:p>
        </p:txBody>
      </p:sp>
      <p:cxnSp>
        <p:nvCxnSpPr>
          <p:cNvPr id="9" name="Straight Arrow Connector 8">
            <a:extLst>
              <a:ext uri="{FF2B5EF4-FFF2-40B4-BE49-F238E27FC236}">
                <a16:creationId xmlns:a16="http://schemas.microsoft.com/office/drawing/2014/main" id="{853C6FBD-D1A6-E445-A222-4CA692EA243D}"/>
              </a:ext>
            </a:extLst>
          </p:cNvPr>
          <p:cNvCxnSpPr/>
          <p:nvPr/>
        </p:nvCxnSpPr>
        <p:spPr>
          <a:xfrm flipV="1">
            <a:off x="8027988" y="2708275"/>
            <a:ext cx="0" cy="649288"/>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642E528-45BB-314A-919A-BADA90DC3CCC}"/>
              </a:ext>
            </a:extLst>
          </p:cNvPr>
          <p:cNvCxnSpPr/>
          <p:nvPr/>
        </p:nvCxnSpPr>
        <p:spPr>
          <a:xfrm>
            <a:off x="8027988" y="3500438"/>
            <a:ext cx="0" cy="576262"/>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77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F41313C2-D1A6-1148-86C7-5FAC4923F2FD}"/>
              </a:ext>
            </a:extLst>
          </p:cNvPr>
          <p:cNvSpPr>
            <a:spLocks noGrp="1" noChangeArrowheads="1"/>
          </p:cNvSpPr>
          <p:nvPr>
            <p:ph type="title"/>
          </p:nvPr>
        </p:nvSpPr>
        <p:spPr>
          <a:xfrm>
            <a:off x="0" y="0"/>
            <a:ext cx="9144000" cy="1500188"/>
          </a:xfrm>
        </p:spPr>
        <p:txBody>
          <a:bodyPr/>
          <a:lstStyle/>
          <a:p>
            <a:br>
              <a:rPr lang="en-GB" altLang="en-US"/>
            </a:br>
            <a:r>
              <a:rPr lang="en-GB" altLang="en-US"/>
              <a:t>Recap:</a:t>
            </a:r>
            <a:br>
              <a:rPr lang="en-GB" altLang="en-US"/>
            </a:br>
            <a:r>
              <a:rPr lang="en-GB" altLang="en-US"/>
              <a:t>Construction of Objects</a:t>
            </a:r>
            <a:br>
              <a:rPr lang="en-GB" altLang="en-US"/>
            </a:br>
            <a:endParaRPr lang="en-GB" altLang="en-US"/>
          </a:p>
        </p:txBody>
      </p:sp>
      <p:sp>
        <p:nvSpPr>
          <p:cNvPr id="21506" name="Content Placeholder 2">
            <a:extLst>
              <a:ext uri="{FF2B5EF4-FFF2-40B4-BE49-F238E27FC236}">
                <a16:creationId xmlns:a16="http://schemas.microsoft.com/office/drawing/2014/main" id="{F919F44C-7F66-9546-B48B-0A0E48726857}"/>
              </a:ext>
            </a:extLst>
          </p:cNvPr>
          <p:cNvSpPr>
            <a:spLocks noGrp="1" noChangeArrowheads="1"/>
          </p:cNvSpPr>
          <p:nvPr>
            <p:ph idx="1"/>
          </p:nvPr>
        </p:nvSpPr>
        <p:spPr>
          <a:xfrm>
            <a:off x="642938" y="1643063"/>
            <a:ext cx="7929562" cy="4500562"/>
          </a:xfrm>
        </p:spPr>
        <p:txBody>
          <a:bodyPr/>
          <a:lstStyle/>
          <a:p>
            <a:r>
              <a:rPr lang="en-GB" altLang="en-US" b="1"/>
              <a:t>Creation of Objects – three cases:</a:t>
            </a:r>
          </a:p>
          <a:p>
            <a:pPr marL="914400" lvl="1" indent="-457200">
              <a:buFontTx/>
              <a:buAutoNum type="arabicPeriod"/>
            </a:pPr>
            <a:r>
              <a:rPr lang="en-GB" altLang="en-US" sz="2400" b="1"/>
              <a:t>Trivial </a:t>
            </a:r>
            <a:r>
              <a:rPr lang="en-GB" altLang="en-US" sz="2400"/>
              <a:t>construction</a:t>
            </a:r>
            <a:br>
              <a:rPr lang="en-GB" altLang="en-US" sz="2400"/>
            </a:br>
            <a:r>
              <a:rPr lang="en-GB" altLang="en-US" sz="2000"/>
              <a:t>(meaning the object’s class has no constructor or a constructor that doesn’t do anything, i.e. the default constructor)</a:t>
            </a:r>
            <a:endParaRPr lang="en-GB" altLang="en-US" sz="2400"/>
          </a:p>
          <a:p>
            <a:pPr marL="914400" lvl="1" indent="-457200">
              <a:buFontTx/>
              <a:buAutoNum type="arabicPeriod"/>
            </a:pPr>
            <a:endParaRPr lang="en-GB" altLang="en-US" sz="1400"/>
          </a:p>
          <a:p>
            <a:pPr marL="914400" lvl="1" indent="-457200">
              <a:buFontTx/>
              <a:buAutoNum type="arabicPeriod"/>
            </a:pPr>
            <a:r>
              <a:rPr lang="en-GB" altLang="en-US" sz="2400" b="1"/>
              <a:t>Non-trivial</a:t>
            </a:r>
            <a:r>
              <a:rPr lang="en-GB" altLang="en-US" sz="2400"/>
              <a:t> construction</a:t>
            </a:r>
            <a:br>
              <a:rPr lang="en-GB" altLang="en-US" sz="2400"/>
            </a:br>
            <a:r>
              <a:rPr lang="en-GB" altLang="en-US" sz="2000"/>
              <a:t>(Required if the object’s underlying class has a constructor that does things)</a:t>
            </a:r>
            <a:endParaRPr lang="en-GB" altLang="en-US" sz="2000" b="1"/>
          </a:p>
          <a:p>
            <a:pPr marL="914400" lvl="1" indent="-457200">
              <a:buFontTx/>
              <a:buAutoNum type="arabicPeriod"/>
            </a:pPr>
            <a:endParaRPr lang="en-GB" altLang="en-US" sz="1800" b="1"/>
          </a:p>
          <a:p>
            <a:pPr marL="914400" lvl="1" indent="-457200">
              <a:buFontTx/>
              <a:buAutoNum type="arabicPeriod"/>
            </a:pPr>
            <a:r>
              <a:rPr lang="en-GB" altLang="en-US" sz="2400"/>
              <a:t>Construction </a:t>
            </a:r>
            <a:r>
              <a:rPr lang="en-GB" altLang="en-US" sz="1800"/>
              <a:t>(using 1. or 2. above)</a:t>
            </a:r>
            <a:r>
              <a:rPr lang="en-GB" altLang="en-US" sz="2400"/>
              <a:t> but </a:t>
            </a:r>
            <a:r>
              <a:rPr lang="en-GB" altLang="en-US" sz="2400" b="1"/>
              <a:t>bound to a pointer</a:t>
            </a:r>
          </a:p>
          <a:p>
            <a:pPr marL="914400" lvl="1" indent="-457200">
              <a:buFontTx/>
              <a:buNone/>
            </a:pPr>
            <a:br>
              <a:rPr lang="en-GB" altLang="en-US"/>
            </a:br>
            <a:endParaRPr lang="en-GB" altLang="en-US">
              <a:solidFill>
                <a:srgbClr val="00B0F0"/>
              </a:solidFill>
            </a:endParaRPr>
          </a:p>
          <a:p>
            <a:pPr marL="914400" lvl="1" indent="-457200">
              <a:buFontTx/>
              <a:buNone/>
            </a:pPr>
            <a:endParaRPr lang="en-GB" altLang="en-US" sz="2400">
              <a:latin typeface="Consolas" panose="020B0609020204030204" pitchFamily="49" charset="0"/>
              <a:cs typeface="Consolas" panose="020B0609020204030204" pitchFamily="49" charset="0"/>
            </a:endParaRPr>
          </a:p>
          <a:p>
            <a:pPr marL="914400" lvl="1" indent="-457200"/>
            <a:endParaRPr lang="en-GB" altLang="en-US" sz="2400" i="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2002DFD9-2EE3-C14D-8ECE-F6B960B8FBFA}"/>
              </a:ext>
            </a:extLst>
          </p:cNvPr>
          <p:cNvSpPr>
            <a:spLocks noGrp="1" noChangeArrowheads="1"/>
          </p:cNvSpPr>
          <p:nvPr>
            <p:ph type="title"/>
          </p:nvPr>
        </p:nvSpPr>
        <p:spPr>
          <a:xfrm>
            <a:off x="0" y="0"/>
            <a:ext cx="9144000" cy="1500188"/>
          </a:xfrm>
        </p:spPr>
        <p:txBody>
          <a:bodyPr/>
          <a:lstStyle/>
          <a:p>
            <a:br>
              <a:rPr lang="en-GB" altLang="en-US"/>
            </a:br>
            <a:r>
              <a:rPr lang="en-GB" altLang="en-US"/>
              <a:t>Recap:</a:t>
            </a:r>
            <a:br>
              <a:rPr lang="en-GB" altLang="en-US"/>
            </a:br>
            <a:r>
              <a:rPr lang="en-GB" altLang="en-US"/>
              <a:t>Construction of Objects</a:t>
            </a:r>
            <a:br>
              <a:rPr lang="en-GB" altLang="en-US"/>
            </a:br>
            <a:endParaRPr lang="en-GB" altLang="en-US"/>
          </a:p>
        </p:txBody>
      </p:sp>
      <p:sp>
        <p:nvSpPr>
          <p:cNvPr id="22530" name="Content Placeholder 2">
            <a:extLst>
              <a:ext uri="{FF2B5EF4-FFF2-40B4-BE49-F238E27FC236}">
                <a16:creationId xmlns:a16="http://schemas.microsoft.com/office/drawing/2014/main" id="{7CD9DE79-FA88-F94C-932A-30173FBF1152}"/>
              </a:ext>
            </a:extLst>
          </p:cNvPr>
          <p:cNvSpPr>
            <a:spLocks noGrp="1" noChangeArrowheads="1"/>
          </p:cNvSpPr>
          <p:nvPr>
            <p:ph idx="1"/>
          </p:nvPr>
        </p:nvSpPr>
        <p:spPr>
          <a:xfrm>
            <a:off x="142875" y="1428750"/>
            <a:ext cx="4786313" cy="4929188"/>
          </a:xfrm>
        </p:spPr>
        <p:txBody>
          <a:bodyPr/>
          <a:lstStyle/>
          <a:p>
            <a:r>
              <a:rPr lang="en-GB" altLang="en-US" b="1"/>
              <a:t>Case 1: </a:t>
            </a:r>
            <a:br>
              <a:rPr lang="en-GB" altLang="en-US" b="1"/>
            </a:br>
            <a:r>
              <a:rPr lang="en-GB" altLang="en-US" b="1"/>
              <a:t>Trivial construction:</a:t>
            </a:r>
          </a:p>
          <a:p>
            <a:pPr lvl="1"/>
            <a:r>
              <a:rPr lang="en-GB" altLang="en-US" sz="2400"/>
              <a:t>Constructor (and </a:t>
            </a:r>
            <a:br>
              <a:rPr lang="en-GB" altLang="en-US" sz="2400"/>
            </a:br>
            <a:r>
              <a:rPr lang="en-GB" altLang="en-US" sz="2400"/>
              <a:t>destructor) </a:t>
            </a:r>
            <a:r>
              <a:rPr lang="en-GB" altLang="en-US" sz="2400" b="1"/>
              <a:t>automatically</a:t>
            </a:r>
            <a:br>
              <a:rPr lang="en-GB" altLang="en-US" sz="2400"/>
            </a:br>
            <a:r>
              <a:rPr lang="en-GB" altLang="en-US" sz="2400"/>
              <a:t>created by compiler not</a:t>
            </a:r>
            <a:br>
              <a:rPr lang="en-GB" altLang="en-US" sz="2400"/>
            </a:br>
            <a:r>
              <a:rPr lang="en-GB" altLang="en-US" sz="2400"/>
              <a:t>by programmer</a:t>
            </a:r>
          </a:p>
          <a:p>
            <a:pPr lvl="1"/>
            <a:r>
              <a:rPr lang="en-GB" altLang="en-US" sz="2400" b="1">
                <a:solidFill>
                  <a:srgbClr val="7030A0"/>
                </a:solidFill>
              </a:rPr>
              <a:t>No problem </a:t>
            </a:r>
            <a:r>
              <a:rPr lang="en-GB" altLang="en-US" sz="2400"/>
              <a:t>here:</a:t>
            </a:r>
          </a:p>
          <a:p>
            <a:pPr lvl="2"/>
            <a:r>
              <a:rPr lang="en-GB" altLang="en-US" sz="2000"/>
              <a:t>Object is created with: </a:t>
            </a:r>
            <a:br>
              <a:rPr lang="en-GB" altLang="en-US" sz="2000"/>
            </a:br>
            <a:r>
              <a:rPr lang="en-GB" altLang="en-US" sz="2000" b="1">
                <a:solidFill>
                  <a:srgbClr val="2B91AF"/>
                </a:solidFill>
                <a:latin typeface="Consolas" panose="020B0609020204030204" pitchFamily="49" charset="0"/>
                <a:ea typeface="Calibri" panose="020F0502020204030204" pitchFamily="34" charset="0"/>
                <a:cs typeface="Consolas" panose="020B0609020204030204" pitchFamily="49" charset="0"/>
              </a:rPr>
              <a:t>Rectangle</a:t>
            </a:r>
            <a:r>
              <a:rPr lang="en-GB" altLang="en-US" sz="2000" b="1">
                <a:solidFill>
                  <a:srgbClr val="000000"/>
                </a:solidFill>
                <a:latin typeface="Consolas" panose="020B0609020204030204" pitchFamily="49" charset="0"/>
                <a:ea typeface="Calibri" panose="020F0502020204030204" pitchFamily="34" charset="0"/>
                <a:cs typeface="Consolas" panose="020B0609020204030204" pitchFamily="49" charset="0"/>
              </a:rPr>
              <a:t> myRect;</a:t>
            </a:r>
          </a:p>
          <a:p>
            <a:pPr lvl="2"/>
            <a:r>
              <a:rPr lang="en-GB" altLang="en-US" sz="2000">
                <a:solidFill>
                  <a:srgbClr val="000000"/>
                </a:solidFill>
                <a:cs typeface="Consolas" panose="020B0609020204030204" pitchFamily="49" charset="0"/>
              </a:rPr>
              <a:t>And </a:t>
            </a:r>
            <a:r>
              <a:rPr lang="en-GB" altLang="en-US" sz="2000" b="1">
                <a:solidFill>
                  <a:srgbClr val="000000"/>
                </a:solidFill>
                <a:cs typeface="Consolas" panose="020B0609020204030204" pitchFamily="49" charset="0"/>
              </a:rPr>
              <a:t>automatically</a:t>
            </a:r>
            <a:r>
              <a:rPr lang="en-GB" altLang="en-US" sz="2000">
                <a:solidFill>
                  <a:srgbClr val="000000"/>
                </a:solidFill>
                <a:cs typeface="Consolas" panose="020B0609020204030204" pitchFamily="49" charset="0"/>
              </a:rPr>
              <a:t> </a:t>
            </a:r>
            <a:r>
              <a:rPr lang="en-GB" altLang="en-US" sz="2000">
                <a:cs typeface="Consolas" panose="020B0609020204030204" pitchFamily="49" charset="0"/>
              </a:rPr>
              <a:t>destroyed</a:t>
            </a:r>
            <a:r>
              <a:rPr lang="en-GB" altLang="en-US" sz="2000">
                <a:solidFill>
                  <a:srgbClr val="000000"/>
                </a:solidFill>
                <a:cs typeface="Consolas" panose="020B0609020204030204" pitchFamily="49" charset="0"/>
              </a:rPr>
              <a:t> </a:t>
            </a:r>
            <a:br>
              <a:rPr lang="en-GB" altLang="en-US" sz="2000">
                <a:solidFill>
                  <a:srgbClr val="000000"/>
                </a:solidFill>
                <a:cs typeface="Consolas" panose="020B0609020204030204" pitchFamily="49" charset="0"/>
              </a:rPr>
            </a:br>
            <a:r>
              <a:rPr lang="en-GB" altLang="en-US" sz="2000">
                <a:solidFill>
                  <a:srgbClr val="000000"/>
                </a:solidFill>
                <a:cs typeface="Consolas" panose="020B0609020204030204" pitchFamily="49" charset="0"/>
              </a:rPr>
              <a:t>when it goes out of scope –</a:t>
            </a:r>
            <a:br>
              <a:rPr lang="en-GB" altLang="en-US" sz="2000">
                <a:solidFill>
                  <a:srgbClr val="000000"/>
                </a:solidFill>
                <a:cs typeface="Consolas" panose="020B0609020204030204" pitchFamily="49" charset="0"/>
              </a:rPr>
            </a:br>
            <a:r>
              <a:rPr lang="en-GB" altLang="en-US" sz="2000">
                <a:solidFill>
                  <a:srgbClr val="000000"/>
                </a:solidFill>
                <a:cs typeface="Consolas" panose="020B0609020204030204" pitchFamily="49" charset="0"/>
              </a:rPr>
              <a:t>here: at end of the program.</a:t>
            </a:r>
          </a:p>
          <a:p>
            <a:pPr lvl="2"/>
            <a:r>
              <a:rPr lang="en-GB" altLang="en-US" sz="2000" u="sng">
                <a:solidFill>
                  <a:srgbClr val="000000"/>
                </a:solidFill>
                <a:cs typeface="Consolas" panose="020B0609020204030204" pitchFamily="49" charset="0"/>
              </a:rPr>
              <a:t>Question</a:t>
            </a:r>
            <a:r>
              <a:rPr lang="en-GB" altLang="en-US" sz="2000">
                <a:solidFill>
                  <a:srgbClr val="000000"/>
                </a:solidFill>
                <a:cs typeface="Consolas" panose="020B0609020204030204" pitchFamily="49" charset="0"/>
              </a:rPr>
              <a:t>: destroyed by whom or what?</a:t>
            </a:r>
            <a:endParaRPr lang="en-GB" altLang="en-US" sz="2000"/>
          </a:p>
          <a:p>
            <a:pPr lvl="1">
              <a:buFontTx/>
              <a:buNone/>
            </a:pP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sp>
        <p:nvSpPr>
          <p:cNvPr id="20486" name="Rectangle 6">
            <a:extLst>
              <a:ext uri="{FF2B5EF4-FFF2-40B4-BE49-F238E27FC236}">
                <a16:creationId xmlns:a16="http://schemas.microsoft.com/office/drawing/2014/main" id="{0DE41E88-E5DB-D84C-BFDD-9451DED201AE}"/>
              </a:ext>
            </a:extLst>
          </p:cNvPr>
          <p:cNvSpPr>
            <a:spLocks noChangeArrowheads="1"/>
          </p:cNvSpPr>
          <p:nvPr/>
        </p:nvSpPr>
        <p:spPr bwMode="auto">
          <a:xfrm>
            <a:off x="5000625" y="1882775"/>
            <a:ext cx="4071938" cy="4832350"/>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defTabSz="361950">
              <a:defRPr/>
            </a:pPr>
            <a:r>
              <a:rPr lang="en-GB" sz="1100" b="1" dirty="0">
                <a:solidFill>
                  <a:srgbClr val="0000FF"/>
                </a:solidFill>
                <a:latin typeface="Consolas" pitchFamily="49" charset="0"/>
                <a:ea typeface="Calibri" pitchFamily="34" charset="0"/>
                <a:cs typeface="Consolas" pitchFamily="49" charset="0"/>
              </a:rPr>
              <a:t>#include</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A31515"/>
                </a:solidFill>
                <a:latin typeface="Consolas" pitchFamily="49" charset="0"/>
                <a:ea typeface="Calibri" pitchFamily="34" charset="0"/>
                <a:cs typeface="Consolas" pitchFamily="49" charset="0"/>
              </a:rPr>
              <a:t>"</a:t>
            </a:r>
            <a:r>
              <a:rPr lang="en-GB" sz="1100" b="1" dirty="0" err="1">
                <a:solidFill>
                  <a:srgbClr val="A31515"/>
                </a:solidFill>
                <a:latin typeface="Consolas" pitchFamily="49" charset="0"/>
                <a:ea typeface="Calibri" pitchFamily="34" charset="0"/>
                <a:cs typeface="Consolas" pitchFamily="49" charset="0"/>
              </a:rPr>
              <a:t>stdafx.h</a:t>
            </a:r>
            <a:r>
              <a:rPr lang="en-GB" sz="1100" b="1" dirty="0">
                <a:solidFill>
                  <a:srgbClr val="A31515"/>
                </a:solidFill>
                <a:latin typeface="Consolas" pitchFamily="49" charset="0"/>
                <a:ea typeface="Calibri" pitchFamily="34" charset="0"/>
                <a:cs typeface="Consolas" pitchFamily="49" charset="0"/>
              </a:rPr>
              <a: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8000"/>
                </a:solidFill>
                <a:latin typeface="Consolas" pitchFamily="49" charset="0"/>
                <a:ea typeface="Calibri" pitchFamily="34" charset="0"/>
                <a:cs typeface="Consolas" pitchFamily="49" charset="0"/>
              </a:rPr>
              <a:t>// for Microsoft....</a:t>
            </a:r>
            <a:endParaRPr lang="en-GB" sz="1100" b="1" dirty="0">
              <a:latin typeface="Consolas" pitchFamily="49" charset="0"/>
              <a:cs typeface="Consolas" pitchFamily="49" charset="0"/>
            </a:endParaRPr>
          </a:p>
          <a:p>
            <a:pPr defTabSz="361950">
              <a:defRPr/>
            </a:pPr>
            <a:r>
              <a:rPr lang="en-GB" sz="1100" b="1" dirty="0">
                <a:solidFill>
                  <a:srgbClr val="0000FF"/>
                </a:solidFill>
                <a:latin typeface="Consolas" pitchFamily="49" charset="0"/>
                <a:ea typeface="Calibri" pitchFamily="34" charset="0"/>
                <a:cs typeface="Consolas" pitchFamily="49" charset="0"/>
              </a:rPr>
              <a:t>#include</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A31515"/>
                </a:solidFill>
                <a:latin typeface="Consolas" pitchFamily="49" charset="0"/>
                <a:ea typeface="Calibri" pitchFamily="34" charset="0"/>
                <a:cs typeface="Consolas" pitchFamily="49" charset="0"/>
              </a:rPr>
              <a:t>&lt;</a:t>
            </a:r>
            <a:r>
              <a:rPr lang="en-GB" sz="1100" b="1" dirty="0" err="1">
                <a:solidFill>
                  <a:srgbClr val="A31515"/>
                </a:solidFill>
                <a:latin typeface="Consolas" pitchFamily="49" charset="0"/>
                <a:ea typeface="Calibri" pitchFamily="34" charset="0"/>
                <a:cs typeface="Consolas" pitchFamily="49" charset="0"/>
              </a:rPr>
              <a:t>iostream</a:t>
            </a:r>
            <a:r>
              <a:rPr lang="en-GB" sz="1100" b="1" dirty="0">
                <a:solidFill>
                  <a:srgbClr val="A31515"/>
                </a:solidFill>
                <a:latin typeface="Consolas" pitchFamily="49" charset="0"/>
                <a:ea typeface="Calibri" pitchFamily="34" charset="0"/>
                <a:cs typeface="Consolas" pitchFamily="49" charset="0"/>
              </a:rPr>
              <a:t>&gt;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8000"/>
                </a:solidFill>
                <a:latin typeface="Consolas" pitchFamily="49" charset="0"/>
                <a:ea typeface="Calibri" pitchFamily="34" charset="0"/>
                <a:cs typeface="Consolas" pitchFamily="49" charset="0"/>
              </a:rPr>
              <a:t>// for </a:t>
            </a:r>
            <a:r>
              <a:rPr lang="en-GB" sz="1100" b="1" dirty="0" err="1">
                <a:solidFill>
                  <a:srgbClr val="008000"/>
                </a:solidFill>
                <a:latin typeface="Consolas" pitchFamily="49" charset="0"/>
                <a:ea typeface="Calibri" pitchFamily="34" charset="0"/>
                <a:cs typeface="Consolas" pitchFamily="49" charset="0"/>
              </a:rPr>
              <a:t>cout</a:t>
            </a:r>
            <a:r>
              <a:rPr lang="en-GB" sz="1100" b="1" dirty="0">
                <a:solidFill>
                  <a:srgbClr val="008000"/>
                </a:solidFill>
                <a:latin typeface="Consolas" pitchFamily="49" charset="0"/>
                <a:ea typeface="Calibri" pitchFamily="34" charset="0"/>
                <a:cs typeface="Consolas" pitchFamily="49" charset="0"/>
              </a:rPr>
              <a:t>, </a:t>
            </a:r>
            <a:r>
              <a:rPr lang="en-GB" sz="1100" b="1" dirty="0" err="1">
                <a:solidFill>
                  <a:srgbClr val="008000"/>
                </a:solidFill>
                <a:latin typeface="Consolas" pitchFamily="49" charset="0"/>
                <a:ea typeface="Calibri" pitchFamily="34" charset="0"/>
                <a:cs typeface="Consolas" pitchFamily="49" charset="0"/>
              </a:rPr>
              <a:t>cin</a:t>
            </a:r>
            <a:endParaRPr lang="en-GB" sz="1100" b="1" dirty="0">
              <a:latin typeface="Consolas" pitchFamily="49" charset="0"/>
              <a:cs typeface="Consolas" pitchFamily="49" charset="0"/>
            </a:endParaRPr>
          </a:p>
          <a:p>
            <a:pPr defTabSz="361950">
              <a:defRPr/>
            </a:pPr>
            <a:r>
              <a:rPr lang="en-GB" sz="1100" b="1" dirty="0">
                <a:solidFill>
                  <a:srgbClr val="0000FF"/>
                </a:solidFill>
                <a:latin typeface="Consolas" pitchFamily="49" charset="0"/>
                <a:ea typeface="Calibri" pitchFamily="34" charset="0"/>
                <a:cs typeface="Consolas" pitchFamily="49" charset="0"/>
              </a:rPr>
              <a:t>using</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namespace</a:t>
            </a:r>
            <a:r>
              <a:rPr lang="en-GB" sz="1100" b="1" dirty="0">
                <a:solidFill>
                  <a:srgbClr val="000000"/>
                </a:solidFill>
                <a:latin typeface="Consolas" pitchFamily="49" charset="0"/>
                <a:ea typeface="Calibri" pitchFamily="34" charset="0"/>
                <a:cs typeface="Consolas" pitchFamily="49" charset="0"/>
              </a:rPr>
              <a:t> std;</a:t>
            </a:r>
          </a:p>
          <a:p>
            <a:pPr defTabSz="361950">
              <a:defRPr/>
            </a:pPr>
            <a:endParaRPr lang="en-GB" sz="1100" b="1" dirty="0">
              <a:latin typeface="Consolas" pitchFamily="49" charset="0"/>
              <a:cs typeface="Consolas" pitchFamily="49" charset="0"/>
            </a:endParaRPr>
          </a:p>
          <a:p>
            <a:pPr defTabSz="361950">
              <a:defRPr/>
            </a:pPr>
            <a:r>
              <a:rPr lang="en-GB" sz="1100" b="1" dirty="0">
                <a:solidFill>
                  <a:srgbClr val="0000FF"/>
                </a:solidFill>
                <a:latin typeface="Consolas" pitchFamily="49" charset="0"/>
                <a:ea typeface="Calibri" pitchFamily="34" charset="0"/>
                <a:cs typeface="Consolas" pitchFamily="49" charset="0"/>
              </a:rPr>
              <a:t>class</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2B91AF"/>
                </a:solidFill>
                <a:latin typeface="Consolas" pitchFamily="49" charset="0"/>
                <a:ea typeface="Calibri" pitchFamily="34" charset="0"/>
                <a:cs typeface="Consolas" pitchFamily="49" charset="0"/>
              </a:rPr>
              <a:t>Rectangle</a:t>
            </a: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private</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width, height;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public</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void</a:t>
            </a: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00"/>
                </a:solidFill>
                <a:latin typeface="Consolas" pitchFamily="49" charset="0"/>
                <a:ea typeface="Calibri" pitchFamily="34" charset="0"/>
                <a:cs typeface="Consolas" pitchFamily="49" charset="0"/>
              </a:rPr>
              <a:t>set_values</a:t>
            </a:r>
            <a:r>
              <a:rPr lang="en-GB" sz="1100" b="1" dirty="0">
                <a:solidFill>
                  <a:srgbClr val="000000"/>
                </a:solidFill>
                <a:latin typeface="Consolas" pitchFamily="49" charset="0"/>
                <a:ea typeface="Calibri" pitchFamily="34" charset="0"/>
                <a:cs typeface="Consolas" pitchFamily="49" charset="0"/>
              </a:rPr>
              <a:t>(</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808080"/>
                </a:solidFill>
                <a:latin typeface="Consolas" pitchFamily="49" charset="0"/>
                <a:ea typeface="Calibri" pitchFamily="34" charset="0"/>
                <a:cs typeface="Consolas" pitchFamily="49" charset="0"/>
              </a:rPr>
              <a:t>a</a:t>
            </a: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808080"/>
                </a:solidFill>
                <a:latin typeface="Consolas" pitchFamily="49" charset="0"/>
                <a:ea typeface="Calibri" pitchFamily="34" charset="0"/>
                <a:cs typeface="Consolas" pitchFamily="49" charset="0"/>
              </a:rPr>
              <a:t>b</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width = </a:t>
            </a:r>
            <a:r>
              <a:rPr lang="en-GB" sz="1100" b="1" dirty="0">
                <a:solidFill>
                  <a:srgbClr val="808080"/>
                </a:solidFill>
                <a:latin typeface="Consolas" pitchFamily="49" charset="0"/>
                <a:ea typeface="Calibri" pitchFamily="34" charset="0"/>
                <a:cs typeface="Consolas" pitchFamily="49" charset="0"/>
              </a:rPr>
              <a:t>a</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height = </a:t>
            </a:r>
            <a:r>
              <a:rPr lang="en-GB" sz="1100" b="1" dirty="0">
                <a:solidFill>
                  <a:srgbClr val="808080"/>
                </a:solidFill>
                <a:latin typeface="Consolas" pitchFamily="49" charset="0"/>
                <a:ea typeface="Calibri" pitchFamily="34" charset="0"/>
                <a:cs typeface="Consolas" pitchFamily="49" charset="0"/>
              </a:rPr>
              <a:t>b</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area(</a:t>
            </a:r>
            <a:r>
              <a:rPr lang="en-GB" sz="1100" b="1" dirty="0">
                <a:solidFill>
                  <a:srgbClr val="0000FF"/>
                </a:solidFill>
                <a:latin typeface="Consolas" pitchFamily="49" charset="0"/>
                <a:ea typeface="Calibri" pitchFamily="34" charset="0"/>
                <a:cs typeface="Consolas" pitchFamily="49" charset="0"/>
              </a:rPr>
              <a:t>void</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return</a:t>
            </a:r>
            <a:r>
              <a:rPr lang="en-GB" sz="1100" b="1" dirty="0">
                <a:solidFill>
                  <a:srgbClr val="000000"/>
                </a:solidFill>
                <a:latin typeface="Consolas" pitchFamily="49" charset="0"/>
                <a:ea typeface="Calibri" pitchFamily="34" charset="0"/>
                <a:cs typeface="Consolas" pitchFamily="49" charset="0"/>
              </a:rPr>
              <a:t> width*height;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a:t>
            </a:r>
          </a:p>
          <a:p>
            <a:pPr defTabSz="361950">
              <a:defRPr/>
            </a:pPr>
            <a:endParaRPr lang="en-GB" sz="1100" b="1" dirty="0">
              <a:latin typeface="Consolas" pitchFamily="49" charset="0"/>
              <a:cs typeface="Consolas" pitchFamily="49" charset="0"/>
            </a:endParaRPr>
          </a:p>
          <a:p>
            <a:pPr defTabSz="361950">
              <a:defRPr/>
            </a:pPr>
            <a:r>
              <a:rPr lang="en-GB" sz="1100" b="1" dirty="0">
                <a:solidFill>
                  <a:srgbClr val="0000FF"/>
                </a:solidFill>
                <a:latin typeface="Consolas" pitchFamily="49" charset="0"/>
                <a:ea typeface="Calibri" pitchFamily="34" charset="0"/>
                <a:cs typeface="Consolas" pitchFamily="49" charset="0"/>
              </a:rPr>
              <a:t>void</a:t>
            </a:r>
            <a:r>
              <a:rPr lang="en-GB" sz="1100" b="1" dirty="0">
                <a:solidFill>
                  <a:srgbClr val="000000"/>
                </a:solidFill>
                <a:latin typeface="Consolas" pitchFamily="49" charset="0"/>
                <a:ea typeface="Calibri" pitchFamily="34" charset="0"/>
                <a:cs typeface="Consolas" pitchFamily="49" charset="0"/>
              </a:rPr>
              <a:t> main()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2B91AF"/>
                </a:solidFill>
                <a:latin typeface="Consolas" pitchFamily="49" charset="0"/>
                <a:ea typeface="Calibri" pitchFamily="34" charset="0"/>
                <a:cs typeface="Consolas" pitchFamily="49" charset="0"/>
              </a:rPr>
              <a:t>Rectangle</a:t>
            </a: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00"/>
                </a:solidFill>
                <a:latin typeface="Consolas" pitchFamily="49" charset="0"/>
                <a:ea typeface="Calibri" pitchFamily="34" charset="0"/>
                <a:cs typeface="Consolas" pitchFamily="49" charset="0"/>
              </a:rPr>
              <a:t>myRect</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00"/>
                </a:solidFill>
                <a:latin typeface="Consolas" pitchFamily="49" charset="0"/>
                <a:ea typeface="Calibri" pitchFamily="34" charset="0"/>
                <a:cs typeface="Consolas" pitchFamily="49" charset="0"/>
              </a:rPr>
              <a:t>myRect.set_values</a:t>
            </a:r>
            <a:r>
              <a:rPr lang="en-GB" sz="1100" b="1" dirty="0">
                <a:solidFill>
                  <a:srgbClr val="000000"/>
                </a:solidFill>
                <a:latin typeface="Consolas" pitchFamily="49" charset="0"/>
                <a:ea typeface="Calibri" pitchFamily="34" charset="0"/>
                <a:cs typeface="Consolas" pitchFamily="49" charset="0"/>
              </a:rPr>
              <a:t>(5, 10);</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00"/>
                </a:solidFill>
                <a:latin typeface="Consolas" pitchFamily="49" charset="0"/>
                <a:ea typeface="Calibri" pitchFamily="34" charset="0"/>
                <a:cs typeface="Consolas" pitchFamily="49" charset="0"/>
              </a:rPr>
              <a:t>cout</a:t>
            </a:r>
            <a:r>
              <a:rPr lang="en-GB" sz="1100" b="1" dirty="0">
                <a:solidFill>
                  <a:srgbClr val="000000"/>
                </a:solidFill>
                <a:latin typeface="Consolas" pitchFamily="49" charset="0"/>
                <a:ea typeface="Calibri" pitchFamily="34" charset="0"/>
                <a:cs typeface="Consolas" pitchFamily="49" charset="0"/>
              </a:rPr>
              <a:t> &lt;&lt; </a:t>
            </a:r>
            <a:r>
              <a:rPr lang="en-GB" sz="1100" b="1" dirty="0">
                <a:solidFill>
                  <a:srgbClr val="A31515"/>
                </a:solidFill>
                <a:latin typeface="Consolas" pitchFamily="49" charset="0"/>
                <a:ea typeface="Calibri" pitchFamily="34" charset="0"/>
                <a:cs typeface="Consolas" pitchFamily="49" charset="0"/>
              </a:rPr>
              <a:t>"Area is: "</a:t>
            </a:r>
            <a:r>
              <a:rPr lang="en-GB" sz="1100" b="1" dirty="0">
                <a:solidFill>
                  <a:srgbClr val="000000"/>
                </a:solidFill>
                <a:latin typeface="Consolas" pitchFamily="49" charset="0"/>
                <a:ea typeface="Calibri" pitchFamily="34" charset="0"/>
                <a:cs typeface="Consolas" pitchFamily="49" charset="0"/>
              </a:rPr>
              <a:t> &lt;&lt; </a:t>
            </a:r>
            <a:r>
              <a:rPr lang="en-GB" sz="1100" b="1" dirty="0" err="1">
                <a:solidFill>
                  <a:srgbClr val="000000"/>
                </a:solidFill>
                <a:latin typeface="Consolas" pitchFamily="49" charset="0"/>
                <a:ea typeface="Calibri" pitchFamily="34" charset="0"/>
                <a:cs typeface="Consolas" pitchFamily="49" charset="0"/>
              </a:rPr>
              <a:t>myRect.area</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00"/>
                </a:solidFill>
                <a:latin typeface="Consolas" pitchFamily="49" charset="0"/>
                <a:ea typeface="Calibri" pitchFamily="34" charset="0"/>
                <a:cs typeface="Consolas" pitchFamily="49" charset="0"/>
              </a:rPr>
              <a:t>getchar</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p:txBody>
      </p:sp>
      <p:sp>
        <p:nvSpPr>
          <p:cNvPr id="5" name="Rectangle 4">
            <a:extLst>
              <a:ext uri="{FF2B5EF4-FFF2-40B4-BE49-F238E27FC236}">
                <a16:creationId xmlns:a16="http://schemas.microsoft.com/office/drawing/2014/main" id="{72DB5EEB-2AD7-C34E-B9EB-B4EBBD442B98}"/>
              </a:ext>
            </a:extLst>
          </p:cNvPr>
          <p:cNvSpPr/>
          <p:nvPr/>
        </p:nvSpPr>
        <p:spPr>
          <a:xfrm>
            <a:off x="5072063" y="2597150"/>
            <a:ext cx="3929062" cy="2928938"/>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6" name="TextBox 5">
            <a:extLst>
              <a:ext uri="{FF2B5EF4-FFF2-40B4-BE49-F238E27FC236}">
                <a16:creationId xmlns:a16="http://schemas.microsoft.com/office/drawing/2014/main" id="{25B38F79-8E88-8643-8A54-D4DD46AC8E70}"/>
              </a:ext>
            </a:extLst>
          </p:cNvPr>
          <p:cNvSpPr txBox="1"/>
          <p:nvPr/>
        </p:nvSpPr>
        <p:spPr>
          <a:xfrm>
            <a:off x="7215188" y="2597150"/>
            <a:ext cx="1785937" cy="830263"/>
          </a:xfrm>
          <a:prstGeom prst="rect">
            <a:avLst/>
          </a:prstGeom>
          <a:noFill/>
        </p:spPr>
        <p:txBody>
          <a:bodyPr>
            <a:spAutoFit/>
          </a:bodyPr>
          <a:lstStyle/>
          <a:p>
            <a:pPr algn="r" eaLnBrk="1" hangingPunct="1">
              <a:defRPr/>
            </a:pPr>
            <a:r>
              <a:rPr lang="en-GB" sz="1600" b="1" dirty="0">
                <a:solidFill>
                  <a:srgbClr val="006600"/>
                </a:solidFill>
                <a:latin typeface="+mn-lt"/>
              </a:rPr>
              <a:t>No constructor explicitly coded in this class</a:t>
            </a:r>
          </a:p>
        </p:txBody>
      </p:sp>
      <p:cxnSp>
        <p:nvCxnSpPr>
          <p:cNvPr id="8" name="Straight Connector 7">
            <a:extLst>
              <a:ext uri="{FF2B5EF4-FFF2-40B4-BE49-F238E27FC236}">
                <a16:creationId xmlns:a16="http://schemas.microsoft.com/office/drawing/2014/main" id="{17570D79-681F-7640-8977-CE7A79A2BB2C}"/>
              </a:ext>
            </a:extLst>
          </p:cNvPr>
          <p:cNvCxnSpPr/>
          <p:nvPr/>
        </p:nvCxnSpPr>
        <p:spPr>
          <a:xfrm>
            <a:off x="3786188" y="4929188"/>
            <a:ext cx="1000125"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B20B0C-5259-8641-BBDF-7492C09693F2}"/>
              </a:ext>
            </a:extLst>
          </p:cNvPr>
          <p:cNvCxnSpPr/>
          <p:nvPr/>
        </p:nvCxnSpPr>
        <p:spPr>
          <a:xfrm rot="5400000">
            <a:off x="4322763" y="5394325"/>
            <a:ext cx="928688" cy="158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937F3A-9E48-5E47-940E-03A28CA2FDFB}"/>
              </a:ext>
            </a:extLst>
          </p:cNvPr>
          <p:cNvCxnSpPr/>
          <p:nvPr/>
        </p:nvCxnSpPr>
        <p:spPr>
          <a:xfrm>
            <a:off x="4786313" y="5857875"/>
            <a:ext cx="571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4E7D4236-B8CB-C043-8F29-8DFD27881E30}"/>
              </a:ext>
            </a:extLst>
          </p:cNvPr>
          <p:cNvSpPr>
            <a:spLocks noChangeArrowheads="1"/>
          </p:cNvSpPr>
          <p:nvPr/>
        </p:nvSpPr>
        <p:spPr bwMode="auto">
          <a:xfrm>
            <a:off x="5286375" y="1928813"/>
            <a:ext cx="3429000" cy="3816350"/>
          </a:xfrm>
          <a:prstGeom prst="rect">
            <a:avLst/>
          </a:prstGeom>
          <a:solidFill>
            <a:schemeClr val="bg2">
              <a:lumMod val="20000"/>
              <a:lumOff val="80000"/>
            </a:schemeClr>
          </a:solidFill>
          <a:ln w="28575">
            <a:solidFill>
              <a:srgbClr val="006600"/>
            </a:solidFill>
            <a:miter lim="800000"/>
            <a:headEnd/>
            <a:tailEnd/>
          </a:ln>
          <a:effectLst/>
        </p:spPr>
        <p:txBody>
          <a:bodyPr anchor="ctr">
            <a:spAutoFit/>
          </a:bodyPr>
          <a:lstStyle/>
          <a:p>
            <a:pPr defTabSz="361950">
              <a:defRPr/>
            </a:pPr>
            <a:r>
              <a:rPr lang="en-GB" sz="1100" b="1" dirty="0">
                <a:solidFill>
                  <a:srgbClr val="0000FF"/>
                </a:solidFill>
                <a:latin typeface="Consolas" pitchFamily="49" charset="0"/>
                <a:ea typeface="Calibri" pitchFamily="34" charset="0"/>
                <a:cs typeface="Consolas" pitchFamily="49" charset="0"/>
              </a:rPr>
              <a:t>class</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2B91AF"/>
                </a:solidFill>
                <a:latin typeface="Consolas" pitchFamily="49" charset="0"/>
                <a:ea typeface="Calibri" pitchFamily="34" charset="0"/>
                <a:cs typeface="Consolas" pitchFamily="49" charset="0"/>
              </a:rPr>
              <a:t>Rectangle</a:t>
            </a: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private</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width, height;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public</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Rectangle(</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808080"/>
                </a:solidFill>
                <a:latin typeface="Consolas" pitchFamily="49" charset="0"/>
                <a:ea typeface="Calibri" pitchFamily="34" charset="0"/>
                <a:cs typeface="Consolas" pitchFamily="49" charset="0"/>
              </a:rPr>
              <a:t>c</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width = </a:t>
            </a:r>
            <a:r>
              <a:rPr lang="en-GB" sz="1100" b="1" dirty="0">
                <a:solidFill>
                  <a:srgbClr val="808080"/>
                </a:solidFill>
                <a:latin typeface="Consolas" pitchFamily="49" charset="0"/>
                <a:ea typeface="Calibri" pitchFamily="34" charset="0"/>
                <a:cs typeface="Consolas" pitchFamily="49" charset="0"/>
              </a:rPr>
              <a:t>c</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height = </a:t>
            </a:r>
            <a:r>
              <a:rPr lang="en-GB" sz="1100" b="1" dirty="0">
                <a:solidFill>
                  <a:srgbClr val="808080"/>
                </a:solidFill>
                <a:latin typeface="Consolas" pitchFamily="49" charset="0"/>
                <a:ea typeface="Calibri" pitchFamily="34" charset="0"/>
                <a:cs typeface="Consolas" pitchFamily="49" charset="0"/>
              </a:rPr>
              <a:t>c</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void</a:t>
            </a: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00"/>
                </a:solidFill>
                <a:latin typeface="Consolas" pitchFamily="49" charset="0"/>
                <a:ea typeface="Calibri" pitchFamily="34" charset="0"/>
                <a:cs typeface="Consolas" pitchFamily="49" charset="0"/>
              </a:rPr>
              <a:t>set_values</a:t>
            </a:r>
            <a:r>
              <a:rPr lang="en-GB" sz="1100" b="1" dirty="0">
                <a:solidFill>
                  <a:srgbClr val="000000"/>
                </a:solidFill>
                <a:latin typeface="Consolas" pitchFamily="49" charset="0"/>
                <a:ea typeface="Calibri" pitchFamily="34" charset="0"/>
                <a:cs typeface="Consolas" pitchFamily="49" charset="0"/>
              </a:rPr>
              <a:t>(</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808080"/>
                </a:solidFill>
                <a:latin typeface="Consolas" pitchFamily="49" charset="0"/>
                <a:ea typeface="Calibri" pitchFamily="34" charset="0"/>
                <a:cs typeface="Consolas" pitchFamily="49" charset="0"/>
              </a:rPr>
              <a:t>a</a:t>
            </a: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808080"/>
                </a:solidFill>
                <a:latin typeface="Consolas" pitchFamily="49" charset="0"/>
                <a:ea typeface="Calibri" pitchFamily="34" charset="0"/>
                <a:cs typeface="Consolas" pitchFamily="49" charset="0"/>
              </a:rPr>
              <a:t>b</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width = </a:t>
            </a:r>
            <a:r>
              <a:rPr lang="en-GB" sz="1100" b="1" dirty="0">
                <a:solidFill>
                  <a:srgbClr val="808080"/>
                </a:solidFill>
                <a:latin typeface="Consolas" pitchFamily="49" charset="0"/>
                <a:ea typeface="Calibri" pitchFamily="34" charset="0"/>
                <a:cs typeface="Consolas" pitchFamily="49" charset="0"/>
              </a:rPr>
              <a:t>a</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height = </a:t>
            </a:r>
            <a:r>
              <a:rPr lang="en-GB" sz="1100" b="1" dirty="0">
                <a:solidFill>
                  <a:srgbClr val="808080"/>
                </a:solidFill>
                <a:latin typeface="Consolas" pitchFamily="49" charset="0"/>
                <a:ea typeface="Calibri" pitchFamily="34" charset="0"/>
                <a:cs typeface="Consolas" pitchFamily="49" charset="0"/>
              </a:rPr>
              <a:t>b</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err="1">
                <a:solidFill>
                  <a:srgbClr val="0000FF"/>
                </a:solidFill>
                <a:latin typeface="Consolas" pitchFamily="49" charset="0"/>
                <a:ea typeface="Calibri" pitchFamily="34" charset="0"/>
                <a:cs typeface="Consolas" pitchFamily="49" charset="0"/>
              </a:rPr>
              <a:t>int</a:t>
            </a:r>
            <a:r>
              <a:rPr lang="en-GB" sz="1100" b="1" dirty="0">
                <a:solidFill>
                  <a:srgbClr val="000000"/>
                </a:solidFill>
                <a:latin typeface="Consolas" pitchFamily="49" charset="0"/>
                <a:ea typeface="Calibri" pitchFamily="34" charset="0"/>
                <a:cs typeface="Consolas" pitchFamily="49" charset="0"/>
              </a:rPr>
              <a:t> area(</a:t>
            </a:r>
            <a:r>
              <a:rPr lang="en-GB" sz="1100" b="1" dirty="0">
                <a:solidFill>
                  <a:srgbClr val="0000FF"/>
                </a:solidFill>
                <a:latin typeface="Consolas" pitchFamily="49" charset="0"/>
                <a:ea typeface="Calibri" pitchFamily="34" charset="0"/>
                <a:cs typeface="Consolas" pitchFamily="49" charset="0"/>
              </a:rPr>
              <a:t>void</a:t>
            </a: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r>
              <a:rPr lang="en-GB" sz="1100" b="1" dirty="0">
                <a:solidFill>
                  <a:srgbClr val="0000FF"/>
                </a:solidFill>
                <a:latin typeface="Consolas" pitchFamily="49" charset="0"/>
                <a:ea typeface="Calibri" pitchFamily="34" charset="0"/>
                <a:cs typeface="Consolas" pitchFamily="49" charset="0"/>
              </a:rPr>
              <a:t>return</a:t>
            </a:r>
            <a:r>
              <a:rPr lang="en-GB" sz="1100" b="1" dirty="0">
                <a:solidFill>
                  <a:srgbClr val="000000"/>
                </a:solidFill>
                <a:latin typeface="Consolas" pitchFamily="49" charset="0"/>
                <a:ea typeface="Calibri" pitchFamily="34" charset="0"/>
                <a:cs typeface="Consolas" pitchFamily="49" charset="0"/>
              </a:rPr>
              <a:t> width*height;</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		}</a:t>
            </a:r>
            <a:endParaRPr lang="en-GB" sz="1100" b="1" dirty="0">
              <a:latin typeface="Consolas" pitchFamily="49" charset="0"/>
              <a:cs typeface="Consolas" pitchFamily="49" charset="0"/>
            </a:endParaRPr>
          </a:p>
          <a:p>
            <a:pPr defTabSz="361950">
              <a:defRPr/>
            </a:pPr>
            <a:r>
              <a:rPr lang="en-GB" sz="1100" b="1" dirty="0">
                <a:solidFill>
                  <a:srgbClr val="000000"/>
                </a:solidFill>
                <a:latin typeface="Consolas" pitchFamily="49" charset="0"/>
                <a:ea typeface="Calibri" pitchFamily="34" charset="0"/>
                <a:cs typeface="Consolas" pitchFamily="49" charset="0"/>
              </a:rPr>
              <a:t>};</a:t>
            </a:r>
            <a:endParaRPr lang="en-GB" sz="1100" b="1" dirty="0">
              <a:latin typeface="Consolas" pitchFamily="49" charset="0"/>
              <a:cs typeface="Consolas" pitchFamily="49" charset="0"/>
            </a:endParaRPr>
          </a:p>
        </p:txBody>
      </p:sp>
      <p:sp>
        <p:nvSpPr>
          <p:cNvPr id="23554" name="Title 1">
            <a:extLst>
              <a:ext uri="{FF2B5EF4-FFF2-40B4-BE49-F238E27FC236}">
                <a16:creationId xmlns:a16="http://schemas.microsoft.com/office/drawing/2014/main" id="{EACA6D34-DE21-5C4B-8DA0-CEA642D1BAAC}"/>
              </a:ext>
            </a:extLst>
          </p:cNvPr>
          <p:cNvSpPr>
            <a:spLocks noGrp="1" noChangeArrowheads="1"/>
          </p:cNvSpPr>
          <p:nvPr>
            <p:ph type="title"/>
          </p:nvPr>
        </p:nvSpPr>
        <p:spPr>
          <a:xfrm>
            <a:off x="0" y="0"/>
            <a:ext cx="9144000" cy="1500188"/>
          </a:xfrm>
        </p:spPr>
        <p:txBody>
          <a:bodyPr/>
          <a:lstStyle/>
          <a:p>
            <a:br>
              <a:rPr lang="en-GB" altLang="en-US"/>
            </a:br>
            <a:r>
              <a:rPr lang="en-GB" altLang="en-US"/>
              <a:t>Recap:</a:t>
            </a:r>
            <a:br>
              <a:rPr lang="en-GB" altLang="en-US"/>
            </a:br>
            <a:r>
              <a:rPr lang="en-GB" altLang="en-US"/>
              <a:t>Construction of Objects</a:t>
            </a:r>
            <a:br>
              <a:rPr lang="en-GB" altLang="en-US"/>
            </a:br>
            <a:endParaRPr lang="en-GB" altLang="en-US"/>
          </a:p>
        </p:txBody>
      </p:sp>
      <p:sp>
        <p:nvSpPr>
          <p:cNvPr id="23555" name="Content Placeholder 2">
            <a:extLst>
              <a:ext uri="{FF2B5EF4-FFF2-40B4-BE49-F238E27FC236}">
                <a16:creationId xmlns:a16="http://schemas.microsoft.com/office/drawing/2014/main" id="{E0DCED69-0675-1446-A19D-EEED9D016537}"/>
              </a:ext>
            </a:extLst>
          </p:cNvPr>
          <p:cNvSpPr>
            <a:spLocks noGrp="1" noChangeArrowheads="1"/>
          </p:cNvSpPr>
          <p:nvPr>
            <p:ph idx="1"/>
          </p:nvPr>
        </p:nvSpPr>
        <p:spPr>
          <a:xfrm>
            <a:off x="142875" y="1428750"/>
            <a:ext cx="4643438" cy="4929188"/>
          </a:xfrm>
        </p:spPr>
        <p:txBody>
          <a:bodyPr/>
          <a:lstStyle/>
          <a:p>
            <a:r>
              <a:rPr lang="en-GB" altLang="en-US" b="1"/>
              <a:t>Case 2: </a:t>
            </a:r>
            <a:br>
              <a:rPr lang="en-GB" altLang="en-US" b="1"/>
            </a:br>
            <a:r>
              <a:rPr lang="en-GB" altLang="en-US" b="1"/>
              <a:t>Non-trivial construction:</a:t>
            </a:r>
          </a:p>
          <a:p>
            <a:pPr lvl="1"/>
            <a:r>
              <a:rPr lang="en-GB" altLang="en-US" sz="2400"/>
              <a:t>Constructor (and/or destructor) </a:t>
            </a:r>
            <a:r>
              <a:rPr lang="en-GB" altLang="en-US" sz="2400" b="1"/>
              <a:t>explicitly</a:t>
            </a:r>
            <a:br>
              <a:rPr lang="en-GB" altLang="en-US" sz="2400"/>
            </a:br>
            <a:r>
              <a:rPr lang="en-GB" altLang="en-US" sz="2400"/>
              <a:t>created by programmer</a:t>
            </a:r>
          </a:p>
          <a:p>
            <a:pPr lvl="1"/>
            <a:r>
              <a:rPr lang="en-GB" altLang="en-US" sz="2400"/>
              <a:t>Now you can’t just write: </a:t>
            </a:r>
            <a:r>
              <a:rPr lang="en-GB" altLang="en-US" sz="1600" b="1">
                <a:solidFill>
                  <a:srgbClr val="2B91AF"/>
                </a:solidFill>
                <a:latin typeface="Consolas" panose="020B0609020204030204" pitchFamily="49" charset="0"/>
                <a:ea typeface="Calibri" panose="020F0502020204030204" pitchFamily="34" charset="0"/>
                <a:cs typeface="Consolas" panose="020B0609020204030204" pitchFamily="49" charset="0"/>
              </a:rPr>
              <a:t>Rectangle</a:t>
            </a:r>
            <a:r>
              <a:rPr lang="en-GB" altLang="en-US" sz="1600" b="1">
                <a:solidFill>
                  <a:srgbClr val="000000"/>
                </a:solidFill>
                <a:latin typeface="Consolas" panose="020B0609020204030204" pitchFamily="49" charset="0"/>
                <a:ea typeface="Calibri" panose="020F0502020204030204" pitchFamily="34" charset="0"/>
                <a:cs typeface="Consolas" panose="020B0609020204030204" pitchFamily="49" charset="0"/>
              </a:rPr>
              <a:t> myRect;</a:t>
            </a:r>
            <a:endParaRPr lang="en-GB" altLang="en-US" sz="2000" b="1">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1"/>
            <a:r>
              <a:rPr lang="en-GB" altLang="en-US" sz="2400">
                <a:solidFill>
                  <a:srgbClr val="000000"/>
                </a:solidFill>
                <a:ea typeface="Calibri" panose="020F0502020204030204" pitchFamily="34" charset="0"/>
                <a:cs typeface="Consolas" panose="020B0609020204030204" pitchFamily="49" charset="0"/>
              </a:rPr>
              <a:t>You need </a:t>
            </a:r>
            <a:r>
              <a:rPr lang="en-GB" altLang="en-US" sz="1600">
                <a:solidFill>
                  <a:srgbClr val="000000"/>
                </a:solidFill>
                <a:ea typeface="Calibri" panose="020F0502020204030204" pitchFamily="34" charset="0"/>
                <a:cs typeface="Consolas" panose="020B0609020204030204" pitchFamily="49" charset="0"/>
              </a:rPr>
              <a:t>(for example)</a:t>
            </a:r>
            <a:r>
              <a:rPr lang="en-GB" altLang="en-US" sz="2400">
                <a:solidFill>
                  <a:srgbClr val="000000"/>
                </a:solidFill>
                <a:ea typeface="Calibri" panose="020F0502020204030204" pitchFamily="34" charset="0"/>
                <a:cs typeface="Consolas" panose="020B0609020204030204" pitchFamily="49" charset="0"/>
              </a:rPr>
              <a:t>:</a:t>
            </a:r>
          </a:p>
          <a:p>
            <a:pPr lvl="1"/>
            <a:r>
              <a:rPr lang="en-GB" altLang="en-US" sz="1600" b="1">
                <a:solidFill>
                  <a:srgbClr val="2B91AF"/>
                </a:solidFill>
                <a:latin typeface="Consolas" panose="020B0609020204030204" pitchFamily="49" charset="0"/>
                <a:ea typeface="Calibri" panose="020F0502020204030204" pitchFamily="34" charset="0"/>
                <a:cs typeface="Consolas" panose="020B0609020204030204" pitchFamily="49" charset="0"/>
              </a:rPr>
              <a:t>Rectangle</a:t>
            </a:r>
            <a:r>
              <a:rPr lang="en-GB" altLang="en-US" sz="1600" b="1">
                <a:solidFill>
                  <a:srgbClr val="000000"/>
                </a:solidFill>
                <a:latin typeface="Consolas" panose="020B0609020204030204" pitchFamily="49" charset="0"/>
                <a:ea typeface="Calibri" panose="020F0502020204030204" pitchFamily="34" charset="0"/>
                <a:cs typeface="Consolas" panose="020B0609020204030204" pitchFamily="49" charset="0"/>
              </a:rPr>
              <a:t> myRect(5);</a:t>
            </a:r>
          </a:p>
          <a:p>
            <a:pPr lvl="1"/>
            <a:r>
              <a:rPr lang="en-GB" altLang="en-US" sz="2400">
                <a:solidFill>
                  <a:srgbClr val="000000"/>
                </a:solidFill>
                <a:ea typeface="Calibri" panose="020F0502020204030204" pitchFamily="34" charset="0"/>
                <a:cs typeface="Consolas" panose="020B0609020204030204" pitchFamily="49" charset="0"/>
              </a:rPr>
              <a:t>Apart from that: </a:t>
            </a:r>
            <a:r>
              <a:rPr lang="en-GB" altLang="en-US" sz="2400" b="1">
                <a:solidFill>
                  <a:srgbClr val="7030A0"/>
                </a:solidFill>
                <a:ea typeface="Calibri" panose="020F0502020204030204" pitchFamily="34" charset="0"/>
                <a:cs typeface="Consolas" panose="020B0609020204030204" pitchFamily="49" charset="0"/>
              </a:rPr>
              <a:t>also no problem here:</a:t>
            </a:r>
            <a:r>
              <a:rPr lang="en-GB" altLang="en-US" sz="2400">
                <a:ea typeface="Calibri" panose="020F0502020204030204" pitchFamily="34" charset="0"/>
                <a:cs typeface="Consolas" panose="020B0609020204030204" pitchFamily="49" charset="0"/>
              </a:rPr>
              <a:t> automatically destroyed  </a:t>
            </a:r>
          </a:p>
          <a:p>
            <a:pPr lvl="1"/>
            <a:endParaRPr lang="en-GB" altLang="en-US" sz="2400"/>
          </a:p>
          <a:p>
            <a:pPr lvl="1">
              <a:buFontTx/>
              <a:buNone/>
            </a:pP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sp>
        <p:nvSpPr>
          <p:cNvPr id="5" name="Rectangle 4">
            <a:extLst>
              <a:ext uri="{FF2B5EF4-FFF2-40B4-BE49-F238E27FC236}">
                <a16:creationId xmlns:a16="http://schemas.microsoft.com/office/drawing/2014/main" id="{263FBE57-B956-CF4A-83B1-7EABE65C1F7A}"/>
              </a:ext>
            </a:extLst>
          </p:cNvPr>
          <p:cNvSpPr/>
          <p:nvPr/>
        </p:nvSpPr>
        <p:spPr>
          <a:xfrm>
            <a:off x="5857875" y="3000375"/>
            <a:ext cx="1785938" cy="857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cxnSp>
        <p:nvCxnSpPr>
          <p:cNvPr id="8" name="Straight Arrow Connector 7">
            <a:extLst>
              <a:ext uri="{FF2B5EF4-FFF2-40B4-BE49-F238E27FC236}">
                <a16:creationId xmlns:a16="http://schemas.microsoft.com/office/drawing/2014/main" id="{A60123FC-F2FF-9C44-9577-81CF490D0566}"/>
              </a:ext>
            </a:extLst>
          </p:cNvPr>
          <p:cNvCxnSpPr/>
          <p:nvPr/>
        </p:nvCxnSpPr>
        <p:spPr>
          <a:xfrm>
            <a:off x="4286250" y="3643313"/>
            <a:ext cx="1571625"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3558" name="Picture 2">
            <a:extLst>
              <a:ext uri="{FF2B5EF4-FFF2-40B4-BE49-F238E27FC236}">
                <a16:creationId xmlns:a16="http://schemas.microsoft.com/office/drawing/2014/main" id="{27C54796-6461-5440-8312-8B1B59D01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6072188"/>
            <a:ext cx="5357813" cy="2714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7D656EA8-DC7B-1545-844E-DB8088F222E1}"/>
              </a:ext>
            </a:extLst>
          </p:cNvPr>
          <p:cNvCxnSpPr/>
          <p:nvPr/>
        </p:nvCxnSpPr>
        <p:spPr>
          <a:xfrm>
            <a:off x="3429000" y="4714875"/>
            <a:ext cx="64293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54458F-6632-6940-91DD-A4C242DB4751}"/>
              </a:ext>
            </a:extLst>
          </p:cNvPr>
          <p:cNvCxnSpPr/>
          <p:nvPr/>
        </p:nvCxnSpPr>
        <p:spPr>
          <a:xfrm rot="16200000" flipH="1">
            <a:off x="3893344" y="4893469"/>
            <a:ext cx="1357313" cy="1000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1E9F5F6-D118-5544-A27A-D5338F4C60F7}"/>
              </a:ext>
            </a:extLst>
          </p:cNvPr>
          <p:cNvSpPr txBox="1"/>
          <p:nvPr/>
        </p:nvSpPr>
        <p:spPr>
          <a:xfrm>
            <a:off x="6572250" y="2763838"/>
            <a:ext cx="1428750" cy="307975"/>
          </a:xfrm>
          <a:prstGeom prst="rect">
            <a:avLst/>
          </a:prstGeom>
          <a:noFill/>
        </p:spPr>
        <p:txBody>
          <a:bodyPr>
            <a:spAutoFit/>
          </a:bodyPr>
          <a:lstStyle/>
          <a:p>
            <a:pPr eaLnBrk="1" hangingPunct="1">
              <a:defRPr/>
            </a:pPr>
            <a:r>
              <a:rPr lang="en-GB" sz="1400" b="1" dirty="0">
                <a:solidFill>
                  <a:srgbClr val="FF0000"/>
                </a:solidFill>
                <a:latin typeface="+mn-lt"/>
              </a:rPr>
              <a:t>Constructor</a:t>
            </a:r>
          </a:p>
        </p:txBody>
      </p:sp>
      <p:sp>
        <p:nvSpPr>
          <p:cNvPr id="12" name="TextBox 11">
            <a:extLst>
              <a:ext uri="{FF2B5EF4-FFF2-40B4-BE49-F238E27FC236}">
                <a16:creationId xmlns:a16="http://schemas.microsoft.com/office/drawing/2014/main" id="{423C1ABA-316F-3344-8AB0-386989450973}"/>
              </a:ext>
            </a:extLst>
          </p:cNvPr>
          <p:cNvSpPr txBox="1"/>
          <p:nvPr/>
        </p:nvSpPr>
        <p:spPr>
          <a:xfrm>
            <a:off x="7572375" y="1928813"/>
            <a:ext cx="1042988" cy="830262"/>
          </a:xfrm>
          <a:prstGeom prst="rect">
            <a:avLst/>
          </a:prstGeom>
          <a:noFill/>
          <a:ln>
            <a:solidFill>
              <a:schemeClr val="tx1"/>
            </a:solidFill>
          </a:ln>
        </p:spPr>
        <p:txBody>
          <a:bodyPr>
            <a:spAutoFit/>
          </a:bodyPr>
          <a:lstStyle/>
          <a:p>
            <a:pPr algn="ctr" eaLnBrk="1" hangingPunct="1">
              <a:defRPr/>
            </a:pPr>
            <a:r>
              <a:rPr lang="en-GB" sz="1200" dirty="0">
                <a:latin typeface="+mn-lt"/>
              </a:rPr>
              <a:t>Constructor because </a:t>
            </a:r>
            <a:r>
              <a:rPr lang="en-GB" sz="1200" b="1" dirty="0">
                <a:latin typeface="+mn-lt"/>
              </a:rPr>
              <a:t>same name </a:t>
            </a:r>
            <a:r>
              <a:rPr lang="en-GB" sz="1200" dirty="0">
                <a:latin typeface="+mn-lt"/>
              </a:rPr>
              <a:t>as class</a:t>
            </a:r>
          </a:p>
        </p:txBody>
      </p:sp>
      <p:cxnSp>
        <p:nvCxnSpPr>
          <p:cNvPr id="15" name="Straight Arrow Connector 14">
            <a:extLst>
              <a:ext uri="{FF2B5EF4-FFF2-40B4-BE49-F238E27FC236}">
                <a16:creationId xmlns:a16="http://schemas.microsoft.com/office/drawing/2014/main" id="{47B730BD-41BF-6249-A56C-824A5A6615A3}"/>
              </a:ext>
            </a:extLst>
          </p:cNvPr>
          <p:cNvCxnSpPr/>
          <p:nvPr/>
        </p:nvCxnSpPr>
        <p:spPr>
          <a:xfrm rot="10800000">
            <a:off x="6715125" y="2071688"/>
            <a:ext cx="85725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7A6FD9-3A24-5247-8B77-8D6A16EA017E}"/>
              </a:ext>
            </a:extLst>
          </p:cNvPr>
          <p:cNvCxnSpPr>
            <a:stCxn id="12" idx="2"/>
          </p:cNvCxnSpPr>
          <p:nvPr/>
        </p:nvCxnSpPr>
        <p:spPr>
          <a:xfrm rot="5400000">
            <a:off x="7926388" y="2905125"/>
            <a:ext cx="312738" cy="206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DF8D63-FD9F-C84D-92E8-3F83AAFE2AD2}"/>
              </a:ext>
            </a:extLst>
          </p:cNvPr>
          <p:cNvCxnSpPr/>
          <p:nvPr/>
        </p:nvCxnSpPr>
        <p:spPr>
          <a:xfrm rot="10800000">
            <a:off x="7429500" y="3071813"/>
            <a:ext cx="642938"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74774229-45E8-B24C-944F-A66692387343}"/>
              </a:ext>
            </a:extLst>
          </p:cNvPr>
          <p:cNvSpPr>
            <a:spLocks noChangeArrowheads="1"/>
          </p:cNvSpPr>
          <p:nvPr/>
        </p:nvSpPr>
        <p:spPr bwMode="auto">
          <a:xfrm>
            <a:off x="4786313" y="4079875"/>
            <a:ext cx="4214812" cy="2368550"/>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defTabSz="361950">
              <a:defRPr/>
            </a:pPr>
            <a:r>
              <a:rPr lang="en-GB" sz="1200" b="1" dirty="0">
                <a:solidFill>
                  <a:srgbClr val="0000FF"/>
                </a:solidFill>
                <a:latin typeface="Consolas" pitchFamily="49" charset="0"/>
                <a:ea typeface="Calibri" pitchFamily="34" charset="0"/>
                <a:cs typeface="Consolas" pitchFamily="49" charset="0"/>
              </a:rPr>
              <a:t>void</a:t>
            </a:r>
            <a:r>
              <a:rPr lang="en-GB" sz="1200" b="1" dirty="0">
                <a:solidFill>
                  <a:srgbClr val="000000"/>
                </a:solidFill>
                <a:latin typeface="Consolas" pitchFamily="49" charset="0"/>
                <a:ea typeface="Calibri" pitchFamily="34" charset="0"/>
                <a:cs typeface="Consolas" pitchFamily="49" charset="0"/>
              </a:rPr>
              <a:t> main() {</a:t>
            </a:r>
            <a:endParaRPr lang="en-GB" sz="1200" b="1" dirty="0">
              <a:latin typeface="Consolas" pitchFamily="49" charset="0"/>
              <a:cs typeface="Consolas" pitchFamily="49" charset="0"/>
            </a:endParaRPr>
          </a:p>
          <a:p>
            <a:pPr defTabSz="361950">
              <a:defRPr/>
            </a:pPr>
            <a:r>
              <a:rPr lang="en-GB" sz="1200" b="1" dirty="0">
                <a:solidFill>
                  <a:srgbClr val="000000"/>
                </a:solidFill>
                <a:latin typeface="Consolas" pitchFamily="49" charset="0"/>
                <a:ea typeface="Calibri" pitchFamily="34" charset="0"/>
                <a:cs typeface="Consolas" pitchFamily="49" charset="0"/>
              </a:rPr>
              <a:t>	</a:t>
            </a:r>
            <a:r>
              <a:rPr lang="en-GB" sz="1200" b="1" dirty="0">
                <a:solidFill>
                  <a:srgbClr val="2B91AF"/>
                </a:solidFill>
                <a:latin typeface="Consolas" pitchFamily="49" charset="0"/>
                <a:ea typeface="Calibri" pitchFamily="34" charset="0"/>
                <a:cs typeface="Consolas" pitchFamily="49" charset="0"/>
              </a:rPr>
              <a:t>Rectangle</a:t>
            </a:r>
            <a:r>
              <a:rPr lang="en-GB" sz="1200" b="1" dirty="0">
                <a:solidFill>
                  <a:srgbClr val="000000"/>
                </a:solidFill>
                <a:latin typeface="Consolas" pitchFamily="49" charset="0"/>
                <a:ea typeface="Calibri" pitchFamily="34" charset="0"/>
                <a:cs typeface="Consolas" pitchFamily="49" charset="0"/>
              </a:rPr>
              <a:t>* </a:t>
            </a:r>
            <a:r>
              <a:rPr lang="en-GB" sz="1200" b="1" dirty="0" err="1">
                <a:solidFill>
                  <a:srgbClr val="000000"/>
                </a:solidFill>
                <a:latin typeface="Consolas" pitchFamily="49" charset="0"/>
                <a:ea typeface="Calibri" pitchFamily="34" charset="0"/>
                <a:cs typeface="Consolas" pitchFamily="49" charset="0"/>
              </a:rPr>
              <a:t>myOtherRect</a:t>
            </a:r>
            <a:r>
              <a:rPr lang="en-GB" sz="1200" b="1" dirty="0">
                <a:solidFill>
                  <a:srgbClr val="000000"/>
                </a:solidFill>
                <a:latin typeface="Consolas" pitchFamily="49" charset="0"/>
                <a:ea typeface="Calibri" pitchFamily="34" charset="0"/>
                <a:cs typeface="Consolas" pitchFamily="49" charset="0"/>
              </a:rPr>
              <a:t> = </a:t>
            </a:r>
            <a:r>
              <a:rPr lang="en-GB" sz="1200" b="1" dirty="0">
                <a:solidFill>
                  <a:srgbClr val="0000FF"/>
                </a:solidFill>
                <a:latin typeface="Consolas" pitchFamily="49" charset="0"/>
                <a:ea typeface="Calibri" pitchFamily="34" charset="0"/>
                <a:cs typeface="Consolas" pitchFamily="49" charset="0"/>
              </a:rPr>
              <a:t>new</a:t>
            </a:r>
            <a:r>
              <a:rPr lang="en-GB" sz="1200" b="1" dirty="0">
                <a:solidFill>
                  <a:srgbClr val="000000"/>
                </a:solidFill>
                <a:latin typeface="Consolas" pitchFamily="49" charset="0"/>
                <a:ea typeface="Calibri" pitchFamily="34" charset="0"/>
                <a:cs typeface="Consolas" pitchFamily="49" charset="0"/>
              </a:rPr>
              <a:t> </a:t>
            </a:r>
            <a:r>
              <a:rPr lang="en-GB" sz="1200" b="1" dirty="0">
                <a:solidFill>
                  <a:srgbClr val="2B91AF"/>
                </a:solidFill>
                <a:latin typeface="Consolas" pitchFamily="49" charset="0"/>
                <a:ea typeface="Calibri" pitchFamily="34" charset="0"/>
                <a:cs typeface="Consolas" pitchFamily="49" charset="0"/>
              </a:rPr>
              <a:t>Rectangle</a:t>
            </a:r>
            <a:r>
              <a:rPr lang="en-GB" sz="1200" b="1" dirty="0">
                <a:solidFill>
                  <a:srgbClr val="000000"/>
                </a:solidFill>
                <a:latin typeface="Consolas" pitchFamily="49" charset="0"/>
                <a:ea typeface="Calibri" pitchFamily="34" charset="0"/>
                <a:cs typeface="Consolas" pitchFamily="49" charset="0"/>
              </a:rPr>
              <a:t>(2);</a:t>
            </a:r>
          </a:p>
          <a:p>
            <a:pPr defTabSz="361950">
              <a:defRPr/>
            </a:pPr>
            <a:endParaRPr lang="en-GB" sz="1200" b="1" dirty="0">
              <a:latin typeface="Consolas" pitchFamily="49" charset="0"/>
              <a:cs typeface="Consolas" pitchFamily="49" charset="0"/>
            </a:endParaRPr>
          </a:p>
          <a:p>
            <a:pPr defTabSz="361950">
              <a:defRPr/>
            </a:pPr>
            <a:r>
              <a:rPr lang="en-GB" sz="1200" b="1" dirty="0">
                <a:solidFill>
                  <a:srgbClr val="000000"/>
                </a:solidFill>
                <a:latin typeface="Consolas" pitchFamily="49" charset="0"/>
                <a:ea typeface="Calibri" pitchFamily="34" charset="0"/>
                <a:cs typeface="Consolas" pitchFamily="49" charset="0"/>
              </a:rPr>
              <a:t>	</a:t>
            </a:r>
            <a:r>
              <a:rPr lang="en-GB" sz="1200" b="1" dirty="0" err="1">
                <a:solidFill>
                  <a:srgbClr val="000000"/>
                </a:solidFill>
                <a:latin typeface="Consolas" pitchFamily="49" charset="0"/>
                <a:ea typeface="Calibri" pitchFamily="34" charset="0"/>
                <a:cs typeface="Consolas" pitchFamily="49" charset="0"/>
              </a:rPr>
              <a:t>myOtherRect</a:t>
            </a:r>
            <a:r>
              <a:rPr lang="en-GB" sz="1200" b="1" dirty="0">
                <a:solidFill>
                  <a:srgbClr val="FF0000"/>
                </a:solidFill>
                <a:latin typeface="Consolas" pitchFamily="49" charset="0"/>
                <a:ea typeface="Calibri" pitchFamily="34" charset="0"/>
                <a:cs typeface="Consolas" pitchFamily="49" charset="0"/>
              </a:rPr>
              <a:t>-&gt;</a:t>
            </a:r>
            <a:r>
              <a:rPr lang="en-GB" sz="1200" b="1" dirty="0" err="1">
                <a:solidFill>
                  <a:srgbClr val="000000"/>
                </a:solidFill>
                <a:latin typeface="Consolas" pitchFamily="49" charset="0"/>
                <a:ea typeface="Calibri" pitchFamily="34" charset="0"/>
                <a:cs typeface="Consolas" pitchFamily="49" charset="0"/>
              </a:rPr>
              <a:t>set_values</a:t>
            </a:r>
            <a:r>
              <a:rPr lang="en-GB" sz="1200" b="1" dirty="0">
                <a:solidFill>
                  <a:srgbClr val="000000"/>
                </a:solidFill>
                <a:latin typeface="Consolas" pitchFamily="49" charset="0"/>
                <a:ea typeface="Calibri" pitchFamily="34" charset="0"/>
                <a:cs typeface="Consolas" pitchFamily="49" charset="0"/>
              </a:rPr>
              <a:t>(5, 10);</a:t>
            </a:r>
            <a:endParaRPr lang="en-GB" sz="1200" b="1" dirty="0">
              <a:latin typeface="Consolas" pitchFamily="49" charset="0"/>
              <a:cs typeface="Consolas" pitchFamily="49" charset="0"/>
            </a:endParaRPr>
          </a:p>
          <a:p>
            <a:pPr defTabSz="361950">
              <a:defRPr/>
            </a:pPr>
            <a:r>
              <a:rPr lang="en-GB" sz="1200" b="1" dirty="0">
                <a:solidFill>
                  <a:srgbClr val="000000"/>
                </a:solidFill>
                <a:latin typeface="Consolas" pitchFamily="49" charset="0"/>
                <a:ea typeface="Calibri" pitchFamily="34" charset="0"/>
                <a:cs typeface="Consolas" pitchFamily="49" charset="0"/>
              </a:rPr>
              <a:t>	</a:t>
            </a:r>
            <a:r>
              <a:rPr lang="en-GB" sz="1200" b="1" dirty="0" err="1">
                <a:solidFill>
                  <a:srgbClr val="000000"/>
                </a:solidFill>
                <a:latin typeface="Consolas" pitchFamily="49" charset="0"/>
                <a:ea typeface="Calibri" pitchFamily="34" charset="0"/>
                <a:cs typeface="Consolas" pitchFamily="49" charset="0"/>
              </a:rPr>
              <a:t>cout</a:t>
            </a:r>
            <a:r>
              <a:rPr lang="en-GB" sz="1200" b="1" dirty="0">
                <a:solidFill>
                  <a:srgbClr val="000000"/>
                </a:solidFill>
                <a:latin typeface="Consolas" pitchFamily="49" charset="0"/>
                <a:ea typeface="Calibri" pitchFamily="34" charset="0"/>
                <a:cs typeface="Consolas" pitchFamily="49" charset="0"/>
              </a:rPr>
              <a:t> &lt;&lt; </a:t>
            </a:r>
            <a:r>
              <a:rPr lang="en-GB" sz="1200" b="1" dirty="0">
                <a:solidFill>
                  <a:srgbClr val="A31515"/>
                </a:solidFill>
                <a:latin typeface="Consolas" pitchFamily="49" charset="0"/>
                <a:ea typeface="Calibri" pitchFamily="34" charset="0"/>
                <a:cs typeface="Consolas" pitchFamily="49" charset="0"/>
              </a:rPr>
              <a:t>"Area is: "</a:t>
            </a:r>
            <a:r>
              <a:rPr lang="en-GB" sz="1200" b="1" dirty="0">
                <a:solidFill>
                  <a:srgbClr val="000000"/>
                </a:solidFill>
                <a:latin typeface="Consolas" pitchFamily="49" charset="0"/>
                <a:ea typeface="Calibri" pitchFamily="34" charset="0"/>
                <a:cs typeface="Consolas" pitchFamily="49" charset="0"/>
              </a:rPr>
              <a:t> &lt;&lt; </a:t>
            </a:r>
            <a:r>
              <a:rPr lang="en-GB" sz="1200" b="1" dirty="0" err="1">
                <a:solidFill>
                  <a:srgbClr val="000000"/>
                </a:solidFill>
                <a:latin typeface="Consolas" pitchFamily="49" charset="0"/>
                <a:ea typeface="Calibri" pitchFamily="34" charset="0"/>
                <a:cs typeface="Consolas" pitchFamily="49" charset="0"/>
              </a:rPr>
              <a:t>myOtherRect</a:t>
            </a:r>
            <a:r>
              <a:rPr lang="en-GB" sz="1200" b="1" dirty="0">
                <a:solidFill>
                  <a:srgbClr val="000000"/>
                </a:solidFill>
                <a:latin typeface="Consolas" pitchFamily="49" charset="0"/>
                <a:ea typeface="Calibri" pitchFamily="34" charset="0"/>
                <a:cs typeface="Consolas" pitchFamily="49" charset="0"/>
              </a:rPr>
              <a:t>-&gt;area();</a:t>
            </a:r>
          </a:p>
          <a:p>
            <a:pPr defTabSz="361950">
              <a:defRPr/>
            </a:pPr>
            <a:endParaRPr lang="en-GB" sz="1400" b="1" dirty="0">
              <a:latin typeface="Consolas" pitchFamily="49" charset="0"/>
              <a:cs typeface="Consolas" pitchFamily="49" charset="0"/>
            </a:endParaRPr>
          </a:p>
          <a:p>
            <a:pPr defTabSz="361950">
              <a:defRPr/>
            </a:pPr>
            <a:endParaRPr lang="en-GB" sz="1400" b="1" dirty="0">
              <a:latin typeface="Consolas" pitchFamily="49" charset="0"/>
              <a:cs typeface="Consolas" pitchFamily="49" charset="0"/>
            </a:endParaRPr>
          </a:p>
          <a:p>
            <a:pPr defTabSz="361950">
              <a:defRPr/>
            </a:pPr>
            <a:r>
              <a:rPr lang="en-GB" sz="1200" b="1" dirty="0">
                <a:solidFill>
                  <a:srgbClr val="000000"/>
                </a:solidFill>
                <a:latin typeface="Consolas" pitchFamily="49" charset="0"/>
                <a:ea typeface="Calibri" pitchFamily="34" charset="0"/>
                <a:cs typeface="Consolas" pitchFamily="49" charset="0"/>
              </a:rPr>
              <a:t>	</a:t>
            </a:r>
            <a:r>
              <a:rPr lang="en-GB" sz="1200" b="1" dirty="0">
                <a:solidFill>
                  <a:srgbClr val="0000FF"/>
                </a:solidFill>
                <a:latin typeface="Consolas" pitchFamily="49" charset="0"/>
                <a:ea typeface="Calibri" pitchFamily="34" charset="0"/>
                <a:cs typeface="Consolas" pitchFamily="49" charset="0"/>
              </a:rPr>
              <a:t>delete</a:t>
            </a:r>
            <a:r>
              <a:rPr lang="en-GB" sz="1200" b="1" dirty="0">
                <a:solidFill>
                  <a:srgbClr val="000000"/>
                </a:solidFill>
                <a:latin typeface="Consolas" pitchFamily="49" charset="0"/>
                <a:ea typeface="Calibri" pitchFamily="34" charset="0"/>
                <a:cs typeface="Consolas" pitchFamily="49" charset="0"/>
              </a:rPr>
              <a:t> </a:t>
            </a:r>
            <a:r>
              <a:rPr lang="en-GB" sz="1200" b="1" dirty="0" err="1">
                <a:solidFill>
                  <a:srgbClr val="000000"/>
                </a:solidFill>
                <a:latin typeface="Consolas" pitchFamily="49" charset="0"/>
                <a:ea typeface="Calibri" pitchFamily="34" charset="0"/>
                <a:cs typeface="Consolas" pitchFamily="49" charset="0"/>
              </a:rPr>
              <a:t>myOtherRect</a:t>
            </a:r>
            <a:r>
              <a:rPr lang="en-GB" sz="1200" b="1" dirty="0">
                <a:solidFill>
                  <a:srgbClr val="000000"/>
                </a:solidFill>
                <a:latin typeface="Consolas" pitchFamily="49" charset="0"/>
                <a:ea typeface="Calibri" pitchFamily="34" charset="0"/>
                <a:cs typeface="Consolas" pitchFamily="49" charset="0"/>
              </a:rPr>
              <a:t>;</a:t>
            </a:r>
            <a:endParaRPr lang="en-GB" sz="1200" b="1" dirty="0">
              <a:latin typeface="Consolas" pitchFamily="49" charset="0"/>
              <a:cs typeface="Consolas" pitchFamily="49" charset="0"/>
            </a:endParaRPr>
          </a:p>
          <a:p>
            <a:pPr defTabSz="361950">
              <a:defRPr/>
            </a:pPr>
            <a:endParaRPr lang="en-GB" sz="1200" b="1" dirty="0">
              <a:solidFill>
                <a:srgbClr val="000000"/>
              </a:solidFill>
              <a:latin typeface="Consolas" pitchFamily="49" charset="0"/>
              <a:ea typeface="Calibri" pitchFamily="34" charset="0"/>
              <a:cs typeface="Consolas" pitchFamily="49" charset="0"/>
            </a:endParaRPr>
          </a:p>
          <a:p>
            <a:pPr defTabSz="361950">
              <a:defRPr/>
            </a:pPr>
            <a:endParaRPr lang="en-GB" sz="1200" b="1" dirty="0">
              <a:solidFill>
                <a:srgbClr val="000000"/>
              </a:solidFill>
              <a:latin typeface="Consolas" pitchFamily="49" charset="0"/>
              <a:ea typeface="Calibri" pitchFamily="34" charset="0"/>
              <a:cs typeface="Consolas" pitchFamily="49" charset="0"/>
            </a:endParaRPr>
          </a:p>
          <a:p>
            <a:pPr defTabSz="361950">
              <a:defRPr/>
            </a:pPr>
            <a:r>
              <a:rPr lang="en-GB" sz="1200" b="1" dirty="0">
                <a:solidFill>
                  <a:srgbClr val="000000"/>
                </a:solidFill>
                <a:latin typeface="Consolas" pitchFamily="49" charset="0"/>
                <a:ea typeface="Calibri" pitchFamily="34" charset="0"/>
                <a:cs typeface="Consolas" pitchFamily="49" charset="0"/>
              </a:rPr>
              <a:t>	</a:t>
            </a:r>
            <a:r>
              <a:rPr lang="en-GB" sz="1200" b="1" dirty="0" err="1">
                <a:solidFill>
                  <a:srgbClr val="000000"/>
                </a:solidFill>
                <a:latin typeface="Consolas" pitchFamily="49" charset="0"/>
                <a:ea typeface="Calibri" pitchFamily="34" charset="0"/>
                <a:cs typeface="Consolas" pitchFamily="49" charset="0"/>
              </a:rPr>
              <a:t>getchar</a:t>
            </a:r>
            <a:r>
              <a:rPr lang="en-GB" sz="1200" b="1" dirty="0">
                <a:solidFill>
                  <a:srgbClr val="000000"/>
                </a:solidFill>
                <a:latin typeface="Consolas" pitchFamily="49" charset="0"/>
                <a:ea typeface="Calibri" pitchFamily="34" charset="0"/>
                <a:cs typeface="Consolas" pitchFamily="49" charset="0"/>
              </a:rPr>
              <a:t>();</a:t>
            </a:r>
            <a:endParaRPr lang="en-GB" sz="1200" b="1" dirty="0">
              <a:latin typeface="Consolas" pitchFamily="49" charset="0"/>
              <a:cs typeface="Consolas" pitchFamily="49" charset="0"/>
            </a:endParaRPr>
          </a:p>
          <a:p>
            <a:pPr defTabSz="361950">
              <a:defRPr/>
            </a:pPr>
            <a:r>
              <a:rPr lang="en-GB" sz="1200" b="1" dirty="0">
                <a:solidFill>
                  <a:srgbClr val="000000"/>
                </a:solidFill>
                <a:latin typeface="Consolas" pitchFamily="49" charset="0"/>
                <a:ea typeface="Calibri" pitchFamily="34" charset="0"/>
                <a:cs typeface="Consolas" pitchFamily="49" charset="0"/>
              </a:rPr>
              <a:t>}</a:t>
            </a:r>
            <a:endParaRPr lang="en-GB" sz="1200" b="1" dirty="0">
              <a:latin typeface="Consolas" pitchFamily="49" charset="0"/>
              <a:cs typeface="Consolas" pitchFamily="49" charset="0"/>
            </a:endParaRPr>
          </a:p>
        </p:txBody>
      </p:sp>
      <p:sp>
        <p:nvSpPr>
          <p:cNvPr id="24578" name="Title 1">
            <a:extLst>
              <a:ext uri="{FF2B5EF4-FFF2-40B4-BE49-F238E27FC236}">
                <a16:creationId xmlns:a16="http://schemas.microsoft.com/office/drawing/2014/main" id="{33FDBD26-1AD8-DA49-9E1B-CB8BBC7E0D90}"/>
              </a:ext>
            </a:extLst>
          </p:cNvPr>
          <p:cNvSpPr>
            <a:spLocks noGrp="1" noChangeArrowheads="1"/>
          </p:cNvSpPr>
          <p:nvPr>
            <p:ph type="title"/>
          </p:nvPr>
        </p:nvSpPr>
        <p:spPr>
          <a:xfrm>
            <a:off x="0" y="0"/>
            <a:ext cx="9144000" cy="1500188"/>
          </a:xfrm>
        </p:spPr>
        <p:txBody>
          <a:bodyPr/>
          <a:lstStyle/>
          <a:p>
            <a:br>
              <a:rPr lang="en-GB" altLang="en-US"/>
            </a:br>
            <a:r>
              <a:rPr lang="en-GB" altLang="en-US"/>
              <a:t>Recap:</a:t>
            </a:r>
            <a:br>
              <a:rPr lang="en-GB" altLang="en-US"/>
            </a:br>
            <a:r>
              <a:rPr lang="en-GB" altLang="en-US"/>
              <a:t>Construction of Objects</a:t>
            </a:r>
            <a:br>
              <a:rPr lang="en-GB" altLang="en-US"/>
            </a:br>
            <a:endParaRPr lang="en-GB" altLang="en-US"/>
          </a:p>
        </p:txBody>
      </p:sp>
      <p:sp>
        <p:nvSpPr>
          <p:cNvPr id="20483" name="Content Placeholder 2">
            <a:extLst>
              <a:ext uri="{FF2B5EF4-FFF2-40B4-BE49-F238E27FC236}">
                <a16:creationId xmlns:a16="http://schemas.microsoft.com/office/drawing/2014/main" id="{9AC2F336-BD28-534F-A69A-6F309BA91556}"/>
              </a:ext>
            </a:extLst>
          </p:cNvPr>
          <p:cNvSpPr>
            <a:spLocks noGrp="1"/>
          </p:cNvSpPr>
          <p:nvPr>
            <p:ph idx="1"/>
          </p:nvPr>
        </p:nvSpPr>
        <p:spPr>
          <a:xfrm>
            <a:off x="142875" y="1428750"/>
            <a:ext cx="4643438" cy="4929188"/>
          </a:xfrm>
        </p:spPr>
        <p:txBody>
          <a:bodyPr/>
          <a:lstStyle/>
          <a:p>
            <a:pPr>
              <a:defRPr/>
            </a:pPr>
            <a:r>
              <a:rPr lang="en-GB" b="1" dirty="0"/>
              <a:t>Case 3: </a:t>
            </a:r>
            <a:br>
              <a:rPr lang="en-GB" b="1" dirty="0"/>
            </a:br>
            <a:r>
              <a:rPr lang="en-GB" b="1" dirty="0"/>
              <a:t>Construction bound to a pointer:</a:t>
            </a:r>
          </a:p>
          <a:p>
            <a:pPr lvl="1">
              <a:defRPr/>
            </a:pPr>
            <a:r>
              <a:rPr lang="en-GB" sz="2400" dirty="0"/>
              <a:t>In terms of memory management</a:t>
            </a:r>
            <a:r>
              <a:rPr lang="en-GB" sz="2400" i="1" dirty="0">
                <a:solidFill>
                  <a:srgbClr val="7030A0"/>
                </a:solidFill>
              </a:rPr>
              <a:t> </a:t>
            </a:r>
            <a:r>
              <a:rPr lang="en-GB" sz="2400" b="1" dirty="0">
                <a:solidFill>
                  <a:srgbClr val="7030A0"/>
                </a:solidFill>
              </a:rPr>
              <a:t>this is the problematic one</a:t>
            </a:r>
            <a:r>
              <a:rPr lang="en-GB" sz="2400" dirty="0"/>
              <a:t>!</a:t>
            </a:r>
          </a:p>
          <a:p>
            <a:pPr lvl="1">
              <a:defRPr/>
            </a:pPr>
            <a:r>
              <a:rPr lang="en-GB" sz="2400" dirty="0"/>
              <a:t>Done with keyword </a:t>
            </a:r>
            <a:r>
              <a:rPr lang="en-GB" sz="2400" b="1" dirty="0">
                <a:solidFill>
                  <a:schemeClr val="accent6"/>
                </a:solidFill>
                <a:latin typeface="Consolas" pitchFamily="49" charset="0"/>
                <a:cs typeface="Consolas" pitchFamily="49" charset="0"/>
              </a:rPr>
              <a:t>new</a:t>
            </a:r>
          </a:p>
          <a:p>
            <a:pPr lvl="1">
              <a:defRPr/>
            </a:pPr>
            <a:r>
              <a:rPr lang="en-GB" sz="2400" dirty="0"/>
              <a:t>In this case you </a:t>
            </a:r>
            <a:r>
              <a:rPr lang="en-GB" sz="2400" b="1" dirty="0"/>
              <a:t>must</a:t>
            </a:r>
            <a:r>
              <a:rPr lang="en-GB" sz="2400" dirty="0"/>
              <a:t> manually call the destructor with </a:t>
            </a:r>
            <a:r>
              <a:rPr lang="en-GB" sz="2400" b="1" dirty="0">
                <a:solidFill>
                  <a:schemeClr val="accent6"/>
                </a:solidFill>
                <a:latin typeface="Consolas" pitchFamily="49" charset="0"/>
                <a:cs typeface="Consolas" pitchFamily="49" charset="0"/>
              </a:rPr>
              <a:t>delete</a:t>
            </a:r>
            <a:r>
              <a:rPr lang="en-GB" sz="2400" dirty="0"/>
              <a:t> otherwise ‘memory leak’</a:t>
            </a:r>
            <a:endParaRPr lang="en-GB" sz="2000" b="1" dirty="0">
              <a:solidFill>
                <a:srgbClr val="000000"/>
              </a:solidFill>
              <a:latin typeface="Consolas" pitchFamily="49" charset="0"/>
              <a:ea typeface="Calibri" pitchFamily="34" charset="0"/>
              <a:cs typeface="Consolas" pitchFamily="49" charset="0"/>
            </a:endParaRPr>
          </a:p>
          <a:p>
            <a:pPr lvl="1">
              <a:defRPr/>
            </a:pPr>
            <a:endParaRPr lang="en-GB" sz="2400" dirty="0"/>
          </a:p>
          <a:p>
            <a:pPr lvl="1">
              <a:buFontTx/>
              <a:buNone/>
              <a:defRPr/>
            </a:pPr>
            <a:br>
              <a:rPr lang="en-GB" dirty="0"/>
            </a:br>
            <a:endParaRPr lang="en-GB" dirty="0">
              <a:solidFill>
                <a:srgbClr val="00B0F0"/>
              </a:solidFill>
            </a:endParaRPr>
          </a:p>
          <a:p>
            <a:pPr lvl="1">
              <a:buFontTx/>
              <a:buNone/>
              <a:defRPr/>
            </a:pPr>
            <a:endParaRPr lang="en-GB" sz="2400" dirty="0">
              <a:latin typeface="Consolas" pitchFamily="49" charset="0"/>
              <a:cs typeface="Consolas" pitchFamily="49" charset="0"/>
            </a:endParaRPr>
          </a:p>
          <a:p>
            <a:pPr lvl="1">
              <a:defRPr/>
            </a:pPr>
            <a:endParaRPr lang="en-GB" sz="2400" i="1" dirty="0"/>
          </a:p>
        </p:txBody>
      </p:sp>
      <p:sp>
        <p:nvSpPr>
          <p:cNvPr id="5" name="Rectangle 4">
            <a:extLst>
              <a:ext uri="{FF2B5EF4-FFF2-40B4-BE49-F238E27FC236}">
                <a16:creationId xmlns:a16="http://schemas.microsoft.com/office/drawing/2014/main" id="{CD2D4C71-5F93-3645-964D-F24FE30657C6}"/>
              </a:ext>
            </a:extLst>
          </p:cNvPr>
          <p:cNvSpPr/>
          <p:nvPr/>
        </p:nvSpPr>
        <p:spPr>
          <a:xfrm>
            <a:off x="7292975" y="4306888"/>
            <a:ext cx="330200" cy="212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cxnSp>
        <p:nvCxnSpPr>
          <p:cNvPr id="14" name="Straight Arrow Connector 13">
            <a:extLst>
              <a:ext uri="{FF2B5EF4-FFF2-40B4-BE49-F238E27FC236}">
                <a16:creationId xmlns:a16="http://schemas.microsoft.com/office/drawing/2014/main" id="{1F5CD45F-C646-644C-8A42-E3276A35008A}"/>
              </a:ext>
            </a:extLst>
          </p:cNvPr>
          <p:cNvCxnSpPr/>
          <p:nvPr/>
        </p:nvCxnSpPr>
        <p:spPr>
          <a:xfrm>
            <a:off x="4286250" y="4429125"/>
            <a:ext cx="9286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CE17792-232C-B446-85A5-CD548F83DE96}"/>
              </a:ext>
            </a:extLst>
          </p:cNvPr>
          <p:cNvCxnSpPr/>
          <p:nvPr/>
        </p:nvCxnSpPr>
        <p:spPr>
          <a:xfrm>
            <a:off x="4143375" y="5572125"/>
            <a:ext cx="100012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9B27E4E-A122-3546-8E56-0FD689F11D4C}"/>
              </a:ext>
            </a:extLst>
          </p:cNvPr>
          <p:cNvSpPr/>
          <p:nvPr/>
        </p:nvSpPr>
        <p:spPr>
          <a:xfrm>
            <a:off x="5218113" y="5449888"/>
            <a:ext cx="555625" cy="238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8" name="TextBox 17">
            <a:extLst>
              <a:ext uri="{FF2B5EF4-FFF2-40B4-BE49-F238E27FC236}">
                <a16:creationId xmlns:a16="http://schemas.microsoft.com/office/drawing/2014/main" id="{E864F2F3-AE4D-BC4C-B3EA-74ED36056A96}"/>
              </a:ext>
            </a:extLst>
          </p:cNvPr>
          <p:cNvSpPr txBox="1"/>
          <p:nvPr/>
        </p:nvSpPr>
        <p:spPr>
          <a:xfrm>
            <a:off x="5500688" y="1785938"/>
            <a:ext cx="3000375" cy="954087"/>
          </a:xfrm>
          <a:prstGeom prst="rect">
            <a:avLst/>
          </a:prstGeom>
          <a:noFill/>
        </p:spPr>
        <p:txBody>
          <a:bodyPr>
            <a:spAutoFit/>
          </a:bodyPr>
          <a:lstStyle/>
          <a:p>
            <a:pPr eaLnBrk="1" hangingPunct="1">
              <a:defRPr/>
            </a:pPr>
            <a:r>
              <a:rPr lang="en-GB" sz="1400" dirty="0">
                <a:latin typeface="+mn-lt"/>
              </a:rPr>
              <a:t>Note the change from ‘</a:t>
            </a:r>
            <a:r>
              <a:rPr lang="en-GB" sz="1400" b="1" dirty="0">
                <a:solidFill>
                  <a:srgbClr val="FF0000"/>
                </a:solidFill>
                <a:latin typeface="+mn-lt"/>
              </a:rPr>
              <a:t>.</a:t>
            </a:r>
            <a:r>
              <a:rPr lang="en-GB" sz="1400" dirty="0">
                <a:latin typeface="+mn-lt"/>
              </a:rPr>
              <a:t>’ to ‘</a:t>
            </a:r>
            <a:r>
              <a:rPr lang="en-GB" sz="1400" b="1" dirty="0">
                <a:solidFill>
                  <a:srgbClr val="FF0000"/>
                </a:solidFill>
                <a:latin typeface="Consolas" pitchFamily="49" charset="0"/>
                <a:cs typeface="Consolas" pitchFamily="49" charset="0"/>
              </a:rPr>
              <a:t>-&gt;</a:t>
            </a:r>
            <a:r>
              <a:rPr lang="en-GB" sz="1400" dirty="0">
                <a:latin typeface="+mn-lt"/>
              </a:rPr>
              <a:t>’ when using a pointer to an object. Before it was:</a:t>
            </a:r>
          </a:p>
          <a:p>
            <a:pPr eaLnBrk="1" hangingPunct="1">
              <a:defRPr/>
            </a:pPr>
            <a:r>
              <a:rPr lang="en-GB" sz="1400" b="1" dirty="0" err="1">
                <a:solidFill>
                  <a:srgbClr val="000000"/>
                </a:solidFill>
                <a:latin typeface="Consolas" pitchFamily="49" charset="0"/>
                <a:ea typeface="Calibri" pitchFamily="34" charset="0"/>
                <a:cs typeface="Consolas" pitchFamily="49" charset="0"/>
              </a:rPr>
              <a:t>myRect</a:t>
            </a:r>
            <a:r>
              <a:rPr lang="en-GB" sz="1400" b="1" dirty="0" err="1">
                <a:solidFill>
                  <a:srgbClr val="FF0000"/>
                </a:solidFill>
                <a:latin typeface="Consolas" pitchFamily="49" charset="0"/>
                <a:ea typeface="Calibri" pitchFamily="34" charset="0"/>
                <a:cs typeface="Consolas" pitchFamily="49" charset="0"/>
              </a:rPr>
              <a:t>.</a:t>
            </a:r>
            <a:r>
              <a:rPr lang="en-GB" sz="1400" b="1" dirty="0" err="1">
                <a:solidFill>
                  <a:srgbClr val="000000"/>
                </a:solidFill>
                <a:latin typeface="Consolas" pitchFamily="49" charset="0"/>
                <a:ea typeface="Calibri" pitchFamily="34" charset="0"/>
                <a:cs typeface="Consolas" pitchFamily="49" charset="0"/>
              </a:rPr>
              <a:t>set_values</a:t>
            </a:r>
            <a:r>
              <a:rPr lang="en-GB" sz="1400" b="1" dirty="0">
                <a:solidFill>
                  <a:srgbClr val="000000"/>
                </a:solidFill>
                <a:latin typeface="Consolas" pitchFamily="49" charset="0"/>
                <a:ea typeface="Calibri" pitchFamily="34" charset="0"/>
                <a:cs typeface="Consolas" pitchFamily="49" charset="0"/>
              </a:rPr>
              <a:t>(5, 10);</a:t>
            </a:r>
            <a:endParaRPr lang="en-GB" sz="1400" dirty="0">
              <a:latin typeface="+mn-lt"/>
            </a:endParaRPr>
          </a:p>
        </p:txBody>
      </p:sp>
      <p:cxnSp>
        <p:nvCxnSpPr>
          <p:cNvPr id="20" name="Straight Arrow Connector 19">
            <a:extLst>
              <a:ext uri="{FF2B5EF4-FFF2-40B4-BE49-F238E27FC236}">
                <a16:creationId xmlns:a16="http://schemas.microsoft.com/office/drawing/2014/main" id="{59769442-FCC6-D742-8B7F-475614C0DE69}"/>
              </a:ext>
            </a:extLst>
          </p:cNvPr>
          <p:cNvCxnSpPr/>
          <p:nvPr/>
        </p:nvCxnSpPr>
        <p:spPr>
          <a:xfrm rot="5400000">
            <a:off x="6106319" y="4607719"/>
            <a:ext cx="2159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B8B79A5-F2C5-4F42-BAFF-13F8E9D937AD}"/>
              </a:ext>
            </a:extLst>
          </p:cNvPr>
          <p:cNvCxnSpPr/>
          <p:nvPr/>
        </p:nvCxnSpPr>
        <p:spPr>
          <a:xfrm rot="5400000" flipH="1" flipV="1">
            <a:off x="5357019" y="3501232"/>
            <a:ext cx="17160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F40811E-A57E-E64B-9F7B-7BE82FCA488D}"/>
              </a:ext>
            </a:extLst>
          </p:cNvPr>
          <p:cNvSpPr/>
          <p:nvPr/>
        </p:nvSpPr>
        <p:spPr>
          <a:xfrm>
            <a:off x="7415213" y="3090863"/>
            <a:ext cx="1566862" cy="900112"/>
          </a:xfrm>
          <a:prstGeom prst="rect">
            <a:avLst/>
          </a:prstGeom>
          <a:solidFill>
            <a:schemeClr val="bg2">
              <a:lumMod val="20000"/>
              <a:lumOff val="80000"/>
            </a:schemeClr>
          </a:solidFill>
          <a:ln>
            <a:solidFill>
              <a:srgbClr val="FF0000"/>
            </a:solidFill>
          </a:ln>
        </p:spPr>
        <p:txBody>
          <a:bodyPr>
            <a:spAutoFit/>
          </a:bodyPr>
          <a:lstStyle/>
          <a:p>
            <a:pPr defTabSz="180975">
              <a:defRPr/>
            </a:pPr>
            <a:r>
              <a:rPr lang="en-GB" sz="1050" b="1" dirty="0">
                <a:solidFill>
                  <a:srgbClr val="000000"/>
                </a:solidFill>
                <a:latin typeface="Consolas" pitchFamily="49" charset="0"/>
                <a:ea typeface="Calibri" pitchFamily="34" charset="0"/>
                <a:cs typeface="Consolas" pitchFamily="49" charset="0"/>
              </a:rPr>
              <a:t>Rectangle(</a:t>
            </a:r>
            <a:r>
              <a:rPr lang="en-GB" sz="1050" b="1" dirty="0" err="1">
                <a:solidFill>
                  <a:srgbClr val="0000FF"/>
                </a:solidFill>
                <a:latin typeface="Consolas" pitchFamily="49" charset="0"/>
                <a:ea typeface="Calibri" pitchFamily="34" charset="0"/>
                <a:cs typeface="Consolas" pitchFamily="49" charset="0"/>
              </a:rPr>
              <a:t>int</a:t>
            </a:r>
            <a:r>
              <a:rPr lang="en-GB" sz="1050" b="1" dirty="0">
                <a:solidFill>
                  <a:srgbClr val="000000"/>
                </a:solidFill>
                <a:latin typeface="Consolas" pitchFamily="49" charset="0"/>
                <a:ea typeface="Calibri" pitchFamily="34" charset="0"/>
                <a:cs typeface="Consolas" pitchFamily="49" charset="0"/>
              </a:rPr>
              <a:t> </a:t>
            </a:r>
            <a:r>
              <a:rPr lang="en-GB" sz="1050" b="1" dirty="0">
                <a:solidFill>
                  <a:srgbClr val="808080"/>
                </a:solidFill>
                <a:latin typeface="Consolas" pitchFamily="49" charset="0"/>
                <a:ea typeface="Calibri" pitchFamily="34" charset="0"/>
                <a:cs typeface="Consolas" pitchFamily="49" charset="0"/>
              </a:rPr>
              <a:t>c</a:t>
            </a:r>
            <a:r>
              <a:rPr lang="en-GB" sz="1050" b="1" dirty="0">
                <a:solidFill>
                  <a:srgbClr val="000000"/>
                </a:solidFill>
                <a:latin typeface="Consolas" pitchFamily="49" charset="0"/>
                <a:ea typeface="Calibri" pitchFamily="34" charset="0"/>
                <a:cs typeface="Consolas" pitchFamily="49" charset="0"/>
              </a:rPr>
              <a:t>)</a:t>
            </a:r>
            <a:endParaRPr lang="en-GB" sz="1050" b="1" dirty="0">
              <a:latin typeface="Consolas" pitchFamily="49" charset="0"/>
              <a:cs typeface="Consolas" pitchFamily="49" charset="0"/>
            </a:endParaRPr>
          </a:p>
          <a:p>
            <a:pPr defTabSz="180975">
              <a:defRPr/>
            </a:pPr>
            <a:r>
              <a:rPr lang="en-GB" sz="1050" b="1" dirty="0">
                <a:solidFill>
                  <a:srgbClr val="000000"/>
                </a:solidFill>
                <a:latin typeface="Consolas" pitchFamily="49" charset="0"/>
                <a:ea typeface="Calibri" pitchFamily="34" charset="0"/>
                <a:cs typeface="Consolas" pitchFamily="49" charset="0"/>
              </a:rPr>
              <a:t>{</a:t>
            </a:r>
            <a:endParaRPr lang="en-GB" sz="1050" b="1" dirty="0">
              <a:latin typeface="Consolas" pitchFamily="49" charset="0"/>
              <a:cs typeface="Consolas" pitchFamily="49" charset="0"/>
            </a:endParaRPr>
          </a:p>
          <a:p>
            <a:pPr defTabSz="180975">
              <a:defRPr/>
            </a:pPr>
            <a:r>
              <a:rPr lang="en-GB" sz="1050" b="1" dirty="0">
                <a:solidFill>
                  <a:srgbClr val="000000"/>
                </a:solidFill>
                <a:latin typeface="Consolas" pitchFamily="49" charset="0"/>
                <a:ea typeface="Calibri" pitchFamily="34" charset="0"/>
                <a:cs typeface="Consolas" pitchFamily="49" charset="0"/>
              </a:rPr>
              <a:t>	width = </a:t>
            </a:r>
            <a:r>
              <a:rPr lang="en-GB" sz="1050" b="1" dirty="0">
                <a:solidFill>
                  <a:srgbClr val="808080"/>
                </a:solidFill>
                <a:latin typeface="Consolas" pitchFamily="49" charset="0"/>
                <a:ea typeface="Calibri" pitchFamily="34" charset="0"/>
                <a:cs typeface="Consolas" pitchFamily="49" charset="0"/>
              </a:rPr>
              <a:t>c</a:t>
            </a:r>
            <a:r>
              <a:rPr lang="en-GB" sz="1050" b="1" dirty="0">
                <a:solidFill>
                  <a:srgbClr val="000000"/>
                </a:solidFill>
                <a:latin typeface="Consolas" pitchFamily="49" charset="0"/>
                <a:ea typeface="Calibri" pitchFamily="34" charset="0"/>
                <a:cs typeface="Consolas" pitchFamily="49" charset="0"/>
              </a:rPr>
              <a:t>;</a:t>
            </a:r>
            <a:endParaRPr lang="en-GB" sz="1050" b="1" dirty="0">
              <a:latin typeface="Consolas" pitchFamily="49" charset="0"/>
              <a:cs typeface="Consolas" pitchFamily="49" charset="0"/>
            </a:endParaRPr>
          </a:p>
          <a:p>
            <a:pPr defTabSz="180975">
              <a:defRPr/>
            </a:pPr>
            <a:r>
              <a:rPr lang="en-GB" sz="1050" b="1" dirty="0">
                <a:solidFill>
                  <a:srgbClr val="000000"/>
                </a:solidFill>
                <a:latin typeface="Consolas" pitchFamily="49" charset="0"/>
                <a:ea typeface="Calibri" pitchFamily="34" charset="0"/>
                <a:cs typeface="Consolas" pitchFamily="49" charset="0"/>
              </a:rPr>
              <a:t>	height = </a:t>
            </a:r>
            <a:r>
              <a:rPr lang="en-GB" sz="1050" b="1" dirty="0">
                <a:solidFill>
                  <a:srgbClr val="808080"/>
                </a:solidFill>
                <a:latin typeface="Consolas" pitchFamily="49" charset="0"/>
                <a:ea typeface="Calibri" pitchFamily="34" charset="0"/>
                <a:cs typeface="Consolas" pitchFamily="49" charset="0"/>
              </a:rPr>
              <a:t>c</a:t>
            </a:r>
            <a:r>
              <a:rPr lang="en-GB" sz="1050" b="1" dirty="0">
                <a:solidFill>
                  <a:srgbClr val="000000"/>
                </a:solidFill>
                <a:latin typeface="Consolas" pitchFamily="49" charset="0"/>
                <a:ea typeface="Calibri" pitchFamily="34" charset="0"/>
                <a:cs typeface="Consolas" pitchFamily="49" charset="0"/>
              </a:rPr>
              <a:t>;</a:t>
            </a:r>
            <a:endParaRPr lang="en-GB" sz="1050" b="1" dirty="0">
              <a:latin typeface="Consolas" pitchFamily="49" charset="0"/>
              <a:cs typeface="Consolas" pitchFamily="49" charset="0"/>
            </a:endParaRPr>
          </a:p>
          <a:p>
            <a:pPr defTabSz="180975">
              <a:defRPr/>
            </a:pPr>
            <a:r>
              <a:rPr lang="en-GB" sz="1050" b="1" dirty="0">
                <a:solidFill>
                  <a:srgbClr val="000000"/>
                </a:solidFill>
                <a:latin typeface="Consolas" pitchFamily="49" charset="0"/>
                <a:ea typeface="Calibri" pitchFamily="34" charset="0"/>
                <a:cs typeface="Consolas" pitchFamily="49" charset="0"/>
              </a:rPr>
              <a:t>}</a:t>
            </a:r>
            <a:endParaRPr lang="en-GB" sz="1050" b="1" dirty="0">
              <a:latin typeface="Consolas" pitchFamily="49" charset="0"/>
              <a:cs typeface="Consolas" pitchFamily="49" charset="0"/>
            </a:endParaRPr>
          </a:p>
        </p:txBody>
      </p:sp>
      <p:cxnSp>
        <p:nvCxnSpPr>
          <p:cNvPr id="13" name="Straight Arrow Connector 12">
            <a:extLst>
              <a:ext uri="{FF2B5EF4-FFF2-40B4-BE49-F238E27FC236}">
                <a16:creationId xmlns:a16="http://schemas.microsoft.com/office/drawing/2014/main" id="{B438302C-AE0F-9E4B-A486-B4F9D8DD2D41}"/>
              </a:ext>
            </a:extLst>
          </p:cNvPr>
          <p:cNvCxnSpPr/>
          <p:nvPr/>
        </p:nvCxnSpPr>
        <p:spPr>
          <a:xfrm rot="5400000" flipH="1" flipV="1">
            <a:off x="8072437" y="3786188"/>
            <a:ext cx="1001713"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F992761-335B-1943-848D-9E40539AA1A3}"/>
              </a:ext>
            </a:extLst>
          </p:cNvPr>
          <p:cNvSpPr txBox="1"/>
          <p:nvPr/>
        </p:nvSpPr>
        <p:spPr>
          <a:xfrm>
            <a:off x="7858125" y="2857500"/>
            <a:ext cx="1214438" cy="307975"/>
          </a:xfrm>
          <a:prstGeom prst="rect">
            <a:avLst/>
          </a:prstGeom>
          <a:noFill/>
        </p:spPr>
        <p:txBody>
          <a:bodyPr>
            <a:spAutoFit/>
          </a:bodyPr>
          <a:lstStyle/>
          <a:p>
            <a:pPr eaLnBrk="1" hangingPunct="1">
              <a:defRPr/>
            </a:pPr>
            <a:r>
              <a:rPr lang="en-GB" sz="1400" dirty="0">
                <a:solidFill>
                  <a:srgbClr val="FF0000"/>
                </a:solidFill>
                <a:latin typeface="+mn-lt"/>
              </a:rPr>
              <a:t>Constructor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339EE77B-55C1-CA45-B65D-AAFC7830885D}"/>
              </a:ext>
            </a:extLst>
          </p:cNvPr>
          <p:cNvSpPr>
            <a:spLocks noGrp="1" noChangeArrowheads="1"/>
          </p:cNvSpPr>
          <p:nvPr>
            <p:ph type="title"/>
          </p:nvPr>
        </p:nvSpPr>
        <p:spPr>
          <a:xfrm>
            <a:off x="0" y="0"/>
            <a:ext cx="9144000" cy="1500188"/>
          </a:xfrm>
        </p:spPr>
        <p:txBody>
          <a:bodyPr/>
          <a:lstStyle/>
          <a:p>
            <a:br>
              <a:rPr lang="en-GB" altLang="en-US"/>
            </a:br>
            <a:r>
              <a:rPr lang="en-GB" altLang="en-US"/>
              <a:t>Memory Leak?</a:t>
            </a:r>
            <a:br>
              <a:rPr lang="en-GB" altLang="en-US"/>
            </a:br>
            <a:endParaRPr lang="en-GB" altLang="en-US"/>
          </a:p>
        </p:txBody>
      </p:sp>
      <p:sp>
        <p:nvSpPr>
          <p:cNvPr id="25602" name="Content Placeholder 2">
            <a:extLst>
              <a:ext uri="{FF2B5EF4-FFF2-40B4-BE49-F238E27FC236}">
                <a16:creationId xmlns:a16="http://schemas.microsoft.com/office/drawing/2014/main" id="{7E8F2013-E711-1D44-B896-70A8D9C189DD}"/>
              </a:ext>
            </a:extLst>
          </p:cNvPr>
          <p:cNvSpPr>
            <a:spLocks noGrp="1" noChangeArrowheads="1"/>
          </p:cNvSpPr>
          <p:nvPr>
            <p:ph idx="1"/>
          </p:nvPr>
        </p:nvSpPr>
        <p:spPr>
          <a:xfrm>
            <a:off x="357188" y="1500188"/>
            <a:ext cx="4357687" cy="3357562"/>
          </a:xfrm>
        </p:spPr>
        <p:txBody>
          <a:bodyPr/>
          <a:lstStyle/>
          <a:p>
            <a:r>
              <a:rPr lang="en-GB" altLang="en-US" b="1"/>
              <a:t>Wrong name</a:t>
            </a:r>
          </a:p>
          <a:p>
            <a:pPr lvl="1"/>
            <a:r>
              <a:rPr lang="en-GB" altLang="en-US" sz="2400"/>
              <a:t>Not a leak at all</a:t>
            </a:r>
          </a:p>
          <a:p>
            <a:pPr lvl="1"/>
            <a:endParaRPr lang="en-GB" altLang="en-US" sz="2400"/>
          </a:p>
          <a:p>
            <a:r>
              <a:rPr lang="en-GB" altLang="en-US" b="1"/>
              <a:t>Real meaning</a:t>
            </a:r>
          </a:p>
          <a:p>
            <a:pPr lvl="1"/>
            <a:r>
              <a:rPr lang="en-GB" altLang="en-US" sz="2400"/>
              <a:t>Program allocates memory but fails to deallocate it properly</a:t>
            </a:r>
          </a:p>
          <a:p>
            <a:pPr lvl="1"/>
            <a:endParaRPr lang="en-GB" altLang="en-US" sz="2400"/>
          </a:p>
          <a:p>
            <a:pPr lvl="1">
              <a:buFontTx/>
              <a:buNone/>
            </a:pP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pic>
        <p:nvPicPr>
          <p:cNvPr id="25603" name="Picture 3" descr="Image result for memory leak">
            <a:extLst>
              <a:ext uri="{FF2B5EF4-FFF2-40B4-BE49-F238E27FC236}">
                <a16:creationId xmlns:a16="http://schemas.microsoft.com/office/drawing/2014/main" id="{A087E7A5-7298-DE4A-9444-FEEB3006D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143000"/>
            <a:ext cx="4381500"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69E2CB60-29BB-B447-A0D4-A25F7E1FE520}"/>
              </a:ext>
            </a:extLst>
          </p:cNvPr>
          <p:cNvSpPr txBox="1">
            <a:spLocks/>
          </p:cNvSpPr>
          <p:nvPr/>
        </p:nvSpPr>
        <p:spPr bwMode="auto">
          <a:xfrm>
            <a:off x="357188" y="4786313"/>
            <a:ext cx="8501062" cy="1071562"/>
          </a:xfrm>
          <a:prstGeom prst="rect">
            <a:avLst/>
          </a:prstGeom>
          <a:noFill/>
          <a:ln w="9525">
            <a:noFill/>
            <a:miter lim="800000"/>
            <a:headEnd/>
            <a:tailEnd/>
          </a:ln>
        </p:spPr>
        <p:txBody>
          <a:bodyPr/>
          <a:lstStyle/>
          <a:p>
            <a:pPr marL="742950" lvl="1" indent="-285750">
              <a:spcBef>
                <a:spcPct val="20000"/>
              </a:spcBef>
              <a:buFontTx/>
              <a:buChar char="–"/>
              <a:defRPr/>
            </a:pPr>
            <a:r>
              <a:rPr lang="en-GB" kern="0" dirty="0">
                <a:latin typeface="+mn-lt"/>
                <a:cs typeface="+mn-cs"/>
              </a:rPr>
              <a:t>Can lead to ‘</a:t>
            </a:r>
            <a:r>
              <a:rPr lang="en-GB" i="1" kern="0" dirty="0">
                <a:latin typeface="+mn-lt"/>
                <a:cs typeface="+mn-cs"/>
              </a:rPr>
              <a:t>out of memory</a:t>
            </a:r>
            <a:r>
              <a:rPr lang="en-GB" kern="0" dirty="0">
                <a:latin typeface="+mn-lt"/>
                <a:cs typeface="+mn-cs"/>
              </a:rPr>
              <a:t>’ crash either during run-time or after repeated runs of the program</a:t>
            </a:r>
          </a:p>
          <a:p>
            <a:pPr marL="742950" lvl="1" indent="-285750">
              <a:spcBef>
                <a:spcPct val="20000"/>
              </a:spcBef>
              <a:buFontTx/>
              <a:buChar char="–"/>
              <a:defRPr/>
            </a:pPr>
            <a:endParaRPr lang="en-GB" kern="0" dirty="0">
              <a:latin typeface="+mn-lt"/>
              <a:cs typeface="+mn-cs"/>
            </a:endParaRPr>
          </a:p>
          <a:p>
            <a:pPr marL="742950" lvl="1" indent="-285750">
              <a:spcBef>
                <a:spcPct val="20000"/>
              </a:spcBef>
              <a:buFontTx/>
              <a:buChar char="–"/>
              <a:defRPr/>
            </a:pPr>
            <a:r>
              <a:rPr lang="en-GB" b="1" kern="0" dirty="0">
                <a:latin typeface="+mn-lt"/>
                <a:cs typeface="+mn-cs"/>
              </a:rPr>
              <a:t>But: </a:t>
            </a:r>
            <a:r>
              <a:rPr lang="en-GB" kern="0" dirty="0">
                <a:latin typeface="+mn-lt"/>
                <a:cs typeface="+mn-cs"/>
              </a:rPr>
              <a:t>Can it happen in .NET programs?</a:t>
            </a:r>
          </a:p>
          <a:p>
            <a:pPr marL="742950" lvl="1" indent="-285750">
              <a:spcBef>
                <a:spcPct val="20000"/>
              </a:spcBef>
              <a:defRPr/>
            </a:pPr>
            <a:endParaRPr lang="en-GB" kern="0" dirty="0">
              <a:latin typeface="+mn-lt"/>
              <a:cs typeface="+mn-cs"/>
            </a:endParaRPr>
          </a:p>
          <a:p>
            <a:pPr marL="742950" lvl="1" indent="-285750">
              <a:spcBef>
                <a:spcPct val="20000"/>
              </a:spcBef>
              <a:defRPr/>
            </a:pPr>
            <a:br>
              <a:rPr lang="en-GB" sz="2800" kern="0" dirty="0">
                <a:latin typeface="+mn-lt"/>
                <a:cs typeface="+mn-cs"/>
              </a:rPr>
            </a:br>
            <a:endParaRPr lang="en-GB" sz="2800" kern="0" dirty="0">
              <a:solidFill>
                <a:srgbClr val="00B0F0"/>
              </a:solidFill>
              <a:latin typeface="+mn-lt"/>
              <a:cs typeface="+mn-cs"/>
            </a:endParaRPr>
          </a:p>
          <a:p>
            <a:pPr marL="742950" lvl="1" indent="-285750">
              <a:spcBef>
                <a:spcPct val="20000"/>
              </a:spcBef>
              <a:defRPr/>
            </a:pPr>
            <a:endParaRPr lang="en-GB" kern="0" dirty="0">
              <a:latin typeface="Consolas" pitchFamily="49" charset="0"/>
              <a:cs typeface="Consolas" pitchFamily="49" charset="0"/>
            </a:endParaRPr>
          </a:p>
          <a:p>
            <a:pPr marL="742950" lvl="1" indent="-285750">
              <a:spcBef>
                <a:spcPct val="20000"/>
              </a:spcBef>
              <a:buFontTx/>
              <a:buChar char="–"/>
              <a:defRPr/>
            </a:pPr>
            <a:endParaRPr lang="en-GB" i="1" kern="0" dirty="0">
              <a:latin typeface="+mn-lt"/>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6DF2195A-6507-A245-BBAC-00140CEA2152}"/>
              </a:ext>
            </a:extLst>
          </p:cNvPr>
          <p:cNvSpPr>
            <a:spLocks noGrp="1" noChangeArrowheads="1"/>
          </p:cNvSpPr>
          <p:nvPr>
            <p:ph type="title"/>
          </p:nvPr>
        </p:nvSpPr>
        <p:spPr>
          <a:xfrm>
            <a:off x="0" y="0"/>
            <a:ext cx="9144000" cy="1500188"/>
          </a:xfrm>
        </p:spPr>
        <p:txBody>
          <a:bodyPr/>
          <a:lstStyle/>
          <a:p>
            <a:br>
              <a:rPr lang="en-GB" altLang="en-US"/>
            </a:br>
            <a:r>
              <a:rPr lang="en-GB" altLang="en-US"/>
              <a:t>Memory Leaks</a:t>
            </a:r>
            <a:br>
              <a:rPr lang="en-GB" altLang="en-US"/>
            </a:br>
            <a:endParaRPr lang="en-GB" altLang="en-US"/>
          </a:p>
        </p:txBody>
      </p:sp>
      <p:sp>
        <p:nvSpPr>
          <p:cNvPr id="26626" name="Content Placeholder 2">
            <a:extLst>
              <a:ext uri="{FF2B5EF4-FFF2-40B4-BE49-F238E27FC236}">
                <a16:creationId xmlns:a16="http://schemas.microsoft.com/office/drawing/2014/main" id="{2971FC69-77DA-AF4E-9545-A9A64F5A9007}"/>
              </a:ext>
            </a:extLst>
          </p:cNvPr>
          <p:cNvSpPr>
            <a:spLocks noGrp="1" noChangeArrowheads="1"/>
          </p:cNvSpPr>
          <p:nvPr>
            <p:ph idx="1"/>
          </p:nvPr>
        </p:nvSpPr>
        <p:spPr>
          <a:xfrm>
            <a:off x="357188" y="1500188"/>
            <a:ext cx="8286750" cy="3357562"/>
          </a:xfrm>
        </p:spPr>
        <p:txBody>
          <a:bodyPr/>
          <a:lstStyle/>
          <a:p>
            <a:r>
              <a:rPr lang="en-GB" altLang="en-US" b="1"/>
              <a:t>Memory Leaks in .NET</a:t>
            </a:r>
          </a:p>
          <a:p>
            <a:pPr lvl="1"/>
            <a:r>
              <a:rPr lang="en-GB" altLang="en-US" sz="2400" i="1"/>
              <a:t>Theoretically</a:t>
            </a:r>
            <a:r>
              <a:rPr lang="en-GB" altLang="en-US" sz="2400"/>
              <a:t> not (the .NET ‘Garbage Collector’</a:t>
            </a:r>
            <a:r>
              <a:rPr lang="en-GB" altLang="en-US" sz="2400">
                <a:solidFill>
                  <a:srgbClr val="FF0000"/>
                </a:solidFill>
              </a:rPr>
              <a:t>*</a:t>
            </a:r>
            <a:r>
              <a:rPr lang="en-GB" altLang="en-US" sz="2400"/>
              <a:t> </a:t>
            </a:r>
            <a:r>
              <a:rPr lang="en-GB" altLang="en-US" sz="2400" b="1"/>
              <a:t>should</a:t>
            </a:r>
            <a:r>
              <a:rPr lang="en-GB" altLang="en-US" sz="2400"/>
              <a:t> clean up after program)</a:t>
            </a:r>
          </a:p>
          <a:p>
            <a:pPr lvl="1"/>
            <a:r>
              <a:rPr lang="en-GB" altLang="en-US" sz="2400" i="1"/>
              <a:t>Practically</a:t>
            </a:r>
            <a:r>
              <a:rPr lang="en-GB" altLang="en-US" sz="2400"/>
              <a:t> yes.</a:t>
            </a:r>
          </a:p>
          <a:p>
            <a:pPr lvl="1"/>
            <a:endParaRPr lang="en-GB" altLang="en-US" sz="2400"/>
          </a:p>
          <a:p>
            <a:r>
              <a:rPr lang="en-GB" altLang="en-US" b="1"/>
              <a:t>Detection</a:t>
            </a:r>
          </a:p>
          <a:p>
            <a:pPr lvl="1"/>
            <a:r>
              <a:rPr lang="en-GB" altLang="en-US" sz="2400"/>
              <a:t>Task manager not suitable: </a:t>
            </a:r>
            <a:br>
              <a:rPr lang="en-GB" altLang="en-US" sz="2400"/>
            </a:br>
            <a:r>
              <a:rPr lang="en-GB" altLang="en-US" sz="2400"/>
              <a:t>shows allocated memory but </a:t>
            </a:r>
            <a:br>
              <a:rPr lang="en-GB" altLang="en-US" sz="2400"/>
            </a:br>
            <a:r>
              <a:rPr lang="en-GB" altLang="en-US" sz="2400"/>
              <a:t>not actually used memory</a:t>
            </a:r>
          </a:p>
          <a:p>
            <a:pPr lvl="1"/>
            <a:endParaRPr lang="en-GB" altLang="en-US" sz="2400"/>
          </a:p>
          <a:p>
            <a:pPr lvl="1">
              <a:buFontTx/>
              <a:buNone/>
            </a:pP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pic>
        <p:nvPicPr>
          <p:cNvPr id="26627" name="Picture 3">
            <a:extLst>
              <a:ext uri="{FF2B5EF4-FFF2-40B4-BE49-F238E27FC236}">
                <a16:creationId xmlns:a16="http://schemas.microsoft.com/office/drawing/2014/main" id="{14D07004-9FFD-EC47-B61B-0933C40B8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38" y="3252788"/>
            <a:ext cx="38290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EE61F2-5953-0042-A14A-407050EF2825}"/>
              </a:ext>
            </a:extLst>
          </p:cNvPr>
          <p:cNvSpPr txBox="1"/>
          <p:nvPr/>
        </p:nvSpPr>
        <p:spPr>
          <a:xfrm>
            <a:off x="0" y="6550025"/>
            <a:ext cx="8143875" cy="307975"/>
          </a:xfrm>
          <a:prstGeom prst="rect">
            <a:avLst/>
          </a:prstGeom>
          <a:noFill/>
        </p:spPr>
        <p:txBody>
          <a:bodyPr>
            <a:spAutoFit/>
          </a:bodyPr>
          <a:lstStyle/>
          <a:p>
            <a:pPr eaLnBrk="1" hangingPunct="1">
              <a:defRPr/>
            </a:pPr>
            <a:r>
              <a:rPr lang="en-GB" sz="1400" b="1" dirty="0">
                <a:solidFill>
                  <a:srgbClr val="FF0000"/>
                </a:solidFill>
                <a:latin typeface="+mn-lt"/>
              </a:rPr>
              <a:t>*</a:t>
            </a:r>
            <a:r>
              <a:rPr lang="en-GB" sz="1400" dirty="0">
                <a:latin typeface="+mn-lt"/>
              </a:rPr>
              <a:t> https://msdn.microsoft.com/en-us/library/0xy59wtx(v=vs.110).aspx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81BE6CD3-A97E-A346-99F1-82CE4A49003F}"/>
              </a:ext>
            </a:extLst>
          </p:cNvPr>
          <p:cNvSpPr>
            <a:spLocks noGrp="1" noChangeArrowheads="1"/>
          </p:cNvSpPr>
          <p:nvPr>
            <p:ph type="title"/>
          </p:nvPr>
        </p:nvSpPr>
        <p:spPr>
          <a:xfrm>
            <a:off x="0" y="0"/>
            <a:ext cx="9144000" cy="1500188"/>
          </a:xfrm>
        </p:spPr>
        <p:txBody>
          <a:bodyPr/>
          <a:lstStyle/>
          <a:p>
            <a:br>
              <a:rPr lang="en-GB" altLang="en-US"/>
            </a:br>
            <a:r>
              <a:rPr lang="en-GB" altLang="en-US"/>
              <a:t>Memory Leaks</a:t>
            </a:r>
            <a:br>
              <a:rPr lang="en-GB" altLang="en-US"/>
            </a:br>
            <a:endParaRPr lang="en-GB" altLang="en-US"/>
          </a:p>
        </p:txBody>
      </p:sp>
      <p:sp>
        <p:nvSpPr>
          <p:cNvPr id="27650" name="Content Placeholder 2">
            <a:extLst>
              <a:ext uri="{FF2B5EF4-FFF2-40B4-BE49-F238E27FC236}">
                <a16:creationId xmlns:a16="http://schemas.microsoft.com/office/drawing/2014/main" id="{0D3E559D-48A5-644F-B0E8-D6B64240ACB9}"/>
              </a:ext>
            </a:extLst>
          </p:cNvPr>
          <p:cNvSpPr>
            <a:spLocks noGrp="1" noChangeArrowheads="1"/>
          </p:cNvSpPr>
          <p:nvPr>
            <p:ph idx="1"/>
          </p:nvPr>
        </p:nvSpPr>
        <p:spPr>
          <a:xfrm>
            <a:off x="214313" y="1285875"/>
            <a:ext cx="8572500" cy="3357563"/>
          </a:xfrm>
        </p:spPr>
        <p:txBody>
          <a:bodyPr/>
          <a:lstStyle/>
          <a:p>
            <a:r>
              <a:rPr lang="en-GB" altLang="en-US" b="1"/>
              <a:t>Use the Windows Performance Manager </a:t>
            </a:r>
          </a:p>
          <a:p>
            <a:pPr lvl="1"/>
            <a:r>
              <a:rPr lang="en-GB" altLang="en-US" sz="2400"/>
              <a:t>Called ‘perfmon’</a:t>
            </a:r>
          </a:p>
          <a:p>
            <a:pPr lvl="1"/>
            <a:r>
              <a:rPr lang="en-GB" altLang="en-US" sz="2400"/>
              <a:t>We will do this in the lab</a:t>
            </a:r>
          </a:p>
          <a:p>
            <a:pPr lvl="1"/>
            <a:endParaRPr lang="en-GB" altLang="en-US" sz="2400"/>
          </a:p>
          <a:p>
            <a:pPr lvl="1"/>
            <a:endParaRPr lang="en-GB" altLang="en-US" sz="2400"/>
          </a:p>
          <a:p>
            <a:pPr lvl="1">
              <a:buFontTx/>
              <a:buNone/>
            </a:pPr>
            <a:br>
              <a:rPr lang="en-GB" altLang="en-US"/>
            </a:br>
            <a:endParaRPr lang="en-GB" altLang="en-US">
              <a:solidFill>
                <a:srgbClr val="00B0F0"/>
              </a:solidFill>
            </a:endParaRPr>
          </a:p>
          <a:p>
            <a:pPr lvl="1">
              <a:buFontTx/>
              <a:buNone/>
            </a:pPr>
            <a:endParaRPr lang="en-GB" altLang="en-US" sz="2400">
              <a:latin typeface="Consolas" panose="020B0609020204030204" pitchFamily="49" charset="0"/>
              <a:cs typeface="Consolas" panose="020B0609020204030204" pitchFamily="49" charset="0"/>
            </a:endParaRPr>
          </a:p>
          <a:p>
            <a:pPr lvl="1"/>
            <a:endParaRPr lang="en-GB" altLang="en-US" sz="2400" i="1"/>
          </a:p>
        </p:txBody>
      </p:sp>
      <p:pic>
        <p:nvPicPr>
          <p:cNvPr id="27651" name="Picture 2">
            <a:extLst>
              <a:ext uri="{FF2B5EF4-FFF2-40B4-BE49-F238E27FC236}">
                <a16:creationId xmlns:a16="http://schemas.microsoft.com/office/drawing/2014/main" id="{79C7F9EF-3217-F749-9F19-2B680F8E6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613" y="2786063"/>
            <a:ext cx="531495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5FC4FE-FCBD-3049-85C2-EEB874FDB93C}"/>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28674" name="Title 1">
            <a:extLst>
              <a:ext uri="{FF2B5EF4-FFF2-40B4-BE49-F238E27FC236}">
                <a16:creationId xmlns:a16="http://schemas.microsoft.com/office/drawing/2014/main" id="{203C08C6-9B63-A347-A794-3C3DC294A1C1}"/>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6E30E75B-A789-BB4F-8AB3-0F6EC3353B85}"/>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Do not access freed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Only free memory that was allocated dynamically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Allocate sufficient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latin typeface="Calibri"/>
                          <a:ea typeface="Calibri"/>
                          <a:cs typeface="Times New Roman"/>
                        </a:rPr>
                        <a:t>Properly de-allocate dynamically allocate resources </a:t>
                      </a:r>
                      <a:r>
                        <a:rPr lang="en-GB" sz="1600" dirty="0">
                          <a:solidFill>
                            <a:schemeClr val="bg1">
                              <a:lumMod val="65000"/>
                            </a:schemeClr>
                          </a:solidFill>
                          <a:latin typeface="Calibri"/>
                          <a:ea typeface="Calibri"/>
                          <a:cs typeface="Times New Roman"/>
                        </a:rPr>
                        <a:t>(e.g. with</a:t>
                      </a:r>
                      <a:r>
                        <a:rPr lang="en-GB" sz="1600" baseline="0" dirty="0">
                          <a:solidFill>
                            <a:schemeClr val="bg1">
                              <a:lumMod val="65000"/>
                            </a:schemeClr>
                          </a:solidFill>
                          <a:latin typeface="Calibri"/>
                          <a:ea typeface="Calibri"/>
                          <a:cs typeface="Times New Roman"/>
                        </a:rPr>
                        <a:t> ‘new’)</a:t>
                      </a:r>
                      <a:endParaRPr lang="en-GB" sz="18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latin typeface="Calibri"/>
                          <a:ea typeface="Calibri"/>
                          <a:cs typeface="Times New Roman"/>
                        </a:rPr>
                        <a:t>Explicitly construct an destruct objects</a:t>
                      </a: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dirty="0">
                          <a:solidFill>
                            <a:schemeClr val="bg1">
                              <a:lumMod val="65000"/>
                            </a:schemeClr>
                          </a:solidFill>
                        </a:rPr>
                        <a:t>C</a:t>
                      </a:r>
                      <a:endParaRPr lang="en-GB" sz="1600" dirty="0">
                        <a:solidFill>
                          <a:schemeClr val="bg1">
                            <a:lumMod val="65000"/>
                          </a:schemeClr>
                        </a:solidFill>
                        <a:latin typeface="Calibri"/>
                        <a:ea typeface="Calibri"/>
                        <a:cs typeface="+mn-cs"/>
                      </a:endParaRPr>
                    </a:p>
                  </a:txBody>
                  <a:tcPr marL="36000" marR="3600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bg1">
                              <a:lumMod val="65000"/>
                            </a:schemeClr>
                          </a:solidFill>
                          <a:latin typeface="Calibri"/>
                          <a:ea typeface="Calibri"/>
                          <a:cs typeface="+mn-cs"/>
                        </a:rPr>
                        <a:t>Memory leaks</a:t>
                      </a:r>
                      <a:r>
                        <a:rPr lang="en-GB" sz="1800" baseline="0" dirty="0">
                          <a:solidFill>
                            <a:schemeClr val="bg1">
                              <a:lumMod val="65000"/>
                            </a:schemeClr>
                          </a:solidFill>
                          <a:latin typeface="Calibri"/>
                          <a:ea typeface="Calibri"/>
                          <a:cs typeface="+mn-cs"/>
                        </a:rPr>
                        <a:t> (not in CERT list)</a:t>
                      </a:r>
                      <a:endParaRPr lang="en-GB" sz="1800" dirty="0">
                        <a:solidFill>
                          <a:schemeClr val="bg1">
                            <a:lumMod val="65000"/>
                          </a:schemeClr>
                        </a:solidFill>
                        <a:latin typeface="Calibri"/>
                        <a:ea typeface="Calibri"/>
                        <a:cs typeface="+mn-cs"/>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pic>
        <p:nvPicPr>
          <p:cNvPr id="28740" name="Picture 2" descr="Image result for tick mark transparent background">
            <a:extLst>
              <a:ext uri="{FF2B5EF4-FFF2-40B4-BE49-F238E27FC236}">
                <a16:creationId xmlns:a16="http://schemas.microsoft.com/office/drawing/2014/main" id="{9E214AF0-C22E-2A46-AEEE-AFA1FC790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9827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1" name="Picture 2" descr="Image result for tick mark transparent background">
            <a:extLst>
              <a:ext uri="{FF2B5EF4-FFF2-40B4-BE49-F238E27FC236}">
                <a16:creationId xmlns:a16="http://schemas.microsoft.com/office/drawing/2014/main" id="{6386F496-FEB8-B547-9997-BE95648FC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25542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2" name="Picture 2" descr="Image result for tick mark transparent background">
            <a:extLst>
              <a:ext uri="{FF2B5EF4-FFF2-40B4-BE49-F238E27FC236}">
                <a16:creationId xmlns:a16="http://schemas.microsoft.com/office/drawing/2014/main" id="{23C1BD5C-2A43-8548-8A2C-4FBED5367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000375"/>
            <a:ext cx="4286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3" name="Picture 2" descr="Image result for tick mark transparent background">
            <a:extLst>
              <a:ext uri="{FF2B5EF4-FFF2-40B4-BE49-F238E27FC236}">
                <a16:creationId xmlns:a16="http://schemas.microsoft.com/office/drawing/2014/main" id="{EC7D9A15-17EA-5640-B32D-BD44555AB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3554413"/>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4" name="Picture 2" descr="Image result for tick mark transparent background">
            <a:extLst>
              <a:ext uri="{FF2B5EF4-FFF2-40B4-BE49-F238E27FC236}">
                <a16:creationId xmlns:a16="http://schemas.microsoft.com/office/drawing/2014/main" id="{B920ECAC-D868-6E41-9DA2-E68CD16D2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407193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45" name="Picture 2" descr="Image result for tick mark transparent background">
            <a:extLst>
              <a:ext uri="{FF2B5EF4-FFF2-40B4-BE49-F238E27FC236}">
                <a16:creationId xmlns:a16="http://schemas.microsoft.com/office/drawing/2014/main" id="{8BBAD7E1-FF11-7940-8C80-1B08626FB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4625975"/>
            <a:ext cx="4286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B269D28-DE84-574C-ADBD-B2329592B33D}"/>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pic>
        <p:nvPicPr>
          <p:cNvPr id="28747" name="Picture 2" descr="Image result for tick mark transparent background">
            <a:extLst>
              <a:ext uri="{FF2B5EF4-FFF2-40B4-BE49-F238E27FC236}">
                <a16:creationId xmlns:a16="http://schemas.microsoft.com/office/drawing/2014/main" id="{21B6A00A-CC07-5444-AF98-F3533ED62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5054600"/>
            <a:ext cx="42862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3A3DD2-8FD7-7F49-9EE2-B15F0E5AC1E1}"/>
              </a:ext>
            </a:extLst>
          </p:cNvPr>
          <p:cNvSpPr txBox="1"/>
          <p:nvPr/>
        </p:nvSpPr>
        <p:spPr>
          <a:xfrm>
            <a:off x="3929063" y="6000750"/>
            <a:ext cx="4857750" cy="584200"/>
          </a:xfrm>
          <a:prstGeom prst="rect">
            <a:avLst/>
          </a:prstGeom>
          <a:noFill/>
        </p:spPr>
        <p:txBody>
          <a:bodyPr>
            <a:spAutoFit/>
          </a:bodyPr>
          <a:lstStyle/>
          <a:p>
            <a:pPr algn="r" eaLnBrk="1" hangingPunct="1">
              <a:defRPr/>
            </a:pPr>
            <a:r>
              <a:rPr lang="en-GB" sz="3200" b="1" dirty="0">
                <a:solidFill>
                  <a:srgbClr val="FF0000"/>
                </a:solidFill>
                <a:latin typeface="+mn-lt"/>
              </a:rPr>
              <a:t>End of Lecture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75EEA0-4B47-184B-BD14-A0585255720C}"/>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4098" name="Title 1">
            <a:extLst>
              <a:ext uri="{FF2B5EF4-FFF2-40B4-BE49-F238E27FC236}">
                <a16:creationId xmlns:a16="http://schemas.microsoft.com/office/drawing/2014/main" id="{4D300EB8-F13D-8F4F-A812-D2371F91311C}"/>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4AF3E7BC-7B61-184A-B02C-2F2B23D93A05}"/>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t>Do not access freed memory</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t>Only free memory that was allocated dynamically</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t>Allocate sufficient memory</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Properly de-allocate dynamically allocate </a:t>
                      </a:r>
                      <a:r>
                        <a:rPr lang="en-GB" sz="1800" dirty="0">
                          <a:latin typeface="Calibri"/>
                          <a:ea typeface="Calibri"/>
                          <a:cs typeface="+mn-cs"/>
                        </a:rPr>
                        <a:t> resources </a:t>
                      </a:r>
                      <a:r>
                        <a:rPr lang="en-GB" sz="1600" dirty="0">
                          <a:latin typeface="Calibri"/>
                          <a:ea typeface="Calibri"/>
                          <a:cs typeface="+mn-cs"/>
                        </a:rPr>
                        <a:t>(e.g. with</a:t>
                      </a:r>
                      <a:r>
                        <a:rPr lang="en-GB" sz="1600" baseline="0" dirty="0">
                          <a:latin typeface="Calibri"/>
                          <a:ea typeface="Calibri"/>
                          <a:cs typeface="+mn-cs"/>
                        </a:rPr>
                        <a:t> ‘new’)</a:t>
                      </a:r>
                      <a:endParaRPr lang="en-GB" sz="18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Explicitly construct and destruct objects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mn-cs"/>
                        </a:rPr>
                        <a:t>Memory leaks</a:t>
                      </a:r>
                      <a:r>
                        <a:rPr lang="en-GB" sz="1800" baseline="0" dirty="0">
                          <a:latin typeface="Calibri"/>
                          <a:ea typeface="Calibri"/>
                          <a:cs typeface="+mn-cs"/>
                        </a:rPr>
                        <a:t> (not in CERT list)</a:t>
                      </a:r>
                      <a:endParaRPr lang="en-GB" sz="1800" dirty="0">
                        <a:latin typeface="Calibri"/>
                        <a:ea typeface="Calibri"/>
                        <a:cs typeface="+mn-cs"/>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sp>
        <p:nvSpPr>
          <p:cNvPr id="6" name="TextBox 5">
            <a:extLst>
              <a:ext uri="{FF2B5EF4-FFF2-40B4-BE49-F238E27FC236}">
                <a16:creationId xmlns:a16="http://schemas.microsoft.com/office/drawing/2014/main" id="{AE850012-42BC-6840-9B64-C4EF8CB9E761}"/>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sp>
        <p:nvSpPr>
          <p:cNvPr id="8" name="Rectangle 7">
            <a:extLst>
              <a:ext uri="{FF2B5EF4-FFF2-40B4-BE49-F238E27FC236}">
                <a16:creationId xmlns:a16="http://schemas.microsoft.com/office/drawing/2014/main" id="{A69436FA-4DB9-FC41-AAC9-89D57021C933}"/>
              </a:ext>
            </a:extLst>
          </p:cNvPr>
          <p:cNvSpPr/>
          <p:nvPr/>
        </p:nvSpPr>
        <p:spPr>
          <a:xfrm>
            <a:off x="500063" y="2143125"/>
            <a:ext cx="8294687" cy="3317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53F47B14-220D-7D4E-86CC-4E1C3B3C8E69}"/>
              </a:ext>
            </a:extLst>
          </p:cNvPr>
          <p:cNvSpPr>
            <a:spLocks noGrp="1" noChangeArrowheads="1"/>
          </p:cNvSpPr>
          <p:nvPr>
            <p:ph type="title"/>
          </p:nvPr>
        </p:nvSpPr>
        <p:spPr>
          <a:xfrm>
            <a:off x="0" y="142875"/>
            <a:ext cx="9144000" cy="1143000"/>
          </a:xfrm>
        </p:spPr>
        <p:txBody>
          <a:bodyPr/>
          <a:lstStyle/>
          <a:p>
            <a:r>
              <a:rPr lang="en-GB" altLang="en-US"/>
              <a:t>Recap: </a:t>
            </a:r>
            <a:br>
              <a:rPr lang="en-GB" altLang="en-US"/>
            </a:br>
            <a:r>
              <a:rPr lang="en-GB" altLang="en-US"/>
              <a:t>Dynamic Memory Allocation</a:t>
            </a:r>
          </a:p>
        </p:txBody>
      </p:sp>
      <p:sp>
        <p:nvSpPr>
          <p:cNvPr id="22529" name="Rectangle 1">
            <a:extLst>
              <a:ext uri="{FF2B5EF4-FFF2-40B4-BE49-F238E27FC236}">
                <a16:creationId xmlns:a16="http://schemas.microsoft.com/office/drawing/2014/main" id="{29F2FF62-0A58-4F4D-A962-534D4F882570}"/>
              </a:ext>
            </a:extLst>
          </p:cNvPr>
          <p:cNvSpPr>
            <a:spLocks noChangeArrowheads="1"/>
          </p:cNvSpPr>
          <p:nvPr/>
        </p:nvSpPr>
        <p:spPr bwMode="auto">
          <a:xfrm>
            <a:off x="357188" y="1500188"/>
            <a:ext cx="8501062" cy="5262562"/>
          </a:xfrm>
          <a:prstGeom prst="rect">
            <a:avLst/>
          </a:prstGeom>
          <a:solidFill>
            <a:schemeClr val="bg1">
              <a:lumMod val="95000"/>
            </a:schemeClr>
          </a:solidFill>
          <a:ln w="9525">
            <a:solidFill>
              <a:schemeClr val="tx1"/>
            </a:solidFill>
            <a:miter lim="800000"/>
            <a:headEnd/>
            <a:tailEnd/>
          </a:ln>
          <a:effectLst/>
        </p:spPr>
        <p:txBody>
          <a:bodyPr anchor="ctr">
            <a:spAutoFit/>
          </a:bodyPr>
          <a:lstStyle/>
          <a:p>
            <a:pPr>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A31515"/>
                </a:solidFill>
                <a:latin typeface="Consolas" pitchFamily="49" charset="0"/>
                <a:ea typeface="Calibri" pitchFamily="34" charset="0"/>
              </a:rPr>
              <a:t>"</a:t>
            </a:r>
            <a:r>
              <a:rPr lang="en-GB" sz="1400" b="1" dirty="0" err="1">
                <a:solidFill>
                  <a:srgbClr val="A31515"/>
                </a:solidFill>
                <a:latin typeface="Consolas" pitchFamily="49" charset="0"/>
                <a:ea typeface="Calibri" pitchFamily="34" charset="0"/>
              </a:rPr>
              <a:t>stdafx.h</a:t>
            </a:r>
            <a:r>
              <a:rPr lang="en-GB" sz="1400" b="1" dirty="0">
                <a:solidFill>
                  <a:srgbClr val="A31515"/>
                </a:solidFill>
                <a:latin typeface="Consolas" pitchFamily="49" charset="0"/>
                <a:ea typeface="Calibri" pitchFamily="34" charset="0"/>
              </a:rPr>
              <a: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Microsoft....</a:t>
            </a:r>
            <a:endParaRPr lang="en-GB" sz="1200" b="1" dirty="0"/>
          </a:p>
          <a:p>
            <a:pPr>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A31515"/>
                </a:solidFill>
                <a:latin typeface="Consolas" pitchFamily="49" charset="0"/>
                <a:ea typeface="Calibri" pitchFamily="34" charset="0"/>
              </a:rPr>
              <a:t>&lt;</a:t>
            </a:r>
            <a:r>
              <a:rPr lang="en-GB" sz="1400" b="1" dirty="0" err="1">
                <a:solidFill>
                  <a:srgbClr val="A31515"/>
                </a:solidFill>
                <a:latin typeface="Consolas" pitchFamily="49" charset="0"/>
                <a:ea typeface="Calibri" pitchFamily="34" charset="0"/>
              </a:rPr>
              <a:t>iostream</a:t>
            </a:r>
            <a:r>
              <a:rPr lang="en-GB" sz="1400" b="1" dirty="0">
                <a:solidFill>
                  <a:srgbClr val="A31515"/>
                </a:solidFill>
                <a:latin typeface="Consolas" pitchFamily="49" charset="0"/>
                <a:ea typeface="Calibri" pitchFamily="34" charset="0"/>
              </a:rPr>
              <a:t>&gt;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a:t>
            </a:r>
            <a:r>
              <a:rPr lang="en-GB" sz="1400" b="1" dirty="0" err="1">
                <a:solidFill>
                  <a:srgbClr val="008000"/>
                </a:solidFill>
                <a:latin typeface="Consolas" pitchFamily="49" charset="0"/>
                <a:ea typeface="Calibri" pitchFamily="34" charset="0"/>
              </a:rPr>
              <a:t>cout</a:t>
            </a:r>
            <a:r>
              <a:rPr lang="en-GB" sz="1400" b="1" dirty="0">
                <a:solidFill>
                  <a:srgbClr val="008000"/>
                </a:solidFill>
                <a:latin typeface="Consolas" pitchFamily="49" charset="0"/>
                <a:ea typeface="Calibri" pitchFamily="34" charset="0"/>
              </a:rPr>
              <a:t>, </a:t>
            </a:r>
            <a:r>
              <a:rPr lang="en-GB" sz="1400" b="1" dirty="0" err="1">
                <a:solidFill>
                  <a:srgbClr val="008000"/>
                </a:solidFill>
                <a:latin typeface="Consolas" pitchFamily="49" charset="0"/>
                <a:ea typeface="Calibri" pitchFamily="34" charset="0"/>
              </a:rPr>
              <a:t>cin</a:t>
            </a:r>
            <a:endParaRPr lang="en-GB" sz="1200" b="1" dirty="0"/>
          </a:p>
          <a:p>
            <a:pPr>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A31515"/>
                </a:solidFill>
                <a:latin typeface="Consolas" pitchFamily="49" charset="0"/>
                <a:ea typeface="Calibri" pitchFamily="34" charset="0"/>
              </a:rPr>
              <a:t>&lt;</a:t>
            </a:r>
            <a:r>
              <a:rPr lang="en-GB" sz="1400" b="1" dirty="0" err="1">
                <a:solidFill>
                  <a:srgbClr val="A31515"/>
                </a:solidFill>
                <a:latin typeface="Consolas" pitchFamily="49" charset="0"/>
                <a:ea typeface="Calibri" pitchFamily="34" charset="0"/>
              </a:rPr>
              <a:t>stdint.h</a:t>
            </a:r>
            <a:r>
              <a:rPr lang="en-GB" sz="1400" b="1" dirty="0">
                <a:solidFill>
                  <a:srgbClr val="A31515"/>
                </a:solidFill>
                <a:latin typeface="Consolas" pitchFamily="49" charset="0"/>
                <a:ea typeface="Calibri" pitchFamily="34" charset="0"/>
              </a:rPr>
              <a:t>&gt;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uint8_t</a:t>
            </a:r>
            <a:endParaRPr lang="en-GB" sz="1200" b="1" dirty="0"/>
          </a:p>
          <a:p>
            <a:pPr>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FF0000"/>
                </a:solidFill>
                <a:latin typeface="Consolas" pitchFamily="49" charset="0"/>
                <a:ea typeface="Calibri" pitchFamily="34" charset="0"/>
              </a:rPr>
              <a:t>&lt;</a:t>
            </a:r>
            <a:r>
              <a:rPr lang="en-GB" sz="1400" b="1" dirty="0" err="1">
                <a:solidFill>
                  <a:srgbClr val="FF0000"/>
                </a:solidFill>
                <a:latin typeface="Consolas" pitchFamily="49" charset="0"/>
                <a:ea typeface="Calibri" pitchFamily="34" charset="0"/>
              </a:rPr>
              <a:t>malloc.h</a:t>
            </a:r>
            <a:r>
              <a:rPr lang="en-GB" sz="1400" b="1" dirty="0">
                <a:solidFill>
                  <a:srgbClr val="FF0000"/>
                </a:solidFill>
                <a:latin typeface="Consolas" pitchFamily="49" charset="0"/>
                <a:ea typeface="Calibri" pitchFamily="34" charset="0"/>
              </a:rPr>
              <a:t>&gt;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a:t>
            </a:r>
            <a:r>
              <a:rPr lang="en-GB" sz="1400" b="1" dirty="0" err="1">
                <a:solidFill>
                  <a:srgbClr val="FF0000"/>
                </a:solidFill>
                <a:latin typeface="Consolas" pitchFamily="49" charset="0"/>
                <a:ea typeface="Calibri" pitchFamily="34" charset="0"/>
              </a:rPr>
              <a:t>malloc</a:t>
            </a:r>
            <a:r>
              <a:rPr lang="en-GB" sz="1400" b="1" dirty="0">
                <a:solidFill>
                  <a:srgbClr val="FF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and </a:t>
            </a:r>
            <a:r>
              <a:rPr lang="en-GB" sz="1400" b="1" dirty="0">
                <a:solidFill>
                  <a:srgbClr val="FF0000"/>
                </a:solidFill>
                <a:latin typeface="Consolas" pitchFamily="49" charset="0"/>
                <a:ea typeface="Calibri" pitchFamily="34" charset="0"/>
              </a:rPr>
              <a:t>free()</a:t>
            </a:r>
            <a:r>
              <a:rPr lang="en-GB" sz="1400" b="1" dirty="0">
                <a:solidFill>
                  <a:srgbClr val="008000"/>
                </a:solidFill>
                <a:latin typeface="Consolas" pitchFamily="49" charset="0"/>
                <a:ea typeface="Calibri" pitchFamily="34" charset="0"/>
              </a:rPr>
              <a:t> on HEAP</a:t>
            </a:r>
            <a:endParaRPr lang="en-GB" sz="1200" b="1" dirty="0">
              <a:solidFill>
                <a:srgbClr val="FF0000"/>
              </a:solidFill>
            </a:endParaRPr>
          </a:p>
          <a:p>
            <a:pPr>
              <a:defRPr/>
            </a:pPr>
            <a:r>
              <a:rPr lang="en-GB" sz="1400" b="1" dirty="0">
                <a:solidFill>
                  <a:srgbClr val="0000FF"/>
                </a:solidFill>
                <a:latin typeface="Consolas" pitchFamily="49" charset="0"/>
                <a:ea typeface="Calibri" pitchFamily="34" charset="0"/>
              </a:rPr>
              <a:t>using</a:t>
            </a: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namespace</a:t>
            </a:r>
            <a:r>
              <a:rPr lang="en-GB" sz="1400" b="1" dirty="0">
                <a:solidFill>
                  <a:srgbClr val="000000"/>
                </a:solidFill>
                <a:latin typeface="Consolas" pitchFamily="49" charset="0"/>
                <a:ea typeface="Calibri" pitchFamily="34" charset="0"/>
              </a:rPr>
              <a:t> std;</a:t>
            </a:r>
            <a:endParaRPr lang="en-GB" sz="1200" b="1" dirty="0"/>
          </a:p>
          <a:p>
            <a:pPr>
              <a:defRPr/>
            </a:pPr>
            <a:r>
              <a:rPr lang="en-GB" sz="1400" b="1" dirty="0" err="1">
                <a:solidFill>
                  <a:srgbClr val="0000FF"/>
                </a:solidFill>
                <a:latin typeface="Consolas" pitchFamily="49" charset="0"/>
                <a:ea typeface="Calibri" pitchFamily="34" charset="0"/>
              </a:rPr>
              <a:t>int</a:t>
            </a:r>
            <a:r>
              <a:rPr lang="en-GB" sz="1400" b="1" dirty="0">
                <a:solidFill>
                  <a:srgbClr val="000000"/>
                </a:solidFill>
                <a:latin typeface="Consolas" pitchFamily="49" charset="0"/>
                <a:ea typeface="Calibri" pitchFamily="34" charset="0"/>
              </a:rPr>
              <a:t> main(</a:t>
            </a:r>
            <a:r>
              <a:rPr lang="en-GB" sz="1400" b="1" dirty="0" err="1">
                <a:solidFill>
                  <a:srgbClr val="0000FF"/>
                </a:solidFill>
                <a:latin typeface="Consolas" pitchFamily="49" charset="0"/>
                <a:ea typeface="Calibri" pitchFamily="34" charset="0"/>
              </a:rPr>
              <a:t>int</a:t>
            </a:r>
            <a:r>
              <a:rPr lang="en-GB" sz="1400" b="1" dirty="0">
                <a:solidFill>
                  <a:srgbClr val="000000"/>
                </a:solidFill>
                <a:latin typeface="Consolas" pitchFamily="49" charset="0"/>
                <a:ea typeface="Calibri" pitchFamily="34" charset="0"/>
              </a:rPr>
              <a:t> </a:t>
            </a:r>
            <a:r>
              <a:rPr lang="en-GB" sz="1400" b="1" dirty="0" err="1">
                <a:solidFill>
                  <a:srgbClr val="808080"/>
                </a:solidFill>
                <a:latin typeface="Consolas" pitchFamily="49" charset="0"/>
                <a:ea typeface="Calibri" pitchFamily="34" charset="0"/>
              </a:rPr>
              <a:t>argc</a:t>
            </a: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char</a:t>
            </a:r>
            <a:r>
              <a:rPr lang="en-GB" sz="1400" b="1" dirty="0">
                <a:solidFill>
                  <a:srgbClr val="000000"/>
                </a:solidFill>
                <a:latin typeface="Consolas" pitchFamily="49" charset="0"/>
                <a:ea typeface="Calibri" pitchFamily="34" charset="0"/>
              </a:rPr>
              <a:t> *</a:t>
            </a:r>
            <a:r>
              <a:rPr lang="en-GB" sz="1400" b="1" dirty="0" err="1">
                <a:solidFill>
                  <a:srgbClr val="808080"/>
                </a:solidFill>
                <a:latin typeface="Consolas" pitchFamily="49" charset="0"/>
                <a:ea typeface="Calibri" pitchFamily="34" charset="0"/>
              </a:rPr>
              <a:t>argv</a:t>
            </a:r>
            <a:r>
              <a:rPr lang="en-GB" sz="1400" b="1" dirty="0">
                <a:solidFill>
                  <a:srgbClr val="000000"/>
                </a:solidFill>
                <a:latin typeface="Consolas" pitchFamily="49" charset="0"/>
                <a:ea typeface="Calibri" pitchFamily="34" charset="0"/>
              </a:rPr>
              <a:t>[]) {</a:t>
            </a:r>
            <a:endParaRPr lang="en-GB" sz="1200" b="1" dirty="0"/>
          </a:p>
          <a:p>
            <a:pPr>
              <a:defRPr/>
            </a:pPr>
            <a:r>
              <a:rPr lang="en-GB" sz="1400" b="1" dirty="0">
                <a:solidFill>
                  <a:srgbClr val="000000"/>
                </a:solidFill>
                <a:latin typeface="Consolas" pitchFamily="49" charset="0"/>
                <a:ea typeface="Calibri" pitchFamily="34" charset="0"/>
              </a:rPr>
              <a:t>	</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const</a:t>
            </a:r>
            <a:r>
              <a:rPr lang="en-GB" sz="1400" b="1" dirty="0">
                <a:solidFill>
                  <a:srgbClr val="000000"/>
                </a:solidFill>
                <a:latin typeface="Consolas" pitchFamily="49" charset="0"/>
                <a:ea typeface="Calibri" pitchFamily="34" charset="0"/>
              </a:rPr>
              <a:t> </a:t>
            </a:r>
            <a:r>
              <a:rPr lang="en-GB" sz="1400" b="1" dirty="0">
                <a:solidFill>
                  <a:srgbClr val="2B91AF"/>
                </a:solidFill>
                <a:latin typeface="Consolas" pitchFamily="49" charset="0"/>
                <a:ea typeface="Calibri" pitchFamily="34" charset="0"/>
              </a:rPr>
              <a:t>uint8_t</a:t>
            </a:r>
            <a:r>
              <a:rPr lang="en-GB" sz="1400" b="1" dirty="0">
                <a:solidFill>
                  <a:srgbClr val="000000"/>
                </a:solidFill>
                <a:latin typeface="Consolas" pitchFamily="49" charset="0"/>
                <a:ea typeface="Calibri" pitchFamily="34" charset="0"/>
              </a:rPr>
              <a:t> NO_OF_INTS = 10;  </a:t>
            </a:r>
            <a:r>
              <a:rPr lang="en-GB" sz="1400" b="1" dirty="0">
                <a:solidFill>
                  <a:srgbClr val="008000"/>
                </a:solidFill>
                <a:latin typeface="Consolas" pitchFamily="49" charset="0"/>
                <a:ea typeface="Calibri" pitchFamily="34" charset="0"/>
              </a:rPr>
              <a:t>// ALWAYS use constants in this context!</a:t>
            </a:r>
            <a:endParaRPr lang="en-GB" sz="1200" b="1" dirty="0"/>
          </a:p>
          <a:p>
            <a:pPr>
              <a:defRPr/>
            </a:pPr>
            <a:r>
              <a:rPr lang="en-GB" sz="1400" b="1" dirty="0">
                <a:solidFill>
                  <a:srgbClr val="000000"/>
                </a:solidFill>
                <a:latin typeface="Consolas" pitchFamily="49" charset="0"/>
                <a:ea typeface="Calibri" pitchFamily="34" charset="0"/>
              </a:rPr>
              <a:t>	</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Allocate memory. Note: subsequently no check if(</a:t>
            </a:r>
            <a:r>
              <a:rPr lang="en-GB" sz="1400" b="1" dirty="0" err="1">
                <a:solidFill>
                  <a:srgbClr val="008000"/>
                </a:solidFill>
                <a:latin typeface="Consolas" pitchFamily="49" charset="0"/>
                <a:ea typeface="Calibri" pitchFamily="34" charset="0"/>
              </a:rPr>
              <a:t>ptr</a:t>
            </a:r>
            <a:r>
              <a:rPr lang="en-GB" sz="1400" b="1" dirty="0">
                <a:solidFill>
                  <a:srgbClr val="008000"/>
                </a:solidFill>
                <a:latin typeface="Consolas" pitchFamily="49" charset="0"/>
                <a:ea typeface="Calibri" pitchFamily="34" charset="0"/>
              </a:rPr>
              <a:t>==NULL) -&gt; risky!</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ptr</a:t>
            </a:r>
            <a:r>
              <a:rPr lang="en-GB" sz="1400" b="1" dirty="0">
                <a:solidFill>
                  <a:srgbClr val="000000"/>
                </a:solidFill>
                <a:latin typeface="Consolas" pitchFamily="49" charset="0"/>
                <a:ea typeface="Calibri" pitchFamily="34" charset="0"/>
              </a:rPr>
              <a:t> = (</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 </a:t>
            </a:r>
            <a:r>
              <a:rPr lang="en-GB" sz="1400" b="1" dirty="0" err="1">
                <a:solidFill>
                  <a:srgbClr val="FF0000"/>
                </a:solidFill>
                <a:latin typeface="Consolas" pitchFamily="49" charset="0"/>
                <a:ea typeface="Calibri" pitchFamily="34" charset="0"/>
              </a:rPr>
              <a:t>malloc</a:t>
            </a:r>
            <a:r>
              <a:rPr lang="en-GB" sz="1400" b="1" dirty="0">
                <a:solidFill>
                  <a:srgbClr val="000000"/>
                </a:solidFill>
                <a:latin typeface="Consolas" pitchFamily="49" charset="0"/>
                <a:ea typeface="Calibri" pitchFamily="34" charset="0"/>
              </a:rPr>
              <a:t>(NO_OF_INTS * </a:t>
            </a:r>
            <a:r>
              <a:rPr lang="en-GB" sz="1400" b="1" dirty="0" err="1">
                <a:solidFill>
                  <a:srgbClr val="0000FF"/>
                </a:solidFill>
                <a:latin typeface="Consolas" pitchFamily="49" charset="0"/>
                <a:ea typeface="Calibri" pitchFamily="34" charset="0"/>
              </a:rPr>
              <a:t>sizeof</a:t>
            </a:r>
            <a:r>
              <a:rPr lang="en-GB" sz="1400" b="1" dirty="0">
                <a:solidFill>
                  <a:srgbClr val="000000"/>
                </a:solidFill>
                <a:latin typeface="Consolas" pitchFamily="49" charset="0"/>
                <a:ea typeface="Calibri" pitchFamily="34" charset="0"/>
              </a:rPr>
              <a:t>(</a:t>
            </a:r>
            <a:r>
              <a:rPr lang="en-GB" sz="1400" b="1" dirty="0">
                <a:solidFill>
                  <a:srgbClr val="2B91AF"/>
                </a:solidFill>
                <a:latin typeface="Consolas" pitchFamily="49" charset="0"/>
                <a:ea typeface="Calibri" pitchFamily="34" charset="0"/>
              </a:rPr>
              <a:t>uint16_t</a:t>
            </a:r>
            <a:r>
              <a:rPr lang="en-GB" sz="1400" b="1" dirty="0">
                <a:solidFill>
                  <a:srgbClr val="000000"/>
                </a:solidFill>
                <a:latin typeface="Consolas" pitchFamily="49" charset="0"/>
                <a:ea typeface="Calibri" pitchFamily="34" charset="0"/>
              </a:rPr>
              <a:t>));</a:t>
            </a:r>
            <a:endParaRPr lang="en-GB" sz="1200" b="1" dirty="0"/>
          </a:p>
          <a:p>
            <a:pPr>
              <a:defRPr/>
            </a:pPr>
            <a:r>
              <a:rPr lang="en-GB" sz="1400" b="1" dirty="0">
                <a:solidFill>
                  <a:srgbClr val="000000"/>
                </a:solidFill>
                <a:latin typeface="Consolas" pitchFamily="49" charset="0"/>
                <a:ea typeface="Calibri" pitchFamily="34" charset="0"/>
              </a:rPr>
              <a:t>	</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Use allocate memory - Note the use of the const NO_OF_INTS</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for</a:t>
            </a:r>
            <a:r>
              <a:rPr lang="en-GB" sz="1400" b="1" dirty="0">
                <a:solidFill>
                  <a:srgbClr val="000000"/>
                </a:solidFill>
                <a:latin typeface="Consolas" pitchFamily="49" charset="0"/>
                <a:ea typeface="Calibri" pitchFamily="34" charset="0"/>
              </a:rPr>
              <a:t> (</a:t>
            </a:r>
            <a:r>
              <a:rPr lang="en-GB" sz="1400" b="1" dirty="0">
                <a:solidFill>
                  <a:srgbClr val="2B91AF"/>
                </a:solidFill>
                <a:latin typeface="Consolas" pitchFamily="49" charset="0"/>
                <a:ea typeface="Calibri" pitchFamily="34" charset="0"/>
              </a:rPr>
              <a:t>uint8_t</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 = 0; </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 &lt; NO_OF_INTS; ++</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a:t>
            </a:r>
            <a:endParaRPr lang="en-GB" sz="1200" b="1" dirty="0"/>
          </a:p>
          <a:p>
            <a:pPr>
              <a:defRPr/>
            </a:pPr>
            <a:r>
              <a:rPr lang="en-GB" sz="1400" b="1" dirty="0">
                <a:solidFill>
                  <a:srgbClr val="000000"/>
                </a:solidFill>
                <a:latin typeface="Consolas" pitchFamily="49" charset="0"/>
                <a:ea typeface="Calibri" pitchFamily="34" charset="0"/>
              </a:rPr>
              <a:t>	{</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ptr</a:t>
            </a:r>
            <a:r>
              <a:rPr lang="en-GB" sz="1400" b="1" dirty="0">
                <a:solidFill>
                  <a:srgbClr val="000000"/>
                </a:solidFill>
                <a:latin typeface="Consolas" pitchFamily="49" charset="0"/>
                <a:ea typeface="Calibri" pitchFamily="34" charset="0"/>
              </a:rPr>
              <a:t>[</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 = </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*2;</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cout</a:t>
            </a:r>
            <a:r>
              <a:rPr lang="en-GB" sz="1400" b="1" dirty="0">
                <a:solidFill>
                  <a:srgbClr val="000000"/>
                </a:solidFill>
                <a:latin typeface="Consolas" pitchFamily="49" charset="0"/>
                <a:ea typeface="Calibri" pitchFamily="34" charset="0"/>
              </a:rPr>
              <a:t> &lt;&lt; </a:t>
            </a:r>
            <a:r>
              <a:rPr lang="en-GB" sz="1400" b="1" dirty="0">
                <a:solidFill>
                  <a:srgbClr val="A31515"/>
                </a:solidFill>
                <a:latin typeface="Consolas" pitchFamily="49" charset="0"/>
                <a:ea typeface="Calibri" pitchFamily="34" charset="0"/>
              </a:rPr>
              <a:t>"</a:t>
            </a:r>
            <a:r>
              <a:rPr lang="en-GB" sz="1400" b="1" dirty="0" err="1">
                <a:solidFill>
                  <a:srgbClr val="A31515"/>
                </a:solidFill>
                <a:latin typeface="Consolas" pitchFamily="49" charset="0"/>
                <a:ea typeface="Calibri" pitchFamily="34" charset="0"/>
              </a:rPr>
              <a:t>ptr</a:t>
            </a:r>
            <a:r>
              <a:rPr lang="en-GB" sz="1400" b="1" dirty="0">
                <a:solidFill>
                  <a:srgbClr val="A31515"/>
                </a:solidFill>
                <a:latin typeface="Consolas" pitchFamily="49" charset="0"/>
                <a:ea typeface="Calibri" pitchFamily="34" charset="0"/>
              </a:rPr>
              <a:t>["</a:t>
            </a:r>
            <a:r>
              <a:rPr lang="en-GB" sz="1400" b="1" dirty="0">
                <a:solidFill>
                  <a:srgbClr val="000000"/>
                </a:solidFill>
                <a:latin typeface="Consolas" pitchFamily="49" charset="0"/>
                <a:ea typeface="Calibri" pitchFamily="34" charset="0"/>
              </a:rPr>
              <a:t> &lt;&lt; (</a:t>
            </a:r>
            <a:r>
              <a:rPr lang="en-GB" sz="1400" b="1" dirty="0" err="1">
                <a:solidFill>
                  <a:srgbClr val="0000FF"/>
                </a:solidFill>
                <a:latin typeface="Consolas" pitchFamily="49" charset="0"/>
                <a:ea typeface="Calibri" pitchFamily="34" charset="0"/>
              </a:rPr>
              <a:t>int</a:t>
            </a:r>
            <a:r>
              <a:rPr lang="en-GB" sz="1400" b="1" dirty="0">
                <a:solidFill>
                  <a:srgbClr val="000000"/>
                </a:solidFill>
                <a:latin typeface="Consolas" pitchFamily="49" charset="0"/>
                <a:ea typeface="Calibri" pitchFamily="34" charset="0"/>
              </a:rPr>
              <a:t>)</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 &lt;&lt; </a:t>
            </a:r>
            <a:r>
              <a:rPr lang="en-GB" sz="1400" b="1" dirty="0">
                <a:solidFill>
                  <a:srgbClr val="A31515"/>
                </a:solidFill>
                <a:latin typeface="Consolas" pitchFamily="49" charset="0"/>
                <a:ea typeface="Calibri" pitchFamily="34" charset="0"/>
              </a:rPr>
              <a:t>"]="</a:t>
            </a:r>
            <a:r>
              <a:rPr lang="en-GB" sz="1400" b="1" dirty="0">
                <a:solidFill>
                  <a:srgbClr val="000000"/>
                </a:solidFill>
                <a:latin typeface="Consolas" pitchFamily="49" charset="0"/>
                <a:ea typeface="Calibri" pitchFamily="34" charset="0"/>
              </a:rPr>
              <a:t> &lt;&lt; </a:t>
            </a:r>
            <a:r>
              <a:rPr lang="en-GB" sz="1400" b="1" dirty="0" err="1">
                <a:solidFill>
                  <a:srgbClr val="000000"/>
                </a:solidFill>
                <a:latin typeface="Consolas" pitchFamily="49" charset="0"/>
                <a:ea typeface="Calibri" pitchFamily="34" charset="0"/>
              </a:rPr>
              <a:t>ptr</a:t>
            </a:r>
            <a:r>
              <a:rPr lang="en-GB" sz="1400" b="1" dirty="0">
                <a:solidFill>
                  <a:srgbClr val="000000"/>
                </a:solidFill>
                <a:latin typeface="Consolas" pitchFamily="49" charset="0"/>
                <a:ea typeface="Calibri" pitchFamily="34" charset="0"/>
              </a:rPr>
              <a:t>[</a:t>
            </a:r>
            <a:r>
              <a:rPr lang="en-GB" sz="1400" b="1" dirty="0" err="1">
                <a:solidFill>
                  <a:srgbClr val="000000"/>
                </a:solidFill>
                <a:latin typeface="Consolas" pitchFamily="49" charset="0"/>
                <a:ea typeface="Calibri" pitchFamily="34" charset="0"/>
              </a:rPr>
              <a:t>i</a:t>
            </a:r>
            <a:r>
              <a:rPr lang="en-GB" sz="1400" b="1" dirty="0">
                <a:solidFill>
                  <a:srgbClr val="000000"/>
                </a:solidFill>
                <a:latin typeface="Consolas" pitchFamily="49" charset="0"/>
                <a:ea typeface="Calibri" pitchFamily="34" charset="0"/>
              </a:rPr>
              <a:t>]&lt;&lt;</a:t>
            </a:r>
            <a:r>
              <a:rPr lang="en-GB" sz="1400" b="1" dirty="0" err="1">
                <a:solidFill>
                  <a:srgbClr val="000000"/>
                </a:solidFill>
                <a:latin typeface="Consolas" pitchFamily="49" charset="0"/>
                <a:ea typeface="Calibri" pitchFamily="34" charset="0"/>
              </a:rPr>
              <a:t>endl</a:t>
            </a:r>
            <a:r>
              <a:rPr lang="en-GB" sz="1400" b="1" dirty="0">
                <a:solidFill>
                  <a:srgbClr val="000000"/>
                </a:solidFill>
                <a:latin typeface="Consolas" pitchFamily="49" charset="0"/>
                <a:ea typeface="Calibri" pitchFamily="34" charset="0"/>
              </a:rPr>
              <a:t>;</a:t>
            </a:r>
            <a:endParaRPr lang="en-GB" sz="1200" b="1" dirty="0"/>
          </a:p>
          <a:p>
            <a:pPr>
              <a:defRPr/>
            </a:pPr>
            <a:r>
              <a:rPr lang="en-GB" sz="1400" b="1" dirty="0">
                <a:solidFill>
                  <a:srgbClr val="000000"/>
                </a:solidFill>
                <a:latin typeface="Consolas" pitchFamily="49" charset="0"/>
                <a:ea typeface="Calibri" pitchFamily="34" charset="0"/>
              </a:rPr>
              <a:t>	}</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Free memory again</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FF0000"/>
                </a:solidFill>
                <a:latin typeface="Consolas" pitchFamily="49" charset="0"/>
                <a:ea typeface="Calibri" pitchFamily="34" charset="0"/>
              </a:rPr>
              <a:t>free</a:t>
            </a:r>
            <a:r>
              <a:rPr lang="en-GB" sz="1400" b="1" dirty="0">
                <a:solidFill>
                  <a:srgbClr val="000000"/>
                </a:solidFill>
                <a:latin typeface="Consolas" pitchFamily="49" charset="0"/>
                <a:ea typeface="Calibri" pitchFamily="34" charset="0"/>
              </a:rPr>
              <a:t>(</a:t>
            </a:r>
            <a:r>
              <a:rPr lang="en-GB" sz="1400" b="1" dirty="0" err="1">
                <a:solidFill>
                  <a:srgbClr val="000000"/>
                </a:solidFill>
                <a:latin typeface="Consolas" pitchFamily="49" charset="0"/>
                <a:ea typeface="Calibri" pitchFamily="34" charset="0"/>
              </a:rPr>
              <a:t>ptr</a:t>
            </a:r>
            <a:r>
              <a:rPr lang="en-GB" sz="1400" b="1" dirty="0">
                <a:solidFill>
                  <a:srgbClr val="000000"/>
                </a:solidFill>
                <a:latin typeface="Consolas" pitchFamily="49" charset="0"/>
                <a:ea typeface="Calibri" pitchFamily="34" charset="0"/>
              </a:rPr>
              <a:t>);</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Wait for 'Enter' key and close</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getchar</a:t>
            </a:r>
            <a:r>
              <a:rPr lang="en-GB" sz="1400" b="1" dirty="0">
                <a:solidFill>
                  <a:srgbClr val="000000"/>
                </a:solidFill>
                <a:latin typeface="Consolas" pitchFamily="49" charset="0"/>
                <a:ea typeface="Calibri" pitchFamily="34" charset="0"/>
              </a:rPr>
              <a:t>();</a:t>
            </a:r>
            <a:endParaRPr lang="en-GB" sz="1200" b="1" dirty="0"/>
          </a:p>
          <a:p>
            <a:pPr>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return</a:t>
            </a:r>
            <a:r>
              <a:rPr lang="en-GB" sz="1400" b="1" dirty="0">
                <a:solidFill>
                  <a:srgbClr val="000000"/>
                </a:solidFill>
                <a:latin typeface="Consolas" pitchFamily="49" charset="0"/>
                <a:ea typeface="Calibri" pitchFamily="34" charset="0"/>
              </a:rPr>
              <a:t> 0;</a:t>
            </a:r>
            <a:endParaRPr lang="en-GB" sz="1200" b="1" dirty="0"/>
          </a:p>
          <a:p>
            <a:pPr>
              <a:defRPr/>
            </a:pPr>
            <a:r>
              <a:rPr lang="en-GB" sz="1400" b="1" dirty="0">
                <a:solidFill>
                  <a:srgbClr val="000000"/>
                </a:solidFill>
                <a:latin typeface="Consolas" pitchFamily="49" charset="0"/>
                <a:ea typeface="Calibri" pitchFamily="34" charset="0"/>
              </a:rPr>
              <a:t>}</a:t>
            </a:r>
            <a:endParaRPr lang="en-GB" sz="4400" b="1" dirty="0"/>
          </a:p>
        </p:txBody>
      </p:sp>
      <p:sp>
        <p:nvSpPr>
          <p:cNvPr id="4" name="Rectangle 3">
            <a:extLst>
              <a:ext uri="{FF2B5EF4-FFF2-40B4-BE49-F238E27FC236}">
                <a16:creationId xmlns:a16="http://schemas.microsoft.com/office/drawing/2014/main" id="{98AB666B-5226-6041-96E4-A3D61CB38EAD}"/>
              </a:ext>
            </a:extLst>
          </p:cNvPr>
          <p:cNvSpPr/>
          <p:nvPr/>
        </p:nvSpPr>
        <p:spPr>
          <a:xfrm>
            <a:off x="1285875" y="3429000"/>
            <a:ext cx="7358063" cy="5715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5124" name="Picture 4">
            <a:extLst>
              <a:ext uri="{FF2B5EF4-FFF2-40B4-BE49-F238E27FC236}">
                <a16:creationId xmlns:a16="http://schemas.microsoft.com/office/drawing/2014/main" id="{D4F3FFE1-DD0E-7846-923E-6AFFA1D6A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38" y="4286250"/>
            <a:ext cx="157162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a:extLst>
              <a:ext uri="{FF2B5EF4-FFF2-40B4-BE49-F238E27FC236}">
                <a16:creationId xmlns:a16="http://schemas.microsoft.com/office/drawing/2014/main" id="{0DBD713B-B4C5-8B4D-90CE-9004E8292F7E}"/>
              </a:ext>
            </a:extLst>
          </p:cNvPr>
          <p:cNvSpPr/>
          <p:nvPr/>
        </p:nvSpPr>
        <p:spPr>
          <a:xfrm>
            <a:off x="6786563" y="5000625"/>
            <a:ext cx="642937" cy="246063"/>
          </a:xfrm>
          <a:prstGeom prst="rightArrow">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ectangle 6">
            <a:extLst>
              <a:ext uri="{FF2B5EF4-FFF2-40B4-BE49-F238E27FC236}">
                <a16:creationId xmlns:a16="http://schemas.microsoft.com/office/drawing/2014/main" id="{B7757A5D-FED0-B34B-94A7-02F7A400721D}"/>
              </a:ext>
            </a:extLst>
          </p:cNvPr>
          <p:cNvSpPr/>
          <p:nvPr/>
        </p:nvSpPr>
        <p:spPr>
          <a:xfrm>
            <a:off x="1296988" y="5446713"/>
            <a:ext cx="2144712" cy="452437"/>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8" name="Rectangle 7">
            <a:extLst>
              <a:ext uri="{FF2B5EF4-FFF2-40B4-BE49-F238E27FC236}">
                <a16:creationId xmlns:a16="http://schemas.microsoft.com/office/drawing/2014/main" id="{BFD0CA5E-0DCD-E94D-BD94-9C6337178366}"/>
              </a:ext>
            </a:extLst>
          </p:cNvPr>
          <p:cNvSpPr/>
          <p:nvPr/>
        </p:nvSpPr>
        <p:spPr>
          <a:xfrm>
            <a:off x="401638" y="2219325"/>
            <a:ext cx="1924050" cy="238125"/>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3A6B30DD-4568-3F41-B03E-9EF52639D85D}"/>
              </a:ext>
            </a:extLst>
          </p:cNvPr>
          <p:cNvSpPr>
            <a:spLocks noGrp="1" noChangeArrowheads="1"/>
          </p:cNvSpPr>
          <p:nvPr>
            <p:ph type="title"/>
          </p:nvPr>
        </p:nvSpPr>
        <p:spPr>
          <a:xfrm>
            <a:off x="0" y="285750"/>
            <a:ext cx="7286625" cy="1143000"/>
          </a:xfrm>
        </p:spPr>
        <p:txBody>
          <a:bodyPr/>
          <a:lstStyle/>
          <a:p>
            <a:r>
              <a:rPr lang="en-GB" altLang="en-US"/>
              <a:t>Accessing Freed Memory</a:t>
            </a:r>
          </a:p>
        </p:txBody>
      </p:sp>
      <p:sp>
        <p:nvSpPr>
          <p:cNvPr id="6146" name="Content Placeholder 2">
            <a:extLst>
              <a:ext uri="{FF2B5EF4-FFF2-40B4-BE49-F238E27FC236}">
                <a16:creationId xmlns:a16="http://schemas.microsoft.com/office/drawing/2014/main" id="{474C8ECE-9BB2-F042-8F28-57B84302BCE0}"/>
              </a:ext>
            </a:extLst>
          </p:cNvPr>
          <p:cNvSpPr>
            <a:spLocks noGrp="1" noChangeArrowheads="1"/>
          </p:cNvSpPr>
          <p:nvPr>
            <p:ph idx="1"/>
          </p:nvPr>
        </p:nvSpPr>
        <p:spPr>
          <a:xfrm>
            <a:off x="714375" y="1643063"/>
            <a:ext cx="7786688" cy="1214437"/>
          </a:xfrm>
        </p:spPr>
        <p:txBody>
          <a:bodyPr/>
          <a:lstStyle/>
          <a:p>
            <a:r>
              <a:rPr lang="en-GB" altLang="en-US" b="1"/>
              <a:t>Example</a:t>
            </a:r>
          </a:p>
          <a:p>
            <a:pPr lvl="1"/>
            <a:r>
              <a:rPr lang="en-GB" altLang="en-US" sz="2000">
                <a:latin typeface="Consolas" panose="020B0609020204030204" pitchFamily="49" charset="0"/>
                <a:cs typeface="Consolas" panose="020B0609020204030204" pitchFamily="49" charset="0"/>
              </a:rPr>
              <a:t>free()</a:t>
            </a:r>
            <a:r>
              <a:rPr lang="en-GB" altLang="en-US" sz="2400"/>
              <a:t> before </a:t>
            </a:r>
            <a:r>
              <a:rPr lang="en-GB" altLang="en-US" sz="2000">
                <a:latin typeface="Consolas" panose="020B0609020204030204" pitchFamily="49" charset="0"/>
                <a:cs typeface="Consolas" panose="020B0609020204030204" pitchFamily="49" charset="0"/>
              </a:rPr>
              <a:t>strcpy()</a:t>
            </a:r>
            <a:r>
              <a:rPr lang="en-GB" altLang="en-US" sz="2400"/>
              <a:t>  </a:t>
            </a:r>
            <a:r>
              <a:rPr lang="en-GB" altLang="en-US" sz="2000"/>
              <a:t>(should we use strcpy anyway?)</a:t>
            </a:r>
            <a:endParaRPr lang="en-GB" altLang="en-US" sz="2400" i="1"/>
          </a:p>
        </p:txBody>
      </p:sp>
      <p:pic>
        <p:nvPicPr>
          <p:cNvPr id="6147" name="Picture 6" descr="Image result for free memory">
            <a:extLst>
              <a:ext uri="{FF2B5EF4-FFF2-40B4-BE49-F238E27FC236}">
                <a16:creationId xmlns:a16="http://schemas.microsoft.com/office/drawing/2014/main" id="{C72254D9-DDDA-B54F-A7C7-AE6F2F58F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0"/>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7" name="Rectangle 1">
            <a:extLst>
              <a:ext uri="{FF2B5EF4-FFF2-40B4-BE49-F238E27FC236}">
                <a16:creationId xmlns:a16="http://schemas.microsoft.com/office/drawing/2014/main" id="{6CF53DB3-397F-E34D-A964-784CBE6EBF23}"/>
              </a:ext>
            </a:extLst>
          </p:cNvPr>
          <p:cNvSpPr>
            <a:spLocks noChangeArrowheads="1"/>
          </p:cNvSpPr>
          <p:nvPr/>
        </p:nvSpPr>
        <p:spPr bwMode="auto">
          <a:xfrm>
            <a:off x="3357563" y="2786063"/>
            <a:ext cx="5286375" cy="3786187"/>
          </a:xfrm>
          <a:prstGeom prst="rect">
            <a:avLst/>
          </a:prstGeom>
          <a:solidFill>
            <a:schemeClr val="bg2">
              <a:lumMod val="20000"/>
              <a:lumOff val="80000"/>
            </a:schemeClr>
          </a:solidFill>
          <a:ln w="9525">
            <a:solidFill>
              <a:schemeClr val="tx1"/>
            </a:solidFill>
            <a:miter lim="800000"/>
            <a:headEnd/>
            <a:tailEnd/>
          </a:ln>
          <a:effectLst/>
        </p:spPr>
        <p:txBody>
          <a:bodyPr anchor="ctr">
            <a:spAutoFit/>
          </a:bodyPr>
          <a:lstStyle/>
          <a:p>
            <a:pPr>
              <a:defRPr/>
            </a:pPr>
            <a:r>
              <a:rPr lang="en-GB" sz="1600" dirty="0">
                <a:solidFill>
                  <a:srgbClr val="0000FF"/>
                </a:solidFill>
                <a:latin typeface="Consolas" pitchFamily="49" charset="0"/>
                <a:ea typeface="Calibri" pitchFamily="34" charset="0"/>
              </a:rPr>
              <a:t>#include</a:t>
            </a:r>
            <a:r>
              <a:rPr lang="en-GB" sz="1600" dirty="0">
                <a:solidFill>
                  <a:srgbClr val="000000"/>
                </a:solidFill>
                <a:latin typeface="Consolas" pitchFamily="49" charset="0"/>
                <a:ea typeface="Calibri" pitchFamily="34" charset="0"/>
              </a:rPr>
              <a:t> </a:t>
            </a:r>
            <a:r>
              <a:rPr lang="en-GB" sz="1600" dirty="0">
                <a:solidFill>
                  <a:srgbClr val="A31515"/>
                </a:solidFill>
                <a:latin typeface="Consolas" pitchFamily="49" charset="0"/>
                <a:ea typeface="Calibri" pitchFamily="34" charset="0"/>
              </a:rPr>
              <a:t>&lt;</a:t>
            </a:r>
            <a:r>
              <a:rPr lang="en-GB" sz="1600" dirty="0" err="1">
                <a:solidFill>
                  <a:srgbClr val="A31515"/>
                </a:solidFill>
                <a:latin typeface="Consolas" pitchFamily="49" charset="0"/>
                <a:ea typeface="Calibri" pitchFamily="34" charset="0"/>
              </a:rPr>
              <a:t>stdlib.h</a:t>
            </a:r>
            <a:r>
              <a:rPr lang="en-GB" sz="1600" dirty="0">
                <a:solidFill>
                  <a:srgbClr val="A31515"/>
                </a:solidFill>
                <a:latin typeface="Consolas" pitchFamily="49" charset="0"/>
                <a:ea typeface="Calibri" pitchFamily="34" charset="0"/>
              </a:rPr>
              <a:t>&gt;</a:t>
            </a:r>
            <a:endParaRPr lang="en-GB" sz="1400" dirty="0"/>
          </a:p>
          <a:p>
            <a:pPr>
              <a:defRPr/>
            </a:pPr>
            <a:r>
              <a:rPr lang="en-GB" sz="1600" dirty="0">
                <a:solidFill>
                  <a:srgbClr val="0000FF"/>
                </a:solidFill>
                <a:latin typeface="Consolas" pitchFamily="49" charset="0"/>
                <a:ea typeface="Calibri" pitchFamily="34" charset="0"/>
              </a:rPr>
              <a:t>#include</a:t>
            </a:r>
            <a:r>
              <a:rPr lang="en-GB" sz="1600" dirty="0">
                <a:solidFill>
                  <a:srgbClr val="000000"/>
                </a:solidFill>
                <a:latin typeface="Consolas" pitchFamily="49" charset="0"/>
                <a:ea typeface="Calibri" pitchFamily="34" charset="0"/>
              </a:rPr>
              <a:t> </a:t>
            </a:r>
            <a:r>
              <a:rPr lang="en-GB" sz="1600" dirty="0">
                <a:solidFill>
                  <a:srgbClr val="A31515"/>
                </a:solidFill>
                <a:latin typeface="Consolas" pitchFamily="49" charset="0"/>
                <a:ea typeface="Calibri" pitchFamily="34" charset="0"/>
              </a:rPr>
              <a:t>&lt;</a:t>
            </a:r>
            <a:r>
              <a:rPr lang="en-GB" sz="1600" dirty="0" err="1">
                <a:solidFill>
                  <a:srgbClr val="A31515"/>
                </a:solidFill>
                <a:latin typeface="Consolas" pitchFamily="49" charset="0"/>
                <a:ea typeface="Calibri" pitchFamily="34" charset="0"/>
              </a:rPr>
              <a:t>string.h</a:t>
            </a:r>
            <a:r>
              <a:rPr lang="en-GB" sz="1600" dirty="0">
                <a:solidFill>
                  <a:srgbClr val="A31515"/>
                </a:solidFill>
                <a:latin typeface="Consolas" pitchFamily="49" charset="0"/>
                <a:ea typeface="Calibri" pitchFamily="34" charset="0"/>
              </a:rPr>
              <a:t>&gt;</a:t>
            </a:r>
            <a:endParaRPr lang="en-GB" sz="1400" dirty="0"/>
          </a:p>
          <a:p>
            <a:pPr>
              <a:defRPr/>
            </a:pPr>
            <a:r>
              <a:rPr lang="en-GB" sz="1600" dirty="0" err="1">
                <a:solidFill>
                  <a:srgbClr val="0000FF"/>
                </a:solidFill>
                <a:latin typeface="Consolas" pitchFamily="49" charset="0"/>
                <a:ea typeface="Calibri" pitchFamily="34" charset="0"/>
              </a:rPr>
              <a:t>int</a:t>
            </a:r>
            <a:r>
              <a:rPr lang="en-GB" sz="1600" dirty="0">
                <a:solidFill>
                  <a:srgbClr val="000000"/>
                </a:solidFill>
                <a:latin typeface="Consolas" pitchFamily="49" charset="0"/>
                <a:ea typeface="Calibri" pitchFamily="34" charset="0"/>
              </a:rPr>
              <a:t> main(</a:t>
            </a:r>
            <a:r>
              <a:rPr lang="en-GB" sz="1600" dirty="0" err="1">
                <a:solidFill>
                  <a:srgbClr val="0000FF"/>
                </a:solidFill>
                <a:latin typeface="Consolas" pitchFamily="49" charset="0"/>
                <a:ea typeface="Calibri" pitchFamily="34" charset="0"/>
              </a:rPr>
              <a:t>int</a:t>
            </a:r>
            <a:r>
              <a:rPr lang="en-GB" sz="1600" dirty="0">
                <a:solidFill>
                  <a:srgbClr val="000000"/>
                </a:solidFill>
                <a:latin typeface="Consolas" pitchFamily="49" charset="0"/>
                <a:ea typeface="Calibri" pitchFamily="34" charset="0"/>
              </a:rPr>
              <a:t> </a:t>
            </a:r>
            <a:r>
              <a:rPr lang="en-GB" sz="1600" dirty="0" err="1">
                <a:solidFill>
                  <a:srgbClr val="808080"/>
                </a:solidFill>
                <a:latin typeface="Consolas" pitchFamily="49" charset="0"/>
                <a:ea typeface="Calibri" pitchFamily="34" charset="0"/>
              </a:rPr>
              <a:t>argc</a:t>
            </a: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char</a:t>
            </a:r>
            <a:r>
              <a:rPr lang="en-GB" sz="1600" dirty="0">
                <a:solidFill>
                  <a:srgbClr val="000000"/>
                </a:solidFill>
                <a:latin typeface="Consolas" pitchFamily="49" charset="0"/>
                <a:ea typeface="Calibri" pitchFamily="34" charset="0"/>
              </a:rPr>
              <a:t> *</a:t>
            </a:r>
            <a:r>
              <a:rPr lang="en-GB" sz="1600" dirty="0" err="1">
                <a:solidFill>
                  <a:srgbClr val="808080"/>
                </a:solidFill>
                <a:latin typeface="Consolas" pitchFamily="49" charset="0"/>
                <a:ea typeface="Calibri" pitchFamily="34" charset="0"/>
              </a:rPr>
              <a:t>argv</a:t>
            </a:r>
            <a:r>
              <a:rPr lang="en-GB" sz="1600" dirty="0">
                <a:solidFill>
                  <a:srgbClr val="000000"/>
                </a:solidFill>
                <a:latin typeface="Consolas" pitchFamily="49" charset="0"/>
                <a:ea typeface="Calibri" pitchFamily="34" charset="0"/>
              </a:rPr>
              <a:t>[]) {</a:t>
            </a:r>
            <a:endParaRPr lang="en-GB" sz="1400" dirty="0"/>
          </a:p>
          <a:p>
            <a:pPr>
              <a:defRPr/>
            </a:pPr>
            <a:r>
              <a:rPr lang="en-GB" sz="1600" dirty="0">
                <a:solidFill>
                  <a:srgbClr val="000000"/>
                </a:solidFill>
                <a:latin typeface="Consolas" pitchFamily="49" charset="0"/>
                <a:ea typeface="Calibri" pitchFamily="34" charset="0"/>
              </a:rPr>
              <a:t>	</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char</a:t>
            </a:r>
            <a:r>
              <a:rPr lang="en-GB" sz="1600" dirty="0">
                <a:solidFill>
                  <a:srgbClr val="000000"/>
                </a:solidFill>
                <a:latin typeface="Consolas" pitchFamily="49" charset="0"/>
                <a:ea typeface="Calibri" pitchFamily="34" charset="0"/>
              </a:rPr>
              <a:t> *</a:t>
            </a:r>
            <a:r>
              <a:rPr lang="en-GB" sz="1600" dirty="0" err="1">
                <a:solidFill>
                  <a:srgbClr val="000000"/>
                </a:solidFill>
                <a:latin typeface="Consolas" pitchFamily="49" charset="0"/>
                <a:ea typeface="Calibri" pitchFamily="34" charset="0"/>
              </a:rPr>
              <a:t>buf</a:t>
            </a:r>
            <a:r>
              <a:rPr lang="en-GB" sz="1600" dirty="0">
                <a:solidFill>
                  <a:srgbClr val="000000"/>
                </a:solidFill>
                <a:latin typeface="Consolas" pitchFamily="49" charset="0"/>
                <a:ea typeface="Calibri" pitchFamily="34" charset="0"/>
              </a:rPr>
              <a:t> = (</a:t>
            </a:r>
            <a:r>
              <a:rPr lang="en-GB" sz="1600" dirty="0">
                <a:solidFill>
                  <a:srgbClr val="0000FF"/>
                </a:solidFill>
                <a:latin typeface="Consolas" pitchFamily="49" charset="0"/>
                <a:ea typeface="Calibri" pitchFamily="34" charset="0"/>
              </a:rPr>
              <a:t>char</a:t>
            </a:r>
            <a:r>
              <a:rPr lang="en-GB" sz="1600" dirty="0">
                <a:solidFill>
                  <a:srgbClr val="000000"/>
                </a:solidFill>
                <a:latin typeface="Consolas" pitchFamily="49" charset="0"/>
                <a:ea typeface="Calibri" pitchFamily="34" charset="0"/>
              </a:rPr>
              <a:t> *)</a:t>
            </a:r>
            <a:r>
              <a:rPr lang="en-GB" sz="1600" dirty="0" err="1">
                <a:solidFill>
                  <a:srgbClr val="000000"/>
                </a:solidFill>
                <a:latin typeface="Consolas" pitchFamily="49" charset="0"/>
                <a:ea typeface="Calibri" pitchFamily="34" charset="0"/>
              </a:rPr>
              <a:t>malloc</a:t>
            </a:r>
            <a:r>
              <a:rPr lang="en-GB" sz="1600" dirty="0">
                <a:solidFill>
                  <a:srgbClr val="000000"/>
                </a:solidFill>
                <a:latin typeface="Consolas" pitchFamily="49" charset="0"/>
                <a:ea typeface="Calibri" pitchFamily="34" charset="0"/>
              </a:rPr>
              <a:t>( 100 );</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if</a:t>
            </a:r>
            <a:r>
              <a:rPr lang="en-GB" sz="1600" dirty="0">
                <a:solidFill>
                  <a:srgbClr val="000000"/>
                </a:solidFill>
                <a:latin typeface="Consolas" pitchFamily="49" charset="0"/>
                <a:ea typeface="Calibri" pitchFamily="34" charset="0"/>
              </a:rPr>
              <a:t> (!</a:t>
            </a:r>
            <a:r>
              <a:rPr lang="en-GB" sz="1600" dirty="0" err="1">
                <a:solidFill>
                  <a:srgbClr val="000000"/>
                </a:solidFill>
                <a:latin typeface="Consolas" pitchFamily="49" charset="0"/>
                <a:ea typeface="Calibri" pitchFamily="34" charset="0"/>
              </a:rPr>
              <a:t>buf</a:t>
            </a:r>
            <a:r>
              <a:rPr lang="en-GB" sz="1600" dirty="0">
                <a:solidFill>
                  <a:srgbClr val="000000"/>
                </a:solidFill>
                <a:latin typeface="Consolas" pitchFamily="49" charset="0"/>
                <a:ea typeface="Calibri" pitchFamily="34" charset="0"/>
              </a:rPr>
              <a:t>) {</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return</a:t>
            </a:r>
            <a:r>
              <a:rPr lang="en-GB" sz="1600" dirty="0">
                <a:solidFill>
                  <a:srgbClr val="000000"/>
                </a:solidFill>
                <a:latin typeface="Consolas" pitchFamily="49" charset="0"/>
                <a:ea typeface="Calibri" pitchFamily="34" charset="0"/>
              </a:rPr>
              <a:t> </a:t>
            </a:r>
            <a:r>
              <a:rPr lang="en-GB" sz="1600" dirty="0">
                <a:solidFill>
                  <a:srgbClr val="6F008A"/>
                </a:solidFill>
                <a:latin typeface="Consolas" pitchFamily="49" charset="0"/>
                <a:ea typeface="Calibri" pitchFamily="34" charset="0"/>
              </a:rPr>
              <a:t>EXIT_FAILURE</a:t>
            </a:r>
            <a:r>
              <a:rPr lang="en-GB" sz="1600" dirty="0">
                <a:solidFill>
                  <a:srgbClr val="000000"/>
                </a:solidFill>
                <a:latin typeface="Consolas" pitchFamily="49" charset="0"/>
                <a:ea typeface="Calibri" pitchFamily="34" charset="0"/>
              </a:rPr>
              <a:t>;</a:t>
            </a:r>
            <a:endParaRPr lang="en-GB" sz="1400" dirty="0"/>
          </a:p>
          <a:p>
            <a:pPr>
              <a:defRPr/>
            </a:pPr>
            <a:r>
              <a:rPr lang="en-GB" sz="1600" dirty="0">
                <a:solidFill>
                  <a:srgbClr val="000000"/>
                </a:solidFill>
                <a:latin typeface="Consolas" pitchFamily="49" charset="0"/>
                <a:ea typeface="Calibri" pitchFamily="34" charset="0"/>
              </a:rPr>
              <a:t>	}</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8000"/>
                </a:solidFill>
                <a:latin typeface="Consolas" pitchFamily="49" charset="0"/>
                <a:ea typeface="Calibri" pitchFamily="34" charset="0"/>
              </a:rPr>
              <a:t>/* ... */</a:t>
            </a:r>
            <a:endParaRPr lang="en-GB" sz="1400" dirty="0"/>
          </a:p>
          <a:p>
            <a:pPr>
              <a:defRPr/>
            </a:pPr>
            <a:r>
              <a:rPr lang="en-GB" sz="1600" dirty="0">
                <a:solidFill>
                  <a:srgbClr val="000000"/>
                </a:solidFill>
                <a:latin typeface="Consolas" pitchFamily="49" charset="0"/>
                <a:ea typeface="Calibri" pitchFamily="34" charset="0"/>
              </a:rPr>
              <a:t>	free(</a:t>
            </a:r>
            <a:r>
              <a:rPr lang="en-GB" sz="1600" dirty="0" err="1">
                <a:solidFill>
                  <a:srgbClr val="000000"/>
                </a:solidFill>
                <a:latin typeface="Consolas" pitchFamily="49" charset="0"/>
                <a:ea typeface="Calibri" pitchFamily="34" charset="0"/>
              </a:rPr>
              <a:t>buf</a:t>
            </a:r>
            <a:r>
              <a:rPr lang="en-GB" sz="1600" dirty="0">
                <a:solidFill>
                  <a:srgbClr val="000000"/>
                </a:solidFill>
                <a:latin typeface="Consolas" pitchFamily="49" charset="0"/>
                <a:ea typeface="Calibri" pitchFamily="34" charset="0"/>
              </a:rPr>
              <a:t>);</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8000"/>
                </a:solidFill>
                <a:latin typeface="Consolas" pitchFamily="49" charset="0"/>
                <a:ea typeface="Calibri" pitchFamily="34" charset="0"/>
              </a:rPr>
              <a:t>/* ... */</a:t>
            </a:r>
            <a:endParaRPr lang="en-GB" sz="1400" dirty="0"/>
          </a:p>
          <a:p>
            <a:pPr>
              <a:defRPr/>
            </a:pPr>
            <a:r>
              <a:rPr lang="en-GB" sz="1600" dirty="0">
                <a:solidFill>
                  <a:srgbClr val="000000"/>
                </a:solidFill>
                <a:latin typeface="Consolas" pitchFamily="49" charset="0"/>
                <a:ea typeface="Calibri" pitchFamily="34" charset="0"/>
              </a:rPr>
              <a:t>	</a:t>
            </a:r>
            <a:r>
              <a:rPr lang="en-GB" sz="1600" dirty="0" err="1">
                <a:solidFill>
                  <a:srgbClr val="000000"/>
                </a:solidFill>
                <a:latin typeface="Consolas" pitchFamily="49" charset="0"/>
                <a:ea typeface="Calibri" pitchFamily="34" charset="0"/>
              </a:rPr>
              <a:t>strcpy</a:t>
            </a:r>
            <a:r>
              <a:rPr lang="en-GB" sz="1600" dirty="0">
                <a:solidFill>
                  <a:srgbClr val="000000"/>
                </a:solidFill>
                <a:latin typeface="Consolas" pitchFamily="49" charset="0"/>
                <a:ea typeface="Calibri" pitchFamily="34" charset="0"/>
              </a:rPr>
              <a:t>(</a:t>
            </a:r>
            <a:r>
              <a:rPr lang="en-GB" sz="1600" dirty="0" err="1">
                <a:solidFill>
                  <a:srgbClr val="000000"/>
                </a:solidFill>
                <a:latin typeface="Consolas" pitchFamily="49" charset="0"/>
                <a:ea typeface="Calibri" pitchFamily="34" charset="0"/>
              </a:rPr>
              <a:t>buf</a:t>
            </a:r>
            <a:r>
              <a:rPr lang="en-GB" sz="1600" dirty="0">
                <a:solidFill>
                  <a:srgbClr val="000000"/>
                </a:solidFill>
                <a:latin typeface="Consolas" pitchFamily="49" charset="0"/>
                <a:ea typeface="Calibri" pitchFamily="34" charset="0"/>
              </a:rPr>
              <a:t>, </a:t>
            </a:r>
            <a:r>
              <a:rPr lang="en-GB" sz="1600" dirty="0" err="1">
                <a:solidFill>
                  <a:srgbClr val="808080"/>
                </a:solidFill>
                <a:latin typeface="Consolas" pitchFamily="49" charset="0"/>
                <a:ea typeface="Calibri" pitchFamily="34" charset="0"/>
              </a:rPr>
              <a:t>argv</a:t>
            </a:r>
            <a:r>
              <a:rPr lang="en-GB" sz="1600" dirty="0">
                <a:solidFill>
                  <a:srgbClr val="000000"/>
                </a:solidFill>
                <a:latin typeface="Consolas" pitchFamily="49" charset="0"/>
                <a:ea typeface="Calibri" pitchFamily="34" charset="0"/>
              </a:rPr>
              <a:t>[0]);</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8000"/>
                </a:solidFill>
                <a:latin typeface="Consolas" pitchFamily="49" charset="0"/>
                <a:ea typeface="Calibri" pitchFamily="34" charset="0"/>
              </a:rPr>
              <a:t>/* ... */</a:t>
            </a:r>
            <a:endParaRPr lang="en-GB" sz="1400" dirty="0"/>
          </a:p>
          <a:p>
            <a:pPr>
              <a:defRPr/>
            </a:pP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return</a:t>
            </a:r>
            <a:r>
              <a:rPr lang="en-GB" sz="1600" dirty="0">
                <a:solidFill>
                  <a:srgbClr val="000000"/>
                </a:solidFill>
                <a:latin typeface="Consolas" pitchFamily="49" charset="0"/>
                <a:ea typeface="Calibri" pitchFamily="34" charset="0"/>
              </a:rPr>
              <a:t> </a:t>
            </a:r>
            <a:r>
              <a:rPr lang="en-GB" sz="1600" dirty="0">
                <a:solidFill>
                  <a:srgbClr val="6F008A"/>
                </a:solidFill>
                <a:latin typeface="Consolas" pitchFamily="49" charset="0"/>
                <a:ea typeface="Calibri" pitchFamily="34" charset="0"/>
              </a:rPr>
              <a:t>EXIT_SUCCESS</a:t>
            </a:r>
            <a:r>
              <a:rPr lang="en-GB" sz="1600" dirty="0">
                <a:solidFill>
                  <a:srgbClr val="000000"/>
                </a:solidFill>
                <a:latin typeface="Consolas" pitchFamily="49" charset="0"/>
                <a:ea typeface="Calibri" pitchFamily="34" charset="0"/>
              </a:rPr>
              <a:t>;</a:t>
            </a:r>
            <a:endParaRPr lang="en-GB" sz="1400" dirty="0"/>
          </a:p>
          <a:p>
            <a:pPr>
              <a:defRPr/>
            </a:pPr>
            <a:r>
              <a:rPr lang="en-GB" sz="1600" dirty="0">
                <a:solidFill>
                  <a:srgbClr val="000000"/>
                </a:solidFill>
                <a:latin typeface="Consolas" pitchFamily="49" charset="0"/>
                <a:ea typeface="Calibri" pitchFamily="34" charset="0"/>
              </a:rPr>
              <a:t>}</a:t>
            </a:r>
            <a:endParaRPr lang="en-GB" sz="4800" dirty="0"/>
          </a:p>
        </p:txBody>
      </p:sp>
      <p:sp>
        <p:nvSpPr>
          <p:cNvPr id="6" name="Right Arrow 5">
            <a:extLst>
              <a:ext uri="{FF2B5EF4-FFF2-40B4-BE49-F238E27FC236}">
                <a16:creationId xmlns:a16="http://schemas.microsoft.com/office/drawing/2014/main" id="{B42F751C-E1E5-5246-BFBE-3A877AC9340F}"/>
              </a:ext>
            </a:extLst>
          </p:cNvPr>
          <p:cNvSpPr/>
          <p:nvPr/>
        </p:nvSpPr>
        <p:spPr>
          <a:xfrm>
            <a:off x="2500313" y="5072063"/>
            <a:ext cx="1857375" cy="28575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7" name="Right Arrow 6">
            <a:extLst>
              <a:ext uri="{FF2B5EF4-FFF2-40B4-BE49-F238E27FC236}">
                <a16:creationId xmlns:a16="http://schemas.microsoft.com/office/drawing/2014/main" id="{DA878428-DBEE-CA4B-9E95-9FA2A86B5878}"/>
              </a:ext>
            </a:extLst>
          </p:cNvPr>
          <p:cNvSpPr/>
          <p:nvPr/>
        </p:nvSpPr>
        <p:spPr>
          <a:xfrm>
            <a:off x="2500313" y="5572125"/>
            <a:ext cx="1857375" cy="28575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B98D2B86-4F83-CF45-BB4A-89FA35C825F9}"/>
              </a:ext>
            </a:extLst>
          </p:cNvPr>
          <p:cNvSpPr>
            <a:spLocks noGrp="1" noChangeArrowheads="1"/>
          </p:cNvSpPr>
          <p:nvPr>
            <p:ph type="title"/>
          </p:nvPr>
        </p:nvSpPr>
        <p:spPr>
          <a:xfrm>
            <a:off x="0" y="285750"/>
            <a:ext cx="7286625" cy="1143000"/>
          </a:xfrm>
        </p:spPr>
        <p:txBody>
          <a:bodyPr/>
          <a:lstStyle/>
          <a:p>
            <a:r>
              <a:rPr lang="en-GB" altLang="en-US"/>
              <a:t>Accessing Freed Memory</a:t>
            </a:r>
          </a:p>
        </p:txBody>
      </p:sp>
      <p:sp>
        <p:nvSpPr>
          <p:cNvPr id="7170" name="Content Placeholder 2">
            <a:extLst>
              <a:ext uri="{FF2B5EF4-FFF2-40B4-BE49-F238E27FC236}">
                <a16:creationId xmlns:a16="http://schemas.microsoft.com/office/drawing/2014/main" id="{A4E600DD-BBB7-5D49-8462-824A1EDEDE9A}"/>
              </a:ext>
            </a:extLst>
          </p:cNvPr>
          <p:cNvSpPr>
            <a:spLocks noGrp="1" noChangeArrowheads="1"/>
          </p:cNvSpPr>
          <p:nvPr>
            <p:ph idx="1"/>
          </p:nvPr>
        </p:nvSpPr>
        <p:spPr>
          <a:xfrm>
            <a:off x="714375" y="1643063"/>
            <a:ext cx="7772400" cy="1500187"/>
          </a:xfrm>
        </p:spPr>
        <p:txBody>
          <a:bodyPr/>
          <a:lstStyle/>
          <a:p>
            <a:r>
              <a:rPr lang="en-GB" altLang="en-US" b="1"/>
              <a:t>Another Example</a:t>
            </a:r>
          </a:p>
          <a:p>
            <a:pPr lvl="1"/>
            <a:r>
              <a:rPr lang="en-GB" altLang="en-US" sz="2400"/>
              <a:t>Problem of the ‘for’ loop structure: </a:t>
            </a:r>
            <a:br>
              <a:rPr lang="en-GB" altLang="en-US" sz="2400"/>
            </a:br>
            <a:r>
              <a:rPr lang="en-GB" altLang="en-US" sz="2400"/>
              <a:t>    </a:t>
            </a:r>
            <a:r>
              <a:rPr lang="en-GB" altLang="en-US" sz="2000" i="1">
                <a:latin typeface="Consolas" panose="020B0609020204030204" pitchFamily="49" charset="0"/>
                <a:cs typeface="Consolas" panose="020B0609020204030204" pitchFamily="49" charset="0"/>
              </a:rPr>
              <a:t>p=p-&gt;next</a:t>
            </a:r>
            <a:r>
              <a:rPr lang="en-GB" altLang="en-US" sz="2000">
                <a:latin typeface="Consolas" panose="020B0609020204030204" pitchFamily="49" charset="0"/>
                <a:cs typeface="Consolas" panose="020B0609020204030204" pitchFamily="49" charset="0"/>
              </a:rPr>
              <a:t> </a:t>
            </a:r>
            <a:r>
              <a:rPr lang="en-GB" altLang="en-US" sz="2400"/>
              <a:t>is really executed AFTER </a:t>
            </a:r>
            <a:r>
              <a:rPr lang="en-GB" altLang="en-US" sz="2000">
                <a:latin typeface="Consolas" panose="020B0609020204030204" pitchFamily="49" charset="0"/>
                <a:cs typeface="Consolas" panose="020B0609020204030204" pitchFamily="49" charset="0"/>
              </a:rPr>
              <a:t>free(p)</a:t>
            </a:r>
            <a:endParaRPr lang="en-GB" altLang="en-US" sz="2400">
              <a:latin typeface="Consolas" panose="020B0609020204030204" pitchFamily="49" charset="0"/>
              <a:cs typeface="Consolas" panose="020B0609020204030204" pitchFamily="49" charset="0"/>
            </a:endParaRPr>
          </a:p>
          <a:p>
            <a:pPr lvl="1"/>
            <a:endParaRPr lang="en-GB" altLang="en-US" sz="2400" i="1"/>
          </a:p>
        </p:txBody>
      </p:sp>
      <p:pic>
        <p:nvPicPr>
          <p:cNvPr id="7171" name="Picture 6" descr="Image result for free memory">
            <a:extLst>
              <a:ext uri="{FF2B5EF4-FFF2-40B4-BE49-F238E27FC236}">
                <a16:creationId xmlns:a16="http://schemas.microsoft.com/office/drawing/2014/main" id="{7B8F0FE0-9C74-1441-A3CA-C2243299F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0" y="0"/>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7">
            <a:extLst>
              <a:ext uri="{FF2B5EF4-FFF2-40B4-BE49-F238E27FC236}">
                <a16:creationId xmlns:a16="http://schemas.microsoft.com/office/drawing/2014/main" id="{06463BF9-EF33-4D48-ADA5-F29E7B97F021}"/>
              </a:ext>
            </a:extLst>
          </p:cNvPr>
          <p:cNvSpPr>
            <a:spLocks noChangeArrowheads="1"/>
          </p:cNvSpPr>
          <p:nvPr/>
        </p:nvSpPr>
        <p:spPr bwMode="auto">
          <a:xfrm>
            <a:off x="1357313" y="3905250"/>
            <a:ext cx="6715125" cy="2738438"/>
          </a:xfrm>
          <a:prstGeom prst="rect">
            <a:avLst/>
          </a:prstGeom>
          <a:solidFill>
            <a:schemeClr val="bg2">
              <a:lumMod val="20000"/>
              <a:lumOff val="80000"/>
            </a:schemeClr>
          </a:solidFill>
          <a:ln w="9525">
            <a:solidFill>
              <a:schemeClr val="tx2"/>
            </a:solidFill>
            <a:miter lim="800000"/>
            <a:headEnd/>
            <a:tailEnd/>
          </a:ln>
          <a:effectLst/>
        </p:spPr>
        <p:txBody>
          <a:bodyPr anchor="ctr">
            <a:spAutoFit/>
          </a:bodyPr>
          <a:lstStyle/>
          <a:p>
            <a:pPr defTabSz="444500">
              <a:defRPr/>
            </a:pPr>
            <a:endParaRPr lang="en-GB" sz="1400" dirty="0"/>
          </a:p>
          <a:p>
            <a:pPr defTabSz="444500">
              <a:defRPr/>
            </a:pPr>
            <a:r>
              <a:rPr lang="en-GB" sz="1600" dirty="0" err="1">
                <a:solidFill>
                  <a:srgbClr val="0000FF"/>
                </a:solidFill>
                <a:latin typeface="Consolas" pitchFamily="49" charset="0"/>
                <a:ea typeface="Calibri" pitchFamily="34" charset="0"/>
              </a:rPr>
              <a:t>struct</a:t>
            </a:r>
            <a:r>
              <a:rPr lang="en-GB" sz="1600" dirty="0">
                <a:solidFill>
                  <a:srgbClr val="000000"/>
                </a:solidFill>
                <a:latin typeface="Consolas" pitchFamily="49" charset="0"/>
                <a:ea typeface="Calibri" pitchFamily="34" charset="0"/>
              </a:rPr>
              <a:t> </a:t>
            </a:r>
            <a:r>
              <a:rPr lang="en-GB" sz="1600" dirty="0">
                <a:solidFill>
                  <a:srgbClr val="2B91AF"/>
                </a:solidFill>
                <a:latin typeface="Consolas" pitchFamily="49" charset="0"/>
                <a:ea typeface="Calibri" pitchFamily="34" charset="0"/>
              </a:rPr>
              <a:t>node</a:t>
            </a:r>
            <a:r>
              <a:rPr lang="en-GB" sz="1600" dirty="0">
                <a:solidFill>
                  <a:srgbClr val="000000"/>
                </a:solidFill>
                <a:latin typeface="Consolas" pitchFamily="49" charset="0"/>
                <a:ea typeface="Calibri" pitchFamily="34" charset="0"/>
              </a:rPr>
              <a:t> {</a:t>
            </a:r>
            <a:endParaRPr lang="en-GB" sz="1400" dirty="0"/>
          </a:p>
          <a:p>
            <a:pPr defTabSz="444500">
              <a:defRPr/>
            </a:pP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uint32_t</a:t>
            </a:r>
            <a:r>
              <a:rPr lang="en-GB" sz="1600" dirty="0">
                <a:solidFill>
                  <a:srgbClr val="000000"/>
                </a:solidFill>
                <a:latin typeface="Consolas" pitchFamily="49" charset="0"/>
                <a:ea typeface="Calibri" pitchFamily="34" charset="0"/>
              </a:rPr>
              <a:t> value;</a:t>
            </a:r>
            <a:endParaRPr lang="en-GB" sz="1400" dirty="0"/>
          </a:p>
          <a:p>
            <a:pPr defTabSz="444500">
              <a:defRPr/>
            </a:pPr>
            <a:r>
              <a:rPr lang="en-GB" sz="1600" dirty="0">
                <a:solidFill>
                  <a:srgbClr val="000000"/>
                </a:solidFill>
                <a:latin typeface="Consolas" pitchFamily="49" charset="0"/>
                <a:ea typeface="Calibri" pitchFamily="34" charset="0"/>
              </a:rPr>
              <a:t>	</a:t>
            </a:r>
            <a:r>
              <a:rPr lang="en-GB" sz="1600" dirty="0" err="1">
                <a:solidFill>
                  <a:srgbClr val="0000FF"/>
                </a:solidFill>
                <a:latin typeface="Consolas" pitchFamily="49" charset="0"/>
                <a:ea typeface="Calibri" pitchFamily="34" charset="0"/>
              </a:rPr>
              <a:t>struct</a:t>
            </a:r>
            <a:r>
              <a:rPr lang="en-GB" sz="1600" dirty="0">
                <a:solidFill>
                  <a:srgbClr val="000000"/>
                </a:solidFill>
                <a:latin typeface="Consolas" pitchFamily="49" charset="0"/>
                <a:ea typeface="Calibri" pitchFamily="34" charset="0"/>
              </a:rPr>
              <a:t> </a:t>
            </a:r>
            <a:r>
              <a:rPr lang="en-GB" sz="1600" dirty="0">
                <a:solidFill>
                  <a:srgbClr val="2B91AF"/>
                </a:solidFill>
                <a:latin typeface="Consolas" pitchFamily="49" charset="0"/>
                <a:ea typeface="Calibri" pitchFamily="34" charset="0"/>
              </a:rPr>
              <a:t>node</a:t>
            </a:r>
            <a:r>
              <a:rPr lang="en-GB" sz="1600" dirty="0">
                <a:solidFill>
                  <a:srgbClr val="000000"/>
                </a:solidFill>
                <a:latin typeface="Consolas" pitchFamily="49" charset="0"/>
                <a:ea typeface="Calibri" pitchFamily="34" charset="0"/>
              </a:rPr>
              <a:t> *next;</a:t>
            </a:r>
            <a:endParaRPr lang="en-GB" sz="1400" dirty="0"/>
          </a:p>
          <a:p>
            <a:pPr defTabSz="444500">
              <a:defRPr/>
            </a:pPr>
            <a:r>
              <a:rPr lang="en-GB" sz="1600" dirty="0">
                <a:solidFill>
                  <a:srgbClr val="000000"/>
                </a:solidFill>
                <a:latin typeface="Consolas" pitchFamily="49" charset="0"/>
                <a:ea typeface="Calibri" pitchFamily="34" charset="0"/>
              </a:rPr>
              <a:t>};</a:t>
            </a:r>
          </a:p>
          <a:p>
            <a:pPr defTabSz="444500">
              <a:defRPr/>
            </a:pPr>
            <a:endParaRPr lang="en-GB" sz="1400" dirty="0"/>
          </a:p>
          <a:p>
            <a:pPr defTabSz="444500">
              <a:defRPr/>
            </a:pPr>
            <a:r>
              <a:rPr lang="en-GB" sz="1600" dirty="0">
                <a:solidFill>
                  <a:srgbClr val="0000FF"/>
                </a:solidFill>
                <a:latin typeface="Consolas" pitchFamily="49" charset="0"/>
                <a:ea typeface="Calibri" pitchFamily="34" charset="0"/>
              </a:rPr>
              <a:t>void</a:t>
            </a:r>
            <a:r>
              <a:rPr lang="en-GB" sz="1600" dirty="0">
                <a:solidFill>
                  <a:srgbClr val="000000"/>
                </a:solidFill>
                <a:latin typeface="Consolas" pitchFamily="49" charset="0"/>
                <a:ea typeface="Calibri" pitchFamily="34" charset="0"/>
              </a:rPr>
              <a:t> </a:t>
            </a:r>
            <a:r>
              <a:rPr lang="en-GB" sz="1600" dirty="0" err="1">
                <a:solidFill>
                  <a:srgbClr val="000000"/>
                </a:solidFill>
                <a:latin typeface="Consolas" pitchFamily="49" charset="0"/>
                <a:ea typeface="Calibri" pitchFamily="34" charset="0"/>
              </a:rPr>
              <a:t>free_list</a:t>
            </a:r>
            <a:r>
              <a:rPr lang="en-GB" sz="1600" dirty="0">
                <a:solidFill>
                  <a:srgbClr val="000000"/>
                </a:solidFill>
                <a:latin typeface="Consolas" pitchFamily="49" charset="0"/>
                <a:ea typeface="Calibri" pitchFamily="34" charset="0"/>
              </a:rPr>
              <a:t>(</a:t>
            </a:r>
            <a:r>
              <a:rPr lang="en-GB" sz="1600" dirty="0" err="1">
                <a:solidFill>
                  <a:srgbClr val="0000FF"/>
                </a:solidFill>
                <a:latin typeface="Consolas" pitchFamily="49" charset="0"/>
                <a:ea typeface="Calibri" pitchFamily="34" charset="0"/>
              </a:rPr>
              <a:t>struct</a:t>
            </a:r>
            <a:r>
              <a:rPr lang="en-GB" sz="1600" dirty="0">
                <a:solidFill>
                  <a:srgbClr val="000000"/>
                </a:solidFill>
                <a:latin typeface="Consolas" pitchFamily="49" charset="0"/>
                <a:ea typeface="Calibri" pitchFamily="34" charset="0"/>
              </a:rPr>
              <a:t> </a:t>
            </a:r>
            <a:r>
              <a:rPr lang="en-GB" sz="1600" dirty="0">
                <a:solidFill>
                  <a:srgbClr val="2B91AF"/>
                </a:solidFill>
                <a:latin typeface="Consolas" pitchFamily="49" charset="0"/>
                <a:ea typeface="Calibri" pitchFamily="34" charset="0"/>
              </a:rPr>
              <a:t>node</a:t>
            </a:r>
            <a:r>
              <a:rPr lang="en-GB" sz="1600" dirty="0">
                <a:solidFill>
                  <a:srgbClr val="000000"/>
                </a:solidFill>
                <a:latin typeface="Consolas" pitchFamily="49" charset="0"/>
                <a:ea typeface="Calibri" pitchFamily="34" charset="0"/>
              </a:rPr>
              <a:t> *</a:t>
            </a:r>
            <a:r>
              <a:rPr lang="en-GB" sz="1600" dirty="0">
                <a:solidFill>
                  <a:srgbClr val="808080"/>
                </a:solidFill>
                <a:latin typeface="Consolas" pitchFamily="49" charset="0"/>
                <a:ea typeface="Calibri" pitchFamily="34" charset="0"/>
              </a:rPr>
              <a:t>head</a:t>
            </a:r>
            <a:r>
              <a:rPr lang="en-GB" sz="1600" dirty="0">
                <a:solidFill>
                  <a:srgbClr val="000000"/>
                </a:solidFill>
                <a:latin typeface="Consolas" pitchFamily="49" charset="0"/>
                <a:ea typeface="Calibri" pitchFamily="34" charset="0"/>
              </a:rPr>
              <a:t>) {</a:t>
            </a:r>
            <a:endParaRPr lang="en-GB" sz="1400" dirty="0"/>
          </a:p>
          <a:p>
            <a:pPr defTabSz="444500">
              <a:defRPr/>
            </a:pPr>
            <a:r>
              <a:rPr lang="en-GB" sz="1600" dirty="0">
                <a:solidFill>
                  <a:srgbClr val="000000"/>
                </a:solidFill>
                <a:latin typeface="Consolas" pitchFamily="49" charset="0"/>
                <a:ea typeface="Calibri" pitchFamily="34" charset="0"/>
              </a:rPr>
              <a:t>	</a:t>
            </a:r>
            <a:r>
              <a:rPr lang="en-GB" sz="1600" dirty="0">
                <a:solidFill>
                  <a:srgbClr val="0000FF"/>
                </a:solidFill>
                <a:latin typeface="Consolas" pitchFamily="49" charset="0"/>
                <a:ea typeface="Calibri" pitchFamily="34" charset="0"/>
              </a:rPr>
              <a:t>for</a:t>
            </a:r>
            <a:r>
              <a:rPr lang="en-GB" sz="1600" dirty="0">
                <a:solidFill>
                  <a:srgbClr val="000000"/>
                </a:solidFill>
                <a:latin typeface="Consolas" pitchFamily="49" charset="0"/>
                <a:ea typeface="Calibri" pitchFamily="34" charset="0"/>
              </a:rPr>
              <a:t> (</a:t>
            </a:r>
            <a:r>
              <a:rPr lang="en-GB" sz="1600" dirty="0" err="1">
                <a:solidFill>
                  <a:srgbClr val="0000FF"/>
                </a:solidFill>
                <a:latin typeface="Consolas" pitchFamily="49" charset="0"/>
                <a:ea typeface="Calibri" pitchFamily="34" charset="0"/>
              </a:rPr>
              <a:t>struct</a:t>
            </a:r>
            <a:r>
              <a:rPr lang="en-GB" sz="1600" dirty="0">
                <a:solidFill>
                  <a:srgbClr val="000000"/>
                </a:solidFill>
                <a:latin typeface="Consolas" pitchFamily="49" charset="0"/>
                <a:ea typeface="Calibri" pitchFamily="34" charset="0"/>
              </a:rPr>
              <a:t> </a:t>
            </a:r>
            <a:r>
              <a:rPr lang="en-GB" sz="1600" dirty="0">
                <a:solidFill>
                  <a:srgbClr val="2B91AF"/>
                </a:solidFill>
                <a:latin typeface="Consolas" pitchFamily="49" charset="0"/>
                <a:ea typeface="Calibri" pitchFamily="34" charset="0"/>
              </a:rPr>
              <a:t>node</a:t>
            </a:r>
            <a:r>
              <a:rPr lang="en-GB" sz="1600" dirty="0">
                <a:solidFill>
                  <a:srgbClr val="000000"/>
                </a:solidFill>
                <a:latin typeface="Consolas" pitchFamily="49" charset="0"/>
                <a:ea typeface="Calibri" pitchFamily="34" charset="0"/>
              </a:rPr>
              <a:t> *p = </a:t>
            </a:r>
            <a:r>
              <a:rPr lang="en-GB" sz="1600" dirty="0">
                <a:solidFill>
                  <a:srgbClr val="808080"/>
                </a:solidFill>
                <a:latin typeface="Consolas" pitchFamily="49" charset="0"/>
                <a:ea typeface="Calibri" pitchFamily="34" charset="0"/>
              </a:rPr>
              <a:t>head</a:t>
            </a:r>
            <a:r>
              <a:rPr lang="en-GB" sz="1600" dirty="0">
                <a:solidFill>
                  <a:srgbClr val="000000"/>
                </a:solidFill>
                <a:latin typeface="Consolas" pitchFamily="49" charset="0"/>
                <a:ea typeface="Calibri" pitchFamily="34" charset="0"/>
              </a:rPr>
              <a:t>; p != </a:t>
            </a:r>
            <a:r>
              <a:rPr lang="en-GB" sz="1600" dirty="0">
                <a:solidFill>
                  <a:srgbClr val="6F008A"/>
                </a:solidFill>
                <a:latin typeface="Consolas" pitchFamily="49" charset="0"/>
                <a:ea typeface="Calibri" pitchFamily="34" charset="0"/>
              </a:rPr>
              <a:t>NULL</a:t>
            </a:r>
            <a:r>
              <a:rPr lang="en-GB" sz="1600" dirty="0">
                <a:solidFill>
                  <a:srgbClr val="000000"/>
                </a:solidFill>
                <a:latin typeface="Consolas" pitchFamily="49" charset="0"/>
                <a:ea typeface="Calibri" pitchFamily="34" charset="0"/>
              </a:rPr>
              <a:t>; p = p-&gt;next) {</a:t>
            </a:r>
            <a:endParaRPr lang="en-GB" sz="1400" dirty="0"/>
          </a:p>
          <a:p>
            <a:pPr defTabSz="444500">
              <a:defRPr/>
            </a:pPr>
            <a:r>
              <a:rPr lang="en-GB" sz="1600" dirty="0">
                <a:solidFill>
                  <a:srgbClr val="000000"/>
                </a:solidFill>
                <a:latin typeface="Consolas" pitchFamily="49" charset="0"/>
                <a:ea typeface="Calibri" pitchFamily="34" charset="0"/>
              </a:rPr>
              <a:t>		</a:t>
            </a:r>
            <a:r>
              <a:rPr lang="en-GB" sz="1600" b="1" dirty="0">
                <a:solidFill>
                  <a:srgbClr val="FF0000"/>
                </a:solidFill>
                <a:latin typeface="Consolas" pitchFamily="49" charset="0"/>
                <a:ea typeface="Calibri" pitchFamily="34" charset="0"/>
              </a:rPr>
              <a:t>free(p);</a:t>
            </a:r>
            <a:endParaRPr lang="en-GB" sz="1400" b="1" dirty="0">
              <a:solidFill>
                <a:srgbClr val="FF0000"/>
              </a:solidFill>
            </a:endParaRPr>
          </a:p>
          <a:p>
            <a:pPr defTabSz="444500">
              <a:defRPr/>
            </a:pPr>
            <a:r>
              <a:rPr lang="en-GB" sz="1600" dirty="0">
                <a:solidFill>
                  <a:srgbClr val="000000"/>
                </a:solidFill>
                <a:latin typeface="Consolas" pitchFamily="49" charset="0"/>
                <a:ea typeface="Calibri" pitchFamily="34" charset="0"/>
              </a:rPr>
              <a:t>	}</a:t>
            </a:r>
            <a:endParaRPr lang="en-GB" sz="1400" dirty="0"/>
          </a:p>
          <a:p>
            <a:pPr defTabSz="444500">
              <a:defRPr/>
            </a:pPr>
            <a:r>
              <a:rPr lang="en-GB" sz="1600" dirty="0">
                <a:solidFill>
                  <a:srgbClr val="000000"/>
                </a:solidFill>
                <a:latin typeface="Consolas" pitchFamily="49" charset="0"/>
                <a:ea typeface="Calibri" pitchFamily="34" charset="0"/>
              </a:rPr>
              <a:t>}</a:t>
            </a:r>
            <a:endParaRPr lang="en-GB" sz="4800" dirty="0"/>
          </a:p>
        </p:txBody>
      </p:sp>
      <p:sp>
        <p:nvSpPr>
          <p:cNvPr id="6" name="Rectangle 7">
            <a:extLst>
              <a:ext uri="{FF2B5EF4-FFF2-40B4-BE49-F238E27FC236}">
                <a16:creationId xmlns:a16="http://schemas.microsoft.com/office/drawing/2014/main" id="{68366577-CB40-3A45-9015-3E697F5A117C}"/>
              </a:ext>
            </a:extLst>
          </p:cNvPr>
          <p:cNvSpPr>
            <a:spLocks noChangeArrowheads="1"/>
          </p:cNvSpPr>
          <p:nvPr/>
        </p:nvSpPr>
        <p:spPr bwMode="auto">
          <a:xfrm>
            <a:off x="4786313" y="3022600"/>
            <a:ext cx="4276725" cy="2062163"/>
          </a:xfrm>
          <a:prstGeom prst="rect">
            <a:avLst/>
          </a:prstGeom>
          <a:solidFill>
            <a:schemeClr val="accent5">
              <a:lumMod val="40000"/>
              <a:lumOff val="60000"/>
            </a:schemeClr>
          </a:solidFill>
          <a:ln w="9525">
            <a:solidFill>
              <a:schemeClr val="tx2"/>
            </a:solidFill>
            <a:miter lim="800000"/>
            <a:headEnd/>
            <a:tailEnd/>
          </a:ln>
          <a:effectLst/>
        </p:spPr>
        <p:txBody>
          <a:bodyPr anchor="ctr">
            <a:spAutoFit/>
          </a:bodyPr>
          <a:lstStyle/>
          <a:p>
            <a:pPr defTabSz="444500">
              <a:defRPr/>
            </a:pPr>
            <a:r>
              <a:rPr lang="en-GB" sz="1600" dirty="0">
                <a:solidFill>
                  <a:srgbClr val="0000FF"/>
                </a:solidFill>
                <a:latin typeface="Consolas" pitchFamily="49" charset="0"/>
                <a:ea typeface="Calibri" pitchFamily="34" charset="0"/>
              </a:rPr>
              <a:t>void</a:t>
            </a:r>
            <a:r>
              <a:rPr lang="en-GB" sz="1600" dirty="0">
                <a:solidFill>
                  <a:srgbClr val="000000"/>
                </a:solidFill>
                <a:latin typeface="Consolas" pitchFamily="49" charset="0"/>
                <a:ea typeface="Calibri" pitchFamily="34" charset="0"/>
              </a:rPr>
              <a:t> </a:t>
            </a:r>
            <a:r>
              <a:rPr lang="en-GB" sz="1600" dirty="0" err="1">
                <a:solidFill>
                  <a:srgbClr val="000000"/>
                </a:solidFill>
                <a:latin typeface="Consolas" pitchFamily="49" charset="0"/>
                <a:ea typeface="Calibri" pitchFamily="34" charset="0"/>
              </a:rPr>
              <a:t>free_list</a:t>
            </a:r>
            <a:r>
              <a:rPr lang="en-GB" sz="1600" dirty="0">
                <a:solidFill>
                  <a:srgbClr val="000000"/>
                </a:solidFill>
                <a:latin typeface="Consolas" pitchFamily="49" charset="0"/>
                <a:ea typeface="Calibri" pitchFamily="34" charset="0"/>
              </a:rPr>
              <a:t>(</a:t>
            </a:r>
            <a:r>
              <a:rPr lang="en-GB" sz="1600" dirty="0" err="1">
                <a:solidFill>
                  <a:srgbClr val="0000FF"/>
                </a:solidFill>
                <a:latin typeface="Consolas" pitchFamily="49" charset="0"/>
                <a:ea typeface="Calibri" pitchFamily="34" charset="0"/>
              </a:rPr>
              <a:t>struct</a:t>
            </a:r>
            <a:r>
              <a:rPr lang="en-GB" sz="1600" dirty="0">
                <a:solidFill>
                  <a:srgbClr val="000000"/>
                </a:solidFill>
                <a:latin typeface="Consolas" pitchFamily="49" charset="0"/>
                <a:ea typeface="Calibri" pitchFamily="34" charset="0"/>
              </a:rPr>
              <a:t> </a:t>
            </a:r>
            <a:r>
              <a:rPr lang="en-GB" sz="1600" dirty="0">
                <a:solidFill>
                  <a:srgbClr val="2B91AF"/>
                </a:solidFill>
                <a:latin typeface="Consolas" pitchFamily="49" charset="0"/>
                <a:ea typeface="Calibri" pitchFamily="34" charset="0"/>
              </a:rPr>
              <a:t>node</a:t>
            </a:r>
            <a:r>
              <a:rPr lang="en-GB" sz="1600" dirty="0">
                <a:solidFill>
                  <a:srgbClr val="000000"/>
                </a:solidFill>
                <a:latin typeface="Consolas" pitchFamily="49" charset="0"/>
                <a:ea typeface="Calibri" pitchFamily="34" charset="0"/>
              </a:rPr>
              <a:t> *</a:t>
            </a:r>
            <a:r>
              <a:rPr lang="en-GB" sz="1600" dirty="0">
                <a:solidFill>
                  <a:srgbClr val="808080"/>
                </a:solidFill>
                <a:latin typeface="Consolas" pitchFamily="49" charset="0"/>
                <a:ea typeface="Calibri" pitchFamily="34" charset="0"/>
              </a:rPr>
              <a:t>head</a:t>
            </a:r>
            <a:r>
              <a:rPr lang="en-GB" sz="1600" dirty="0">
                <a:solidFill>
                  <a:srgbClr val="000000"/>
                </a:solidFill>
                <a:latin typeface="Consolas" pitchFamily="49" charset="0"/>
                <a:ea typeface="Calibri" pitchFamily="34" charset="0"/>
              </a:rPr>
              <a:t>) {</a:t>
            </a:r>
            <a:endParaRPr lang="en-GB" sz="1400" dirty="0"/>
          </a:p>
          <a:p>
            <a:pPr defTabSz="444500">
              <a:defRPr/>
            </a:pPr>
            <a:r>
              <a:rPr lang="en-GB" sz="1600" dirty="0">
                <a:solidFill>
                  <a:srgbClr val="000000"/>
                </a:solidFill>
                <a:latin typeface="Consolas" pitchFamily="49" charset="0"/>
                <a:ea typeface="Calibri" pitchFamily="34" charset="0"/>
              </a:rPr>
              <a:t>	</a:t>
            </a:r>
          </a:p>
          <a:p>
            <a:pPr defTabSz="444500">
              <a:defRPr/>
            </a:pPr>
            <a:r>
              <a:rPr lang="en-GB" sz="1600" dirty="0">
                <a:solidFill>
                  <a:srgbClr val="000000"/>
                </a:solidFill>
                <a:latin typeface="Consolas" pitchFamily="49" charset="0"/>
                <a:ea typeface="Calibri" pitchFamily="34" charset="0"/>
              </a:rPr>
              <a:t>	</a:t>
            </a:r>
            <a:r>
              <a:rPr lang="en-GB" sz="1600" dirty="0" err="1">
                <a:solidFill>
                  <a:srgbClr val="0000FF"/>
                </a:solidFill>
                <a:latin typeface="Consolas" pitchFamily="49" charset="0"/>
                <a:ea typeface="Calibri" pitchFamily="34" charset="0"/>
              </a:rPr>
              <a:t>struct</a:t>
            </a:r>
            <a:r>
              <a:rPr lang="en-GB" sz="1600" dirty="0">
                <a:solidFill>
                  <a:srgbClr val="000000"/>
                </a:solidFill>
                <a:latin typeface="Consolas" pitchFamily="49" charset="0"/>
                <a:ea typeface="Calibri" pitchFamily="34" charset="0"/>
              </a:rPr>
              <a:t> </a:t>
            </a:r>
            <a:r>
              <a:rPr lang="en-GB" sz="1600" dirty="0">
                <a:solidFill>
                  <a:srgbClr val="2B91AF"/>
                </a:solidFill>
                <a:latin typeface="Consolas" pitchFamily="49" charset="0"/>
                <a:ea typeface="Calibri" pitchFamily="34" charset="0"/>
              </a:rPr>
              <a:t>node</a:t>
            </a:r>
            <a:r>
              <a:rPr lang="en-GB" sz="1600" dirty="0">
                <a:solidFill>
                  <a:srgbClr val="000000"/>
                </a:solidFill>
                <a:latin typeface="Consolas" pitchFamily="49" charset="0"/>
                <a:ea typeface="Calibri" pitchFamily="34" charset="0"/>
              </a:rPr>
              <a:t> *p = </a:t>
            </a:r>
            <a:r>
              <a:rPr lang="en-GB" sz="1600" dirty="0">
                <a:solidFill>
                  <a:srgbClr val="808080"/>
                </a:solidFill>
                <a:latin typeface="Consolas" pitchFamily="49" charset="0"/>
                <a:ea typeface="Calibri" pitchFamily="34" charset="0"/>
              </a:rPr>
              <a:t>head</a:t>
            </a:r>
            <a:r>
              <a:rPr lang="en-GB" sz="1600" dirty="0">
                <a:solidFill>
                  <a:srgbClr val="000000"/>
                </a:solidFill>
                <a:latin typeface="Consolas" pitchFamily="49" charset="0"/>
                <a:ea typeface="Calibri" pitchFamily="34" charset="0"/>
              </a:rPr>
              <a:t>; </a:t>
            </a:r>
          </a:p>
          <a:p>
            <a:pPr defTabSz="444500">
              <a:defRPr/>
            </a:pPr>
            <a:r>
              <a:rPr lang="en-GB" sz="1600" dirty="0">
                <a:solidFill>
                  <a:srgbClr val="000000"/>
                </a:solidFill>
                <a:latin typeface="Consolas" pitchFamily="49" charset="0"/>
                <a:ea typeface="Calibri" pitchFamily="34" charset="0"/>
              </a:rPr>
              <a:t>	while(p != </a:t>
            </a:r>
            <a:r>
              <a:rPr lang="en-GB" sz="1600" dirty="0">
                <a:solidFill>
                  <a:srgbClr val="6F008A"/>
                </a:solidFill>
                <a:latin typeface="Consolas" pitchFamily="49" charset="0"/>
                <a:ea typeface="Calibri" pitchFamily="34" charset="0"/>
              </a:rPr>
              <a:t>NULL</a:t>
            </a:r>
            <a:r>
              <a:rPr lang="en-GB" sz="1600" dirty="0">
                <a:solidFill>
                  <a:srgbClr val="000000"/>
                </a:solidFill>
                <a:latin typeface="Consolas" pitchFamily="49" charset="0"/>
                <a:ea typeface="Calibri" pitchFamily="34" charset="0"/>
              </a:rPr>
              <a:t>) {</a:t>
            </a:r>
          </a:p>
          <a:p>
            <a:pPr defTabSz="444500">
              <a:defRPr/>
            </a:pPr>
            <a:r>
              <a:rPr lang="en-GB" sz="1600" dirty="0">
                <a:solidFill>
                  <a:srgbClr val="000000"/>
                </a:solidFill>
                <a:latin typeface="Consolas" pitchFamily="49" charset="0"/>
                <a:ea typeface="Calibri" pitchFamily="34" charset="0"/>
              </a:rPr>
              <a:t>		</a:t>
            </a:r>
            <a:r>
              <a:rPr lang="en-GB" sz="1600" b="1" dirty="0">
                <a:solidFill>
                  <a:srgbClr val="FF0000"/>
                </a:solidFill>
                <a:latin typeface="Consolas" pitchFamily="49" charset="0"/>
                <a:ea typeface="Calibri" pitchFamily="34" charset="0"/>
              </a:rPr>
              <a:t>free(p);</a:t>
            </a:r>
          </a:p>
          <a:p>
            <a:pPr defTabSz="444500">
              <a:defRPr/>
            </a:pPr>
            <a:r>
              <a:rPr lang="en-GB" sz="1400" dirty="0">
                <a:solidFill>
                  <a:srgbClr val="000000"/>
                </a:solidFill>
                <a:latin typeface="Consolas" pitchFamily="49" charset="0"/>
                <a:ea typeface="Calibri" pitchFamily="34" charset="0"/>
              </a:rPr>
              <a:t>		</a:t>
            </a:r>
            <a:r>
              <a:rPr lang="en-GB" sz="1600" dirty="0">
                <a:solidFill>
                  <a:srgbClr val="000000"/>
                </a:solidFill>
                <a:latin typeface="Consolas" pitchFamily="49" charset="0"/>
                <a:ea typeface="Calibri" pitchFamily="34" charset="0"/>
              </a:rPr>
              <a:t>p = p-&gt;next</a:t>
            </a:r>
            <a:endParaRPr lang="en-GB" sz="1600" b="1" dirty="0">
              <a:solidFill>
                <a:srgbClr val="FF0000"/>
              </a:solidFill>
            </a:endParaRPr>
          </a:p>
          <a:p>
            <a:pPr defTabSz="444500">
              <a:defRPr/>
            </a:pPr>
            <a:r>
              <a:rPr lang="en-GB" sz="1600" dirty="0">
                <a:solidFill>
                  <a:srgbClr val="000000"/>
                </a:solidFill>
                <a:latin typeface="Consolas" pitchFamily="49" charset="0"/>
                <a:ea typeface="Calibri" pitchFamily="34" charset="0"/>
              </a:rPr>
              <a:t>	}</a:t>
            </a:r>
            <a:endParaRPr lang="en-GB" sz="1400" dirty="0"/>
          </a:p>
          <a:p>
            <a:pPr defTabSz="444500">
              <a:defRPr/>
            </a:pPr>
            <a:r>
              <a:rPr lang="en-GB" sz="1600" dirty="0">
                <a:solidFill>
                  <a:srgbClr val="000000"/>
                </a:solidFill>
                <a:latin typeface="Consolas" pitchFamily="49" charset="0"/>
                <a:ea typeface="Calibri" pitchFamily="34" charset="0"/>
              </a:rPr>
              <a:t>}</a:t>
            </a:r>
            <a:endParaRPr lang="en-GB" sz="4800" dirty="0"/>
          </a:p>
        </p:txBody>
      </p:sp>
      <p:sp>
        <p:nvSpPr>
          <p:cNvPr id="7" name="TextBox 6">
            <a:extLst>
              <a:ext uri="{FF2B5EF4-FFF2-40B4-BE49-F238E27FC236}">
                <a16:creationId xmlns:a16="http://schemas.microsoft.com/office/drawing/2014/main" id="{DFB59D68-3D7C-3347-BD33-D1BF955C27D8}"/>
              </a:ext>
            </a:extLst>
          </p:cNvPr>
          <p:cNvSpPr txBox="1"/>
          <p:nvPr/>
        </p:nvSpPr>
        <p:spPr>
          <a:xfrm>
            <a:off x="6357938" y="4684713"/>
            <a:ext cx="2714625" cy="400050"/>
          </a:xfrm>
          <a:prstGeom prst="rect">
            <a:avLst/>
          </a:prstGeom>
          <a:noFill/>
        </p:spPr>
        <p:txBody>
          <a:bodyPr>
            <a:spAutoFit/>
          </a:bodyPr>
          <a:lstStyle/>
          <a:p>
            <a:pPr algn="r" eaLnBrk="1" hangingPunct="1">
              <a:defRPr/>
            </a:pPr>
            <a:r>
              <a:rPr lang="en-GB" sz="2000" b="1" dirty="0">
                <a:solidFill>
                  <a:schemeClr val="accent1">
                    <a:lumMod val="50000"/>
                  </a:schemeClr>
                </a:solidFill>
                <a:latin typeface="+mn-lt"/>
              </a:rPr>
              <a:t>Identical ‘while’ loop</a:t>
            </a:r>
            <a:endParaRPr lang="en-GB" sz="2800" b="1" dirty="0">
              <a:solidFill>
                <a:schemeClr val="accent1">
                  <a:lumMod val="50000"/>
                </a:schemeClr>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down)">
                                      <p:cBhvr>
                                        <p:cTn id="13" dur="500"/>
                                        <p:tgtEl>
                                          <p:spTgt spid="6">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down)">
                                      <p:cBhvr>
                                        <p:cTn id="16" dur="500"/>
                                        <p:tgtEl>
                                          <p:spTgt spid="6">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down)">
                                      <p:cBhvr>
                                        <p:cTn id="19" dur="500"/>
                                        <p:tgtEl>
                                          <p:spTgt spid="6">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wipe(down)">
                                      <p:cBhvr>
                                        <p:cTn id="25" dur="500"/>
                                        <p:tgtEl>
                                          <p:spTgt spid="6">
                                            <p:txEl>
                                              <p:pRg st="5" end="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wipe(down)">
                                      <p:cBhvr>
                                        <p:cTn id="28" dur="500"/>
                                        <p:tgtEl>
                                          <p:spTgt spid="6">
                                            <p:txEl>
                                              <p:pRg st="6" end="6"/>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wipe(down)">
                                      <p:cBhvr>
                                        <p:cTn id="31" dur="500"/>
                                        <p:tgtEl>
                                          <p:spTgt spid="6">
                                            <p:txEl>
                                              <p:pRg st="7" end="7"/>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wipe(down)">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80B08A-351B-0344-B7E9-14A2EC31D241}"/>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8194" name="Title 1">
            <a:extLst>
              <a:ext uri="{FF2B5EF4-FFF2-40B4-BE49-F238E27FC236}">
                <a16:creationId xmlns:a16="http://schemas.microsoft.com/office/drawing/2014/main" id="{A1EC0C6C-A09C-D44F-8670-451BC060C144}"/>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77888661-9FBC-5442-9643-AF495EEF101D}"/>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Do not access freed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t>Only free memory that was allocated dynamically</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t>Allocate sufficient memory</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Properly de-allocate dynamically allocate </a:t>
                      </a:r>
                      <a:r>
                        <a:rPr lang="en-GB" sz="1800" dirty="0">
                          <a:latin typeface="Calibri"/>
                          <a:ea typeface="Calibri"/>
                          <a:cs typeface="+mn-cs"/>
                        </a:rPr>
                        <a:t> resources</a:t>
                      </a:r>
                      <a:r>
                        <a:rPr lang="en-GB" sz="1600" dirty="0">
                          <a:latin typeface="Calibri"/>
                          <a:ea typeface="Calibri"/>
                          <a:cs typeface="+mn-cs"/>
                        </a:rPr>
                        <a:t> (e.g. with</a:t>
                      </a:r>
                      <a:r>
                        <a:rPr lang="en-GB" sz="1600" baseline="0" dirty="0">
                          <a:latin typeface="Calibri"/>
                          <a:ea typeface="Calibri"/>
                          <a:cs typeface="+mn-cs"/>
                        </a:rPr>
                        <a:t> ‘new’)</a:t>
                      </a:r>
                      <a:endParaRPr lang="en-GB" sz="18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Explicitly construct and destruct objects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mn-cs"/>
                        </a:rPr>
                        <a:t>Memory leaks</a:t>
                      </a:r>
                      <a:r>
                        <a:rPr lang="en-GB" sz="1800" baseline="0" dirty="0">
                          <a:latin typeface="Calibri"/>
                          <a:ea typeface="Calibri"/>
                          <a:cs typeface="+mn-cs"/>
                        </a:rPr>
                        <a:t> (not in CERT list)</a:t>
                      </a:r>
                      <a:endParaRPr lang="en-GB" sz="1800" dirty="0">
                        <a:latin typeface="Calibri"/>
                        <a:ea typeface="Calibri"/>
                        <a:cs typeface="+mn-cs"/>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pic>
        <p:nvPicPr>
          <p:cNvPr id="8260" name="Picture 2" descr="Image result for tick mark transparent background">
            <a:extLst>
              <a:ext uri="{FF2B5EF4-FFF2-40B4-BE49-F238E27FC236}">
                <a16:creationId xmlns:a16="http://schemas.microsoft.com/office/drawing/2014/main" id="{EB78A56D-E186-444F-90AA-3AA15A6C1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19827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66A8D3A3-8EF5-1447-A506-7A465350A3A5}"/>
              </a:ext>
            </a:extLst>
          </p:cNvPr>
          <p:cNvSpPr/>
          <p:nvPr/>
        </p:nvSpPr>
        <p:spPr>
          <a:xfrm>
            <a:off x="500063" y="2500313"/>
            <a:ext cx="8294687" cy="53816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TextBox 8">
            <a:extLst>
              <a:ext uri="{FF2B5EF4-FFF2-40B4-BE49-F238E27FC236}">
                <a16:creationId xmlns:a16="http://schemas.microsoft.com/office/drawing/2014/main" id="{DF86A3C7-EB60-B349-9E78-36341848D192}"/>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76630DF1-6462-C64B-88C0-F0D31EBCFE5A}"/>
              </a:ext>
            </a:extLst>
          </p:cNvPr>
          <p:cNvSpPr>
            <a:spLocks noGrp="1" noChangeArrowheads="1"/>
          </p:cNvSpPr>
          <p:nvPr>
            <p:ph type="title"/>
          </p:nvPr>
        </p:nvSpPr>
        <p:spPr>
          <a:xfrm>
            <a:off x="0" y="0"/>
            <a:ext cx="3786188" cy="2143125"/>
          </a:xfrm>
        </p:spPr>
        <p:txBody>
          <a:bodyPr/>
          <a:lstStyle/>
          <a:p>
            <a:r>
              <a:rPr lang="en-GB" altLang="en-US"/>
              <a:t>Only Free </a:t>
            </a:r>
            <a:br>
              <a:rPr lang="en-GB" altLang="en-US"/>
            </a:br>
            <a:r>
              <a:rPr lang="en-GB" altLang="en-US"/>
              <a:t>Dyn. Alloc. </a:t>
            </a:r>
            <a:br>
              <a:rPr lang="en-GB" altLang="en-US"/>
            </a:br>
            <a:r>
              <a:rPr lang="en-GB" altLang="en-US"/>
              <a:t>Memory</a:t>
            </a:r>
          </a:p>
        </p:txBody>
      </p:sp>
      <p:sp>
        <p:nvSpPr>
          <p:cNvPr id="7172" name="Rectangle 4">
            <a:extLst>
              <a:ext uri="{FF2B5EF4-FFF2-40B4-BE49-F238E27FC236}">
                <a16:creationId xmlns:a16="http://schemas.microsoft.com/office/drawing/2014/main" id="{D09446E0-9AA7-2A4D-9F2F-5A6A7E2AE858}"/>
              </a:ext>
            </a:extLst>
          </p:cNvPr>
          <p:cNvSpPr>
            <a:spLocks noChangeArrowheads="1"/>
          </p:cNvSpPr>
          <p:nvPr/>
        </p:nvSpPr>
        <p:spPr bwMode="auto">
          <a:xfrm>
            <a:off x="4071938" y="71438"/>
            <a:ext cx="5000625" cy="6786562"/>
          </a:xfrm>
          <a:prstGeom prst="rect">
            <a:avLst/>
          </a:prstGeom>
          <a:solidFill>
            <a:schemeClr val="bg1">
              <a:lumMod val="95000"/>
            </a:schemeClr>
          </a:solidFill>
          <a:ln w="9525">
            <a:solidFill>
              <a:schemeClr val="tx1"/>
            </a:solidFill>
            <a:miter lim="800000"/>
            <a:headEnd/>
            <a:tailEnd/>
          </a:ln>
          <a:effectLst/>
        </p:spPr>
        <p:txBody>
          <a:bodyPr anchor="ctr">
            <a:spAutoFit/>
          </a:bodyPr>
          <a:lstStyle/>
          <a:p>
            <a:pPr defTabSz="444500">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A31515"/>
                </a:solidFill>
                <a:latin typeface="Consolas" pitchFamily="49" charset="0"/>
                <a:ea typeface="Calibri" pitchFamily="34" charset="0"/>
              </a:rPr>
              <a:t>"</a:t>
            </a:r>
            <a:r>
              <a:rPr lang="en-GB" sz="1400" b="1" dirty="0" err="1">
                <a:solidFill>
                  <a:srgbClr val="A31515"/>
                </a:solidFill>
                <a:latin typeface="Consolas" pitchFamily="49" charset="0"/>
                <a:ea typeface="Calibri" pitchFamily="34" charset="0"/>
              </a:rPr>
              <a:t>stdafx.h</a:t>
            </a:r>
            <a:r>
              <a:rPr lang="en-GB" sz="1400" b="1" dirty="0">
                <a:solidFill>
                  <a:srgbClr val="A31515"/>
                </a:solidFill>
                <a:latin typeface="Consolas" pitchFamily="49" charset="0"/>
                <a:ea typeface="Calibri" pitchFamily="34" charset="0"/>
              </a:rPr>
              <a: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Microsoft....</a:t>
            </a:r>
            <a:endParaRPr lang="en-GB" sz="1200" b="1" dirty="0"/>
          </a:p>
          <a:p>
            <a:pPr defTabSz="444500">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A31515"/>
                </a:solidFill>
                <a:latin typeface="Consolas" pitchFamily="49" charset="0"/>
                <a:ea typeface="Calibri" pitchFamily="34" charset="0"/>
              </a:rPr>
              <a:t>&lt;</a:t>
            </a:r>
            <a:r>
              <a:rPr lang="en-GB" sz="1400" b="1" dirty="0" err="1">
                <a:solidFill>
                  <a:srgbClr val="A31515"/>
                </a:solidFill>
                <a:latin typeface="Consolas" pitchFamily="49" charset="0"/>
                <a:ea typeface="Calibri" pitchFamily="34" charset="0"/>
              </a:rPr>
              <a:t>iostream</a:t>
            </a:r>
            <a:r>
              <a:rPr lang="en-GB" sz="1400" b="1" dirty="0">
                <a:solidFill>
                  <a:srgbClr val="A31515"/>
                </a:solidFill>
                <a:latin typeface="Consolas" pitchFamily="49" charset="0"/>
                <a:ea typeface="Calibri" pitchFamily="34" charset="0"/>
              </a:rPr>
              <a:t>&gt;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a:t>
            </a:r>
            <a:r>
              <a:rPr lang="en-GB" sz="1400" b="1" dirty="0" err="1">
                <a:solidFill>
                  <a:srgbClr val="008000"/>
                </a:solidFill>
                <a:latin typeface="Consolas" pitchFamily="49" charset="0"/>
                <a:ea typeface="Calibri" pitchFamily="34" charset="0"/>
              </a:rPr>
              <a:t>cout</a:t>
            </a:r>
            <a:r>
              <a:rPr lang="en-GB" sz="1400" b="1" dirty="0">
                <a:solidFill>
                  <a:srgbClr val="008000"/>
                </a:solidFill>
                <a:latin typeface="Consolas" pitchFamily="49" charset="0"/>
                <a:ea typeface="Calibri" pitchFamily="34" charset="0"/>
              </a:rPr>
              <a:t>, </a:t>
            </a:r>
            <a:r>
              <a:rPr lang="en-GB" sz="1400" b="1" dirty="0" err="1">
                <a:solidFill>
                  <a:srgbClr val="008000"/>
                </a:solidFill>
                <a:latin typeface="Consolas" pitchFamily="49" charset="0"/>
                <a:ea typeface="Calibri" pitchFamily="34" charset="0"/>
              </a:rPr>
              <a:t>cin</a:t>
            </a:r>
            <a:endParaRPr lang="en-GB" sz="1200" b="1" dirty="0"/>
          </a:p>
          <a:p>
            <a:pPr defTabSz="444500">
              <a:defRPr/>
            </a:pPr>
            <a:r>
              <a:rPr lang="en-GB" sz="1400" b="1" dirty="0">
                <a:solidFill>
                  <a:srgbClr val="0000FF"/>
                </a:solidFill>
                <a:latin typeface="Consolas" pitchFamily="49" charset="0"/>
                <a:ea typeface="Calibri" pitchFamily="34" charset="0"/>
              </a:rPr>
              <a:t>#include</a:t>
            </a:r>
            <a:r>
              <a:rPr lang="en-GB" sz="1400" b="1" dirty="0">
                <a:solidFill>
                  <a:srgbClr val="000000"/>
                </a:solidFill>
                <a:latin typeface="Consolas" pitchFamily="49" charset="0"/>
                <a:ea typeface="Calibri" pitchFamily="34" charset="0"/>
              </a:rPr>
              <a:t> </a:t>
            </a:r>
            <a:r>
              <a:rPr lang="en-GB" sz="1400" b="1" dirty="0">
                <a:solidFill>
                  <a:srgbClr val="A31515"/>
                </a:solidFill>
                <a:latin typeface="Consolas" pitchFamily="49" charset="0"/>
                <a:ea typeface="Calibri" pitchFamily="34" charset="0"/>
              </a:rPr>
              <a:t>&lt;</a:t>
            </a:r>
            <a:r>
              <a:rPr lang="en-GB" sz="1400" b="1" dirty="0" err="1">
                <a:solidFill>
                  <a:srgbClr val="A31515"/>
                </a:solidFill>
                <a:latin typeface="Consolas" pitchFamily="49" charset="0"/>
                <a:ea typeface="Calibri" pitchFamily="34" charset="0"/>
              </a:rPr>
              <a:t>malloc.h</a:t>
            </a:r>
            <a:r>
              <a:rPr lang="en-GB" sz="1400" b="1" dirty="0">
                <a:solidFill>
                  <a:srgbClr val="A31515"/>
                </a:solidFill>
                <a:latin typeface="Consolas" pitchFamily="49" charset="0"/>
                <a:ea typeface="Calibri" pitchFamily="34" charset="0"/>
              </a:rPr>
              <a:t>&gt;</a:t>
            </a: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for </a:t>
            </a:r>
            <a:r>
              <a:rPr lang="en-GB" sz="1400" b="1" dirty="0" err="1">
                <a:solidFill>
                  <a:srgbClr val="008000"/>
                </a:solidFill>
                <a:latin typeface="Consolas" pitchFamily="49" charset="0"/>
                <a:ea typeface="Calibri" pitchFamily="34" charset="0"/>
              </a:rPr>
              <a:t>malloc</a:t>
            </a:r>
            <a:r>
              <a:rPr lang="en-GB" sz="1400" b="1" dirty="0">
                <a:solidFill>
                  <a:srgbClr val="008000"/>
                </a:solidFill>
                <a:latin typeface="Consolas" pitchFamily="49" charset="0"/>
                <a:ea typeface="Calibri" pitchFamily="34" charset="0"/>
              </a:rPr>
              <a:t> &amp; free</a:t>
            </a:r>
          </a:p>
          <a:p>
            <a:pPr defTabSz="444500">
              <a:defRPr/>
            </a:pPr>
            <a:endParaRPr lang="en-GB" sz="1200" b="1" dirty="0"/>
          </a:p>
          <a:p>
            <a:pPr defTabSz="444500">
              <a:defRPr/>
            </a:pPr>
            <a:r>
              <a:rPr lang="en-GB" sz="1400" b="1" dirty="0">
                <a:solidFill>
                  <a:srgbClr val="0000FF"/>
                </a:solidFill>
                <a:latin typeface="Consolas" pitchFamily="49" charset="0"/>
                <a:ea typeface="Calibri" pitchFamily="34" charset="0"/>
              </a:rPr>
              <a:t>using</a:t>
            </a: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namespace</a:t>
            </a:r>
            <a:r>
              <a:rPr lang="en-GB" sz="1400" b="1" dirty="0">
                <a:solidFill>
                  <a:srgbClr val="000000"/>
                </a:solidFill>
                <a:latin typeface="Consolas" pitchFamily="49" charset="0"/>
                <a:ea typeface="Calibri" pitchFamily="34" charset="0"/>
              </a:rPr>
              <a:t> std;</a:t>
            </a:r>
          </a:p>
          <a:p>
            <a:pPr defTabSz="444500">
              <a:defRPr/>
            </a:pPr>
            <a:endParaRPr lang="en-GB" sz="1200" b="1" dirty="0"/>
          </a:p>
          <a:p>
            <a:pPr defTabSz="444500">
              <a:defRPr/>
            </a:pPr>
            <a:r>
              <a:rPr lang="en-GB" sz="1400" b="1" dirty="0" err="1">
                <a:solidFill>
                  <a:srgbClr val="0000FF"/>
                </a:solidFill>
                <a:latin typeface="Consolas" pitchFamily="49" charset="0"/>
                <a:ea typeface="Calibri" pitchFamily="34" charset="0"/>
              </a:rPr>
              <a:t>enum</a:t>
            </a:r>
            <a:r>
              <a:rPr lang="en-GB" sz="1400" b="1" dirty="0">
                <a:solidFill>
                  <a:srgbClr val="000000"/>
                </a:solidFill>
                <a:latin typeface="Consolas" pitchFamily="49" charset="0"/>
                <a:ea typeface="Calibri" pitchFamily="34" charset="0"/>
              </a:rPr>
              <a:t> { </a:t>
            </a:r>
            <a:r>
              <a:rPr lang="en-GB" sz="1400" b="1" dirty="0">
                <a:solidFill>
                  <a:srgbClr val="2F4F4F"/>
                </a:solidFill>
                <a:latin typeface="Consolas" pitchFamily="49" charset="0"/>
                <a:ea typeface="Calibri" pitchFamily="34" charset="0"/>
              </a:rPr>
              <a:t>MAX_ALLOCATION</a:t>
            </a:r>
            <a:r>
              <a:rPr lang="en-GB" sz="1400" b="1" dirty="0">
                <a:solidFill>
                  <a:srgbClr val="000000"/>
                </a:solidFill>
                <a:latin typeface="Consolas" pitchFamily="49" charset="0"/>
                <a:ea typeface="Calibri" pitchFamily="34" charset="0"/>
              </a:rPr>
              <a:t> = 1000 };</a:t>
            </a:r>
          </a:p>
          <a:p>
            <a:pPr defTabSz="444500">
              <a:defRPr/>
            </a:pPr>
            <a:endParaRPr lang="en-GB" sz="1200" b="1" dirty="0"/>
          </a:p>
          <a:p>
            <a:pPr defTabSz="444500">
              <a:defRPr/>
            </a:pPr>
            <a:r>
              <a:rPr lang="en-GB" sz="1400" b="1" dirty="0" err="1">
                <a:solidFill>
                  <a:srgbClr val="0000FF"/>
                </a:solidFill>
                <a:latin typeface="Consolas" pitchFamily="49" charset="0"/>
                <a:ea typeface="Calibri" pitchFamily="34" charset="0"/>
              </a:rPr>
              <a:t>int</a:t>
            </a:r>
            <a:r>
              <a:rPr lang="en-GB" sz="1400" b="1" dirty="0">
                <a:solidFill>
                  <a:srgbClr val="000000"/>
                </a:solidFill>
                <a:latin typeface="Consolas" pitchFamily="49" charset="0"/>
                <a:ea typeface="Calibri" pitchFamily="34" charset="0"/>
              </a:rPr>
              <a:t> main(</a:t>
            </a:r>
            <a:r>
              <a:rPr lang="en-GB" sz="1400" b="1" dirty="0" err="1">
                <a:solidFill>
                  <a:srgbClr val="0000FF"/>
                </a:solidFill>
                <a:latin typeface="Consolas" pitchFamily="49" charset="0"/>
                <a:ea typeface="Calibri" pitchFamily="34" charset="0"/>
              </a:rPr>
              <a:t>int</a:t>
            </a:r>
            <a:r>
              <a:rPr lang="en-GB" sz="1400" b="1" dirty="0">
                <a:solidFill>
                  <a:srgbClr val="000000"/>
                </a:solidFill>
                <a:latin typeface="Consolas" pitchFamily="49" charset="0"/>
                <a:ea typeface="Calibri" pitchFamily="34" charset="0"/>
              </a:rPr>
              <a:t> </a:t>
            </a:r>
            <a:r>
              <a:rPr lang="en-GB" sz="1400" b="1" dirty="0" err="1">
                <a:solidFill>
                  <a:srgbClr val="808080"/>
                </a:solidFill>
                <a:latin typeface="Consolas" pitchFamily="49" charset="0"/>
                <a:ea typeface="Calibri" pitchFamily="34" charset="0"/>
              </a:rPr>
              <a:t>argc</a:t>
            </a: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const</a:t>
            </a: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char</a:t>
            </a:r>
            <a:r>
              <a:rPr lang="en-GB" sz="1400" b="1" dirty="0">
                <a:solidFill>
                  <a:srgbClr val="000000"/>
                </a:solidFill>
                <a:latin typeface="Consolas" pitchFamily="49" charset="0"/>
                <a:ea typeface="Calibri" pitchFamily="34" charset="0"/>
              </a:rPr>
              <a:t> *</a:t>
            </a:r>
            <a:r>
              <a:rPr lang="en-GB" sz="1400" b="1" dirty="0" err="1">
                <a:solidFill>
                  <a:srgbClr val="808080"/>
                </a:solidFill>
                <a:latin typeface="Consolas" pitchFamily="49" charset="0"/>
                <a:ea typeface="Calibri" pitchFamily="34" charset="0"/>
              </a:rPr>
              <a:t>argv</a:t>
            </a:r>
            <a:r>
              <a:rPr lang="en-GB" sz="1400" b="1" dirty="0">
                <a:solidFill>
                  <a:srgbClr val="000000"/>
                </a:solidFill>
                <a:latin typeface="Consolas" pitchFamily="49" charset="0"/>
                <a:ea typeface="Calibri" pitchFamily="34" charset="0"/>
              </a:rPr>
              <a:t>[]) {</a:t>
            </a:r>
            <a:endParaRPr lang="en-GB" sz="1200" b="1" dirty="0"/>
          </a:p>
          <a:p>
            <a:pPr defTabSz="444500">
              <a:defRPr/>
            </a:pPr>
            <a:endParaRPr lang="en-GB" sz="1400" b="1" dirty="0">
              <a:solidFill>
                <a:srgbClr val="000000"/>
              </a:solidFill>
              <a:latin typeface="Consolas" pitchFamily="49" charset="0"/>
              <a:ea typeface="Calibri" pitchFamily="34" charset="0"/>
            </a:endParaRPr>
          </a:p>
          <a:p>
            <a:pPr defTabSz="444500">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char</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 = </a:t>
            </a:r>
            <a:r>
              <a:rPr lang="en-GB" sz="1400" b="1" dirty="0">
                <a:solidFill>
                  <a:srgbClr val="6F008A"/>
                </a:solidFill>
                <a:latin typeface="Consolas" pitchFamily="49" charset="0"/>
                <a:ea typeface="Calibri" pitchFamily="34" charset="0"/>
              </a:rPr>
              <a:t>NULL</a:t>
            </a:r>
            <a:r>
              <a:rPr lang="en-GB" sz="1400" b="1" dirty="0">
                <a:solidFill>
                  <a:srgbClr val="000000"/>
                </a:solidFill>
                <a:latin typeface="Consolas" pitchFamily="49" charset="0"/>
                <a:ea typeface="Calibri" pitchFamily="34" charset="0"/>
              </a:rPr>
              <a:t>;</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err="1">
                <a:solidFill>
                  <a:srgbClr val="2B91AF"/>
                </a:solidFill>
                <a:latin typeface="Consolas" pitchFamily="49" charset="0"/>
                <a:ea typeface="Calibri" pitchFamily="34" charset="0"/>
              </a:rPr>
              <a:t>size_t</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len</a:t>
            </a:r>
            <a:r>
              <a:rPr lang="en-GB" sz="1400" b="1" dirty="0">
                <a:solidFill>
                  <a:srgbClr val="000000"/>
                </a:solidFill>
                <a:latin typeface="Consolas" pitchFamily="49" charset="0"/>
                <a:ea typeface="Calibri" pitchFamily="34" charset="0"/>
              </a:rPr>
              <a:t>;</a:t>
            </a:r>
            <a:endParaRPr lang="en-GB" sz="1200" b="1" dirty="0"/>
          </a:p>
          <a:p>
            <a:pPr defTabSz="444500">
              <a:defRPr/>
            </a:pPr>
            <a:endParaRPr lang="en-GB" sz="1400" b="1" dirty="0">
              <a:solidFill>
                <a:srgbClr val="000000"/>
              </a:solidFill>
              <a:latin typeface="Consolas" pitchFamily="49" charset="0"/>
              <a:ea typeface="Calibri" pitchFamily="34" charset="0"/>
            </a:endParaRPr>
          </a:p>
          <a:p>
            <a:pPr defTabSz="444500">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if</a:t>
            </a:r>
            <a:r>
              <a:rPr lang="en-GB" sz="1400" b="1" dirty="0">
                <a:solidFill>
                  <a:srgbClr val="000000"/>
                </a:solidFill>
                <a:latin typeface="Consolas" pitchFamily="49" charset="0"/>
                <a:ea typeface="Calibri" pitchFamily="34" charset="0"/>
              </a:rPr>
              <a:t> (</a:t>
            </a:r>
            <a:r>
              <a:rPr lang="en-GB" sz="1400" b="1" dirty="0" err="1">
                <a:solidFill>
                  <a:srgbClr val="808080"/>
                </a:solidFill>
                <a:latin typeface="Consolas" pitchFamily="49" charset="0"/>
                <a:ea typeface="Calibri" pitchFamily="34" charset="0"/>
              </a:rPr>
              <a:t>argc</a:t>
            </a:r>
            <a:r>
              <a:rPr lang="en-GB" sz="1400" b="1" dirty="0">
                <a:solidFill>
                  <a:srgbClr val="000000"/>
                </a:solidFill>
                <a:latin typeface="Consolas" pitchFamily="49" charset="0"/>
                <a:ea typeface="Calibri" pitchFamily="34" charset="0"/>
              </a:rPr>
              <a:t> == 2)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len</a:t>
            </a:r>
            <a:r>
              <a:rPr lang="en-GB" sz="1400" b="1" dirty="0">
                <a:solidFill>
                  <a:srgbClr val="000000"/>
                </a:solidFill>
                <a:latin typeface="Consolas" pitchFamily="49" charset="0"/>
                <a:ea typeface="Calibri" pitchFamily="34" charset="0"/>
              </a:rPr>
              <a:t> = </a:t>
            </a:r>
            <a:r>
              <a:rPr lang="en-GB" sz="1400" b="1" dirty="0" err="1">
                <a:solidFill>
                  <a:srgbClr val="000000"/>
                </a:solidFill>
                <a:latin typeface="Consolas" pitchFamily="49" charset="0"/>
                <a:ea typeface="Calibri" pitchFamily="34" charset="0"/>
              </a:rPr>
              <a:t>strlen</a:t>
            </a:r>
            <a:r>
              <a:rPr lang="en-GB" sz="1400" b="1" dirty="0">
                <a:solidFill>
                  <a:srgbClr val="000000"/>
                </a:solidFill>
                <a:latin typeface="Consolas" pitchFamily="49" charset="0"/>
                <a:ea typeface="Calibri" pitchFamily="34" charset="0"/>
              </a:rPr>
              <a:t>(</a:t>
            </a:r>
            <a:r>
              <a:rPr lang="en-GB" sz="1400" b="1" dirty="0" err="1">
                <a:solidFill>
                  <a:srgbClr val="808080"/>
                </a:solidFill>
                <a:latin typeface="Consolas" pitchFamily="49" charset="0"/>
                <a:ea typeface="Calibri" pitchFamily="34" charset="0"/>
              </a:rPr>
              <a:t>argv</a:t>
            </a:r>
            <a:r>
              <a:rPr lang="en-GB" sz="1400" b="1" dirty="0">
                <a:solidFill>
                  <a:srgbClr val="000000"/>
                </a:solidFill>
                <a:latin typeface="Consolas" pitchFamily="49" charset="0"/>
                <a:ea typeface="Calibri" pitchFamily="34" charset="0"/>
              </a:rPr>
              <a:t>[1]) +1;</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if</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len</a:t>
            </a:r>
            <a:r>
              <a:rPr lang="en-GB" sz="1400" b="1" dirty="0">
                <a:solidFill>
                  <a:srgbClr val="000000"/>
                </a:solidFill>
                <a:latin typeface="Consolas" pitchFamily="49" charset="0"/>
                <a:ea typeface="Calibri" pitchFamily="34" charset="0"/>
              </a:rPr>
              <a:t> &gt; </a:t>
            </a:r>
            <a:r>
              <a:rPr lang="en-GB" sz="1400" b="1" dirty="0">
                <a:solidFill>
                  <a:srgbClr val="2F4F4F"/>
                </a:solidFill>
                <a:latin typeface="Consolas" pitchFamily="49" charset="0"/>
                <a:ea typeface="Calibri" pitchFamily="34" charset="0"/>
              </a:rPr>
              <a:t>MAX_ALLOCATION</a:t>
            </a: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Handle error */</a:t>
            </a:r>
            <a:endParaRPr lang="en-GB" sz="1200" b="1" dirty="0"/>
          </a:p>
          <a:p>
            <a:pPr defTabSz="444500">
              <a:defRPr/>
            </a:pP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 = (</a:t>
            </a:r>
            <a:r>
              <a:rPr lang="en-GB" sz="1400" b="1" dirty="0">
                <a:solidFill>
                  <a:srgbClr val="0000FF"/>
                </a:solidFill>
                <a:latin typeface="Consolas" pitchFamily="49" charset="0"/>
                <a:ea typeface="Calibri" pitchFamily="34" charset="0"/>
              </a:rPr>
              <a:t>char</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malloc</a:t>
            </a:r>
            <a:r>
              <a:rPr lang="en-GB" sz="1400" b="1" dirty="0">
                <a:solidFill>
                  <a:srgbClr val="000000"/>
                </a:solidFill>
                <a:latin typeface="Consolas" pitchFamily="49" charset="0"/>
                <a:ea typeface="Calibri" pitchFamily="34" charset="0"/>
              </a:rPr>
              <a:t>(</a:t>
            </a:r>
            <a:r>
              <a:rPr lang="en-GB" sz="1400" b="1" dirty="0" err="1">
                <a:solidFill>
                  <a:srgbClr val="000000"/>
                </a:solidFill>
                <a:latin typeface="Consolas" pitchFamily="49" charset="0"/>
                <a:ea typeface="Calibri" pitchFamily="34" charset="0"/>
              </a:rPr>
              <a:t>len</a:t>
            </a:r>
            <a:r>
              <a:rPr lang="en-GB" sz="1400" b="1" dirty="0">
                <a:solidFill>
                  <a:srgbClr val="000000"/>
                </a:solidFill>
                <a:latin typeface="Consolas" pitchFamily="49" charset="0"/>
                <a:ea typeface="Calibri" pitchFamily="34" charset="0"/>
              </a:rPr>
              <a:t>);</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if</a:t>
            </a: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 == </a:t>
            </a:r>
            <a:r>
              <a:rPr lang="en-GB" sz="1400" b="1" dirty="0">
                <a:solidFill>
                  <a:srgbClr val="6F008A"/>
                </a:solidFill>
                <a:latin typeface="Consolas" pitchFamily="49" charset="0"/>
                <a:ea typeface="Calibri" pitchFamily="34" charset="0"/>
              </a:rPr>
              <a:t>NULL</a:t>
            </a: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a:solidFill>
                  <a:srgbClr val="008000"/>
                </a:solidFill>
                <a:latin typeface="Consolas" pitchFamily="49" charset="0"/>
                <a:ea typeface="Calibri" pitchFamily="34" charset="0"/>
              </a:rPr>
              <a:t>/* Handle error */</a:t>
            </a:r>
            <a:endParaRPr lang="en-GB" sz="1200" b="1" dirty="0"/>
          </a:p>
          <a:p>
            <a:pPr defTabSz="444500">
              <a:defRPr/>
            </a:pP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strcpy</a:t>
            </a:r>
            <a:r>
              <a:rPr lang="en-GB" sz="1400" b="1" dirty="0">
                <a:solidFill>
                  <a:srgbClr val="000000"/>
                </a:solidFill>
                <a:latin typeface="Consolas" pitchFamily="49" charset="0"/>
                <a:ea typeface="Calibri" pitchFamily="34" charset="0"/>
              </a:rPr>
              <a:t>(</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 </a:t>
            </a:r>
            <a:r>
              <a:rPr lang="en-GB" sz="1400" b="1" dirty="0" err="1">
                <a:solidFill>
                  <a:srgbClr val="808080"/>
                </a:solidFill>
                <a:latin typeface="Consolas" pitchFamily="49" charset="0"/>
                <a:ea typeface="Calibri" pitchFamily="34" charset="0"/>
              </a:rPr>
              <a:t>argv</a:t>
            </a:r>
            <a:r>
              <a:rPr lang="en-GB" sz="1400" b="1" dirty="0">
                <a:solidFill>
                  <a:srgbClr val="000000"/>
                </a:solidFill>
                <a:latin typeface="Consolas" pitchFamily="49" charset="0"/>
                <a:ea typeface="Calibri" pitchFamily="34" charset="0"/>
              </a:rPr>
              <a:t>[1]);</a:t>
            </a:r>
            <a:endParaRPr lang="en-GB" sz="1200" b="1" dirty="0"/>
          </a:p>
          <a:p>
            <a:pPr defTabSz="444500">
              <a:defRPr/>
            </a:pP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else</a:t>
            </a: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 = </a:t>
            </a:r>
            <a:r>
              <a:rPr lang="en-GB" sz="1400" b="1" dirty="0">
                <a:solidFill>
                  <a:srgbClr val="A31515"/>
                </a:solidFill>
                <a:latin typeface="Consolas" pitchFamily="49" charset="0"/>
                <a:ea typeface="Calibri" pitchFamily="34" charset="0"/>
              </a:rPr>
              <a:t>"usage: $&gt;a.exe [string]"</a:t>
            </a:r>
            <a:r>
              <a:rPr lang="en-GB" sz="1400" b="1" dirty="0">
                <a:solidFill>
                  <a:srgbClr val="000000"/>
                </a:solidFill>
                <a:latin typeface="Consolas" pitchFamily="49" charset="0"/>
                <a:ea typeface="Calibri" pitchFamily="34" charset="0"/>
              </a:rPr>
              <a:t>;</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err="1">
                <a:solidFill>
                  <a:srgbClr val="000000"/>
                </a:solidFill>
                <a:latin typeface="Consolas" pitchFamily="49" charset="0"/>
                <a:ea typeface="Calibri" pitchFamily="34" charset="0"/>
              </a:rPr>
              <a:t>cout</a:t>
            </a:r>
            <a:r>
              <a:rPr lang="en-GB" sz="1400" b="1" dirty="0">
                <a:solidFill>
                  <a:srgbClr val="000000"/>
                </a:solidFill>
                <a:latin typeface="Consolas" pitchFamily="49" charset="0"/>
                <a:ea typeface="Calibri" pitchFamily="34" charset="0"/>
              </a:rPr>
              <a:t>&lt;&lt; </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a:t>
            </a:r>
            <a:endParaRPr lang="en-GB" sz="1200" b="1" dirty="0"/>
          </a:p>
          <a:p>
            <a:pPr defTabSz="444500">
              <a:defRPr/>
            </a:pPr>
            <a:r>
              <a:rPr lang="en-GB" sz="1400" b="1" dirty="0">
                <a:solidFill>
                  <a:srgbClr val="000000"/>
                </a:solidFill>
                <a:latin typeface="Consolas" pitchFamily="49" charset="0"/>
                <a:ea typeface="Calibri" pitchFamily="34" charset="0"/>
              </a:rPr>
              <a:t>	}</a:t>
            </a:r>
            <a:endParaRPr lang="en-GB" sz="1200" b="1" dirty="0"/>
          </a:p>
          <a:p>
            <a:pPr defTabSz="444500">
              <a:defRPr/>
            </a:pPr>
            <a:r>
              <a:rPr lang="en-GB" sz="1400" b="1" dirty="0">
                <a:solidFill>
                  <a:srgbClr val="000000"/>
                </a:solidFill>
                <a:latin typeface="Consolas" pitchFamily="49" charset="0"/>
                <a:ea typeface="Calibri" pitchFamily="34" charset="0"/>
              </a:rPr>
              <a:t>	free(</a:t>
            </a:r>
            <a:r>
              <a:rPr lang="en-GB" sz="1400" b="1" dirty="0" err="1">
                <a:solidFill>
                  <a:srgbClr val="000000"/>
                </a:solidFill>
                <a:latin typeface="Consolas" pitchFamily="49" charset="0"/>
                <a:ea typeface="Calibri" pitchFamily="34" charset="0"/>
              </a:rPr>
              <a:t>c_str</a:t>
            </a:r>
            <a:r>
              <a:rPr lang="en-GB" sz="1400" b="1" dirty="0">
                <a:solidFill>
                  <a:srgbClr val="000000"/>
                </a:solidFill>
                <a:latin typeface="Consolas" pitchFamily="49" charset="0"/>
                <a:ea typeface="Calibri" pitchFamily="34" charset="0"/>
              </a:rPr>
              <a:t>);</a:t>
            </a:r>
            <a:endParaRPr lang="en-GB" sz="1200" b="1" dirty="0"/>
          </a:p>
          <a:p>
            <a:pPr defTabSz="444500">
              <a:defRPr/>
            </a:pPr>
            <a:r>
              <a:rPr lang="en-GB" sz="1400" b="1" dirty="0">
                <a:solidFill>
                  <a:srgbClr val="000000"/>
                </a:solidFill>
                <a:latin typeface="Consolas" pitchFamily="49" charset="0"/>
                <a:ea typeface="Calibri" pitchFamily="34" charset="0"/>
              </a:rPr>
              <a:t>	</a:t>
            </a:r>
            <a:r>
              <a:rPr lang="en-GB" sz="1400" b="1" dirty="0">
                <a:solidFill>
                  <a:srgbClr val="0000FF"/>
                </a:solidFill>
                <a:latin typeface="Consolas" pitchFamily="49" charset="0"/>
                <a:ea typeface="Calibri" pitchFamily="34" charset="0"/>
              </a:rPr>
              <a:t>return</a:t>
            </a:r>
            <a:r>
              <a:rPr lang="en-GB" sz="1400" b="1" dirty="0">
                <a:solidFill>
                  <a:srgbClr val="000000"/>
                </a:solidFill>
                <a:latin typeface="Consolas" pitchFamily="49" charset="0"/>
                <a:ea typeface="Calibri" pitchFamily="34" charset="0"/>
              </a:rPr>
              <a:t> 0;</a:t>
            </a:r>
            <a:endParaRPr lang="en-GB" sz="1200" b="1" dirty="0"/>
          </a:p>
          <a:p>
            <a:pPr defTabSz="444500">
              <a:defRPr/>
            </a:pPr>
            <a:r>
              <a:rPr lang="en-GB" sz="1400" b="1" dirty="0">
                <a:solidFill>
                  <a:srgbClr val="000000"/>
                </a:solidFill>
                <a:latin typeface="Consolas" pitchFamily="49" charset="0"/>
                <a:ea typeface="Calibri" pitchFamily="34" charset="0"/>
              </a:rPr>
              <a:t>}</a:t>
            </a:r>
            <a:endParaRPr lang="en-GB" sz="4400" b="1" dirty="0"/>
          </a:p>
        </p:txBody>
      </p:sp>
      <p:sp>
        <p:nvSpPr>
          <p:cNvPr id="9219" name="Content Placeholder 2">
            <a:extLst>
              <a:ext uri="{FF2B5EF4-FFF2-40B4-BE49-F238E27FC236}">
                <a16:creationId xmlns:a16="http://schemas.microsoft.com/office/drawing/2014/main" id="{FADDC84E-E1D1-EC4A-BC1E-46545A0846E0}"/>
              </a:ext>
            </a:extLst>
          </p:cNvPr>
          <p:cNvSpPr>
            <a:spLocks noGrp="1" noChangeArrowheads="1"/>
          </p:cNvSpPr>
          <p:nvPr>
            <p:ph idx="1"/>
          </p:nvPr>
        </p:nvSpPr>
        <p:spPr>
          <a:xfrm>
            <a:off x="285750" y="2214563"/>
            <a:ext cx="3786188" cy="2500312"/>
          </a:xfrm>
        </p:spPr>
        <p:txBody>
          <a:bodyPr/>
          <a:lstStyle/>
          <a:p>
            <a:r>
              <a:rPr lang="en-GB" altLang="en-US" sz="2800" b="1"/>
              <a:t>Problem:</a:t>
            </a:r>
          </a:p>
          <a:p>
            <a:pPr lvl="1"/>
            <a:r>
              <a:rPr lang="en-GB" altLang="en-US" sz="2400"/>
              <a:t>if argc == 2</a:t>
            </a:r>
            <a:br>
              <a:rPr lang="en-GB" altLang="en-US" sz="2400"/>
            </a:br>
            <a:r>
              <a:rPr lang="en-GB" altLang="en-US" sz="2400"/>
              <a:t>c_str is </a:t>
            </a:r>
            <a:r>
              <a:rPr lang="en-GB" altLang="en-US" sz="2400">
                <a:solidFill>
                  <a:srgbClr val="00B0F0"/>
                </a:solidFill>
              </a:rPr>
              <a:t>dyn.alloc.</a:t>
            </a:r>
          </a:p>
          <a:p>
            <a:pPr lvl="1"/>
            <a:r>
              <a:rPr lang="en-GB" altLang="en-US" sz="2400"/>
              <a:t>if argc != 2</a:t>
            </a:r>
            <a:br>
              <a:rPr lang="en-GB" altLang="en-US" sz="2400"/>
            </a:br>
            <a:r>
              <a:rPr lang="en-GB" altLang="en-US" sz="2400"/>
              <a:t>c_str is </a:t>
            </a:r>
            <a:r>
              <a:rPr lang="en-GB" altLang="en-US" sz="2400">
                <a:solidFill>
                  <a:srgbClr val="00B0F0"/>
                </a:solidFill>
              </a:rPr>
              <a:t>static</a:t>
            </a:r>
          </a:p>
          <a:p>
            <a:pPr lvl="1">
              <a:buFontTx/>
              <a:buNone/>
            </a:pPr>
            <a:endParaRPr lang="en-GB" altLang="en-US" sz="2000">
              <a:latin typeface="Consolas" panose="020B0609020204030204" pitchFamily="49" charset="0"/>
              <a:cs typeface="Consolas" panose="020B0609020204030204" pitchFamily="49" charset="0"/>
            </a:endParaRPr>
          </a:p>
          <a:p>
            <a:pPr lvl="1"/>
            <a:endParaRPr lang="en-GB" altLang="en-US" sz="2000" i="1"/>
          </a:p>
        </p:txBody>
      </p:sp>
      <p:sp>
        <p:nvSpPr>
          <p:cNvPr id="7" name="Content Placeholder 2">
            <a:extLst>
              <a:ext uri="{FF2B5EF4-FFF2-40B4-BE49-F238E27FC236}">
                <a16:creationId xmlns:a16="http://schemas.microsoft.com/office/drawing/2014/main" id="{5E625A3B-ECA8-7447-BC3B-21378210F79D}"/>
              </a:ext>
            </a:extLst>
          </p:cNvPr>
          <p:cNvSpPr txBox="1">
            <a:spLocks/>
          </p:cNvSpPr>
          <p:nvPr/>
        </p:nvSpPr>
        <p:spPr bwMode="auto">
          <a:xfrm>
            <a:off x="214313" y="4714875"/>
            <a:ext cx="3786187" cy="2000250"/>
          </a:xfrm>
          <a:prstGeom prst="rect">
            <a:avLst/>
          </a:prstGeom>
          <a:noFill/>
          <a:ln w="9525">
            <a:noFill/>
            <a:miter lim="800000"/>
            <a:headEnd/>
            <a:tailEnd/>
          </a:ln>
        </p:spPr>
        <p:txBody>
          <a:bodyPr/>
          <a:lstStyle/>
          <a:p>
            <a:pPr marL="342900" indent="-342900">
              <a:spcBef>
                <a:spcPct val="20000"/>
              </a:spcBef>
              <a:buFontTx/>
              <a:buChar char="•"/>
              <a:defRPr/>
            </a:pPr>
            <a:r>
              <a:rPr lang="en-GB" sz="2800" b="1" kern="0" dirty="0">
                <a:solidFill>
                  <a:srgbClr val="006600"/>
                </a:solidFill>
                <a:latin typeface="+mn-lt"/>
                <a:cs typeface="+mn-cs"/>
              </a:rPr>
              <a:t>Other Problems:</a:t>
            </a:r>
          </a:p>
          <a:p>
            <a:pPr marL="742950" lvl="1" indent="-285750">
              <a:spcBef>
                <a:spcPct val="20000"/>
              </a:spcBef>
              <a:buFontTx/>
              <a:buChar char="–"/>
              <a:defRPr/>
            </a:pPr>
            <a:r>
              <a:rPr lang="en-GB" kern="0" dirty="0" err="1">
                <a:latin typeface="+mn-lt"/>
                <a:cs typeface="+mn-cs"/>
              </a:rPr>
              <a:t>strlen</a:t>
            </a:r>
            <a:endParaRPr lang="en-GB" kern="0" dirty="0">
              <a:latin typeface="+mn-lt"/>
              <a:cs typeface="+mn-cs"/>
            </a:endParaRPr>
          </a:p>
          <a:p>
            <a:pPr marL="742950" lvl="1" indent="-285750">
              <a:spcBef>
                <a:spcPct val="20000"/>
              </a:spcBef>
              <a:buFontTx/>
              <a:buChar char="–"/>
              <a:defRPr/>
            </a:pPr>
            <a:r>
              <a:rPr lang="en-GB" kern="0" dirty="0">
                <a:latin typeface="+mn-lt"/>
                <a:cs typeface="+mn-cs"/>
              </a:rPr>
              <a:t>s</a:t>
            </a:r>
            <a:r>
              <a:rPr lang="en-GB" kern="0" dirty="0" err="1">
                <a:latin typeface="+mn-lt"/>
                <a:cs typeface="+mn-cs"/>
              </a:rPr>
              <a:t>ize_t</a:t>
            </a:r>
            <a:r>
              <a:rPr lang="en-GB" kern="0" dirty="0">
                <a:latin typeface="+mn-lt"/>
                <a:cs typeface="+mn-cs"/>
              </a:rPr>
              <a:t>  </a:t>
            </a:r>
            <a:r>
              <a:rPr lang="en-GB" sz="1800" kern="0" dirty="0">
                <a:latin typeface="+mn-lt"/>
                <a:cs typeface="+mn-cs"/>
              </a:rPr>
              <a:t>(depends on OS)</a:t>
            </a:r>
          </a:p>
          <a:p>
            <a:pPr marL="742950" lvl="1" indent="-285750">
              <a:spcBef>
                <a:spcPct val="20000"/>
              </a:spcBef>
              <a:buFontTx/>
              <a:buChar char="–"/>
              <a:defRPr/>
            </a:pPr>
            <a:r>
              <a:rPr lang="en-GB" kern="0" dirty="0" err="1">
                <a:latin typeface="+mn-lt"/>
                <a:cs typeface="+mn-cs"/>
              </a:rPr>
              <a:t>strcpy</a:t>
            </a:r>
            <a:endParaRPr lang="en-GB" sz="3200" kern="0" dirty="0">
              <a:latin typeface="+mn-lt"/>
              <a:cs typeface="+mn-cs"/>
            </a:endParaRPr>
          </a:p>
          <a:p>
            <a:pPr marL="742950" lvl="1" indent="-285750">
              <a:spcBef>
                <a:spcPct val="20000"/>
              </a:spcBef>
              <a:defRPr/>
            </a:pPr>
            <a:endParaRPr lang="en-GB" sz="2000" kern="0" dirty="0">
              <a:latin typeface="Consolas" pitchFamily="49" charset="0"/>
              <a:cs typeface="Consolas" pitchFamily="49" charset="0"/>
            </a:endParaRPr>
          </a:p>
          <a:p>
            <a:pPr marL="742950" lvl="1" indent="-285750">
              <a:spcBef>
                <a:spcPct val="20000"/>
              </a:spcBef>
              <a:buFontTx/>
              <a:buChar char="–"/>
              <a:defRPr/>
            </a:pPr>
            <a:endParaRPr lang="en-GB" sz="2000" i="1" kern="0" dirty="0">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33CFF6A-B879-E745-80C4-B6718D65F245}"/>
              </a:ext>
            </a:extLst>
          </p:cNvPr>
          <p:cNvSpPr txBox="1"/>
          <p:nvPr/>
        </p:nvSpPr>
        <p:spPr>
          <a:xfrm>
            <a:off x="500063" y="5572125"/>
            <a:ext cx="2143125" cy="276225"/>
          </a:xfrm>
          <a:prstGeom prst="rect">
            <a:avLst/>
          </a:prstGeom>
          <a:noFill/>
          <a:ln>
            <a:solidFill>
              <a:schemeClr val="accent2"/>
            </a:solidFill>
          </a:ln>
        </p:spPr>
        <p:txBody>
          <a:bodyPr>
            <a:spAutoFit/>
          </a:bodyPr>
          <a:lstStyle/>
          <a:p>
            <a:pPr eaLnBrk="1" hangingPunct="1">
              <a:defRPr/>
            </a:pPr>
            <a:r>
              <a:rPr lang="en-GB" sz="1200" dirty="0">
                <a:latin typeface="+mn-lt"/>
              </a:rPr>
              <a:t>Table data source CERT.org</a:t>
            </a:r>
          </a:p>
        </p:txBody>
      </p:sp>
      <p:sp>
        <p:nvSpPr>
          <p:cNvPr id="10242" name="Title 1">
            <a:extLst>
              <a:ext uri="{FF2B5EF4-FFF2-40B4-BE49-F238E27FC236}">
                <a16:creationId xmlns:a16="http://schemas.microsoft.com/office/drawing/2014/main" id="{DD0D10F6-2C9B-134A-B582-031E5C8959F7}"/>
              </a:ext>
            </a:extLst>
          </p:cNvPr>
          <p:cNvSpPr>
            <a:spLocks noGrp="1" noChangeArrowheads="1"/>
          </p:cNvSpPr>
          <p:nvPr>
            <p:ph type="title"/>
          </p:nvPr>
        </p:nvSpPr>
        <p:spPr>
          <a:xfrm>
            <a:off x="0" y="214313"/>
            <a:ext cx="9144000" cy="1143000"/>
          </a:xfrm>
        </p:spPr>
        <p:txBody>
          <a:bodyPr/>
          <a:lstStyle/>
          <a:p>
            <a:r>
              <a:rPr lang="en-GB" altLang="en-US"/>
              <a:t>Memory Vulnerabilities</a:t>
            </a:r>
          </a:p>
        </p:txBody>
      </p:sp>
      <p:graphicFrame>
        <p:nvGraphicFramePr>
          <p:cNvPr id="5" name="Content Placeholder 4">
            <a:extLst>
              <a:ext uri="{FF2B5EF4-FFF2-40B4-BE49-F238E27FC236}">
                <a16:creationId xmlns:a16="http://schemas.microsoft.com/office/drawing/2014/main" id="{44BD7A96-319E-8E41-AB9A-66A979FEA70D}"/>
              </a:ext>
            </a:extLst>
          </p:cNvPr>
          <p:cNvGraphicFramePr>
            <a:graphicFrameLocks noGrp="1"/>
          </p:cNvGraphicFramePr>
          <p:nvPr>
            <p:ph idx="1"/>
          </p:nvPr>
        </p:nvGraphicFramePr>
        <p:xfrm>
          <a:off x="500063" y="1571625"/>
          <a:ext cx="8286750" cy="3965575"/>
        </p:xfrm>
        <a:graphic>
          <a:graphicData uri="http://schemas.openxmlformats.org/drawingml/2006/table">
            <a:tbl>
              <a:tblPr>
                <a:tableStyleId>{E8B1032C-EA38-4F05-BA0D-38AFFFC7BED3}</a:tableStyleId>
              </a:tblPr>
              <a:tblGrid>
                <a:gridCol w="785783">
                  <a:extLst>
                    <a:ext uri="{9D8B030D-6E8A-4147-A177-3AD203B41FA5}">
                      <a16:colId xmlns:a16="http://schemas.microsoft.com/office/drawing/2014/main" val="20000"/>
                    </a:ext>
                  </a:extLst>
                </a:gridCol>
                <a:gridCol w="3306886">
                  <a:extLst>
                    <a:ext uri="{9D8B030D-6E8A-4147-A177-3AD203B41FA5}">
                      <a16:colId xmlns:a16="http://schemas.microsoft.com/office/drawing/2014/main" val="20001"/>
                    </a:ext>
                  </a:extLst>
                </a:gridCol>
                <a:gridCol w="892946">
                  <a:extLst>
                    <a:ext uri="{9D8B030D-6E8A-4147-A177-3AD203B41FA5}">
                      <a16:colId xmlns:a16="http://schemas.microsoft.com/office/drawing/2014/main" val="20002"/>
                    </a:ext>
                  </a:extLst>
                </a:gridCol>
                <a:gridCol w="1190595">
                  <a:extLst>
                    <a:ext uri="{9D8B030D-6E8A-4147-A177-3AD203B41FA5}">
                      <a16:colId xmlns:a16="http://schemas.microsoft.com/office/drawing/2014/main" val="20003"/>
                    </a:ext>
                  </a:extLst>
                </a:gridCol>
                <a:gridCol w="1396164">
                  <a:extLst>
                    <a:ext uri="{9D8B030D-6E8A-4147-A177-3AD203B41FA5}">
                      <a16:colId xmlns:a16="http://schemas.microsoft.com/office/drawing/2014/main" val="20004"/>
                    </a:ext>
                  </a:extLst>
                </a:gridCol>
                <a:gridCol w="714376">
                  <a:extLst>
                    <a:ext uri="{9D8B030D-6E8A-4147-A177-3AD203B41FA5}">
                      <a16:colId xmlns:a16="http://schemas.microsoft.com/office/drawing/2014/main" val="20005"/>
                    </a:ext>
                  </a:extLst>
                </a:gridCol>
              </a:tblGrid>
              <a:tr h="554264">
                <a:tc>
                  <a:txBody>
                    <a:bodyPr/>
                    <a:lstStyle/>
                    <a:p>
                      <a:pPr algn="ctr">
                        <a:spcAft>
                          <a:spcPts val="0"/>
                        </a:spcAft>
                      </a:pPr>
                      <a:r>
                        <a:rPr lang="en-GB" sz="1600" b="1" dirty="0"/>
                        <a:t>Lang.</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Description</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Severity</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Likelihood</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Remediation Cost</a:t>
                      </a:r>
                      <a:endParaRPr lang="en-GB" sz="1400" b="1" dirty="0">
                        <a:latin typeface="Calibri"/>
                        <a:ea typeface="Calibri"/>
                        <a:cs typeface="Times New Roman"/>
                      </a:endParaRPr>
                    </a:p>
                  </a:txBody>
                  <a:tcPr marL="36000" marR="36000" marT="0" marB="0" anchor="ctr">
                    <a:solidFill>
                      <a:schemeClr val="bg1">
                        <a:lumMod val="85000"/>
                      </a:schemeClr>
                    </a:solidFill>
                  </a:tcPr>
                </a:tc>
                <a:tc>
                  <a:txBody>
                    <a:bodyPr/>
                    <a:lstStyle/>
                    <a:p>
                      <a:pPr algn="ctr">
                        <a:spcAft>
                          <a:spcPts val="0"/>
                        </a:spcAft>
                      </a:pPr>
                      <a:r>
                        <a:rPr lang="en-GB" sz="1600" b="1" dirty="0"/>
                        <a:t>Risk</a:t>
                      </a:r>
                      <a:endParaRPr lang="en-GB" sz="1400" b="1" dirty="0">
                        <a:latin typeface="Calibri"/>
                        <a:ea typeface="Calibri"/>
                        <a:cs typeface="Times New Roman"/>
                      </a:endParaRPr>
                    </a:p>
                  </a:txBody>
                  <a:tcPr marL="36000" marR="36000" marT="0" marB="0" anchor="ctr">
                    <a:solidFill>
                      <a:schemeClr val="bg1">
                        <a:lumMod val="85000"/>
                      </a:schemeClr>
                    </a:solidFill>
                  </a:tcPr>
                </a:tc>
                <a:extLst>
                  <a:ext uri="{0D108BD9-81ED-4DB2-BD59-A6C34878D82A}">
                    <a16:rowId xmlns:a16="http://schemas.microsoft.com/office/drawing/2014/main" val="10000"/>
                  </a:ext>
                </a:extLst>
              </a:tr>
              <a:tr h="347677">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Do not access freed memory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1"/>
                  </a:ext>
                </a:extLst>
              </a:tr>
              <a:tr h="548610">
                <a:tc>
                  <a:txBody>
                    <a:bodyPr/>
                    <a:lstStyle/>
                    <a:p>
                      <a:pPr algn="ctr">
                        <a:spcAft>
                          <a:spcPts val="0"/>
                        </a:spcAft>
                      </a:pPr>
                      <a:r>
                        <a:rPr lang="en-GB" sz="1800" dirty="0">
                          <a:solidFill>
                            <a:schemeClr val="bg1">
                              <a:lumMod val="65000"/>
                            </a:schemeClr>
                          </a:solidFill>
                        </a:rPr>
                        <a:t>C</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l">
                        <a:spcAft>
                          <a:spcPts val="0"/>
                        </a:spcAft>
                      </a:pPr>
                      <a:r>
                        <a:rPr lang="en-GB" sz="1800" dirty="0">
                          <a:solidFill>
                            <a:schemeClr val="bg1">
                              <a:lumMod val="65000"/>
                            </a:schemeClr>
                          </a:solidFill>
                        </a:rPr>
                        <a:t>Only free memory that was allocated dynamically</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rPr>
                        <a:t>3</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dirty="0">
                          <a:solidFill>
                            <a:schemeClr val="bg1">
                              <a:lumMod val="65000"/>
                            </a:schemeClr>
                          </a:solidFill>
                          <a:latin typeface="Calibri"/>
                          <a:ea typeface="Calibri"/>
                          <a:cs typeface="Times New Roman"/>
                        </a:rPr>
                        <a:t>3</a:t>
                      </a:r>
                    </a:p>
                  </a:txBody>
                  <a:tcPr marL="36000" marR="36000" marT="0" marB="0" anchor="ctr"/>
                </a:tc>
                <a:tc>
                  <a:txBody>
                    <a:bodyPr/>
                    <a:lstStyle/>
                    <a:p>
                      <a:pPr algn="ctr">
                        <a:spcAft>
                          <a:spcPts val="0"/>
                        </a:spcAft>
                      </a:pPr>
                      <a:r>
                        <a:rPr lang="en-GB" sz="1800" dirty="0">
                          <a:solidFill>
                            <a:schemeClr val="bg1">
                              <a:lumMod val="65000"/>
                            </a:schemeClr>
                          </a:solidFill>
                        </a:rPr>
                        <a:t>2</a:t>
                      </a:r>
                      <a:endParaRPr lang="en-GB" sz="1600" dirty="0">
                        <a:solidFill>
                          <a:schemeClr val="bg1">
                            <a:lumMod val="65000"/>
                          </a:schemeClr>
                        </a:solidFill>
                        <a:latin typeface="Calibri"/>
                        <a:ea typeface="Calibri"/>
                        <a:cs typeface="Times New Roman"/>
                      </a:endParaRPr>
                    </a:p>
                  </a:txBody>
                  <a:tcPr marL="36000" marR="36000" marT="0" marB="0" anchor="ctr"/>
                </a:tc>
                <a:tc>
                  <a:txBody>
                    <a:bodyPr/>
                    <a:lstStyle/>
                    <a:p>
                      <a:pPr algn="ctr">
                        <a:spcAft>
                          <a:spcPts val="0"/>
                        </a:spcAft>
                      </a:pPr>
                      <a:r>
                        <a:rPr lang="en-GB" sz="1800" b="1" dirty="0">
                          <a:solidFill>
                            <a:schemeClr val="bg1">
                              <a:lumMod val="65000"/>
                            </a:schemeClr>
                          </a:solidFill>
                        </a:rPr>
                        <a:t>18</a:t>
                      </a:r>
                      <a:endParaRPr lang="en-GB" sz="1600" b="1" dirty="0">
                        <a:solidFill>
                          <a:schemeClr val="bg1">
                            <a:lumMod val="65000"/>
                          </a:schemeClr>
                        </a:solidFill>
                        <a:latin typeface="Calibri"/>
                        <a:ea typeface="Calibri"/>
                        <a:cs typeface="Times New Roman"/>
                      </a:endParaRPr>
                    </a:p>
                  </a:txBody>
                  <a:tcPr marL="36000" marR="36000" marT="0" marB="0" anchor="ctr"/>
                </a:tc>
                <a:extLst>
                  <a:ext uri="{0D108BD9-81ED-4DB2-BD59-A6C34878D82A}">
                    <a16:rowId xmlns:a16="http://schemas.microsoft.com/office/drawing/2014/main" val="10002"/>
                  </a:ext>
                </a:extLst>
              </a:tr>
              <a:tr h="463569">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t>Allocate sufficient memory</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Times New Roman"/>
                      </a:endParaRPr>
                    </a:p>
                  </a:txBody>
                  <a:tcPr marL="36000" marR="36000" marT="0" marB="0" anchor="ctr"/>
                </a:tc>
                <a:extLst>
                  <a:ext uri="{0D108BD9-81ED-4DB2-BD59-A6C34878D82A}">
                    <a16:rowId xmlns:a16="http://schemas.microsoft.com/office/drawing/2014/main" val="10003"/>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Properly de-allocate dynamically allocate </a:t>
                      </a:r>
                      <a:r>
                        <a:rPr lang="en-GB" sz="1800" dirty="0">
                          <a:latin typeface="Calibri"/>
                          <a:ea typeface="Calibri"/>
                          <a:cs typeface="+mn-cs"/>
                        </a:rPr>
                        <a:t> resources </a:t>
                      </a:r>
                      <a:r>
                        <a:rPr lang="en-GB" sz="1600" dirty="0">
                          <a:latin typeface="Calibri"/>
                          <a:ea typeface="Calibri"/>
                          <a:cs typeface="+mn-cs"/>
                        </a:rPr>
                        <a:t>(e.g. with</a:t>
                      </a:r>
                      <a:r>
                        <a:rPr lang="en-GB" sz="1600" baseline="0" dirty="0">
                          <a:latin typeface="Calibri"/>
                          <a:ea typeface="Calibri"/>
                          <a:cs typeface="+mn-cs"/>
                        </a:rPr>
                        <a:t> ‘new’)</a:t>
                      </a:r>
                      <a:endParaRPr lang="en-GB" sz="18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4"/>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Detect and handle memory allocation errors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5"/>
                  </a:ext>
                </a:extLst>
              </a:tr>
              <a:tr h="548610">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Explicitly construct and destruct objects</a:t>
                      </a: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6"/>
                  </a:ext>
                </a:extLst>
              </a:tr>
              <a:tr h="405623">
                <a:tc>
                  <a:txBody>
                    <a:bodyPr/>
                    <a:lstStyle/>
                    <a:p>
                      <a:pPr algn="ctr">
                        <a:spcAft>
                          <a:spcPts val="0"/>
                        </a:spcAft>
                      </a:pPr>
                      <a:r>
                        <a:rPr lang="en-GB" sz="1800" dirty="0"/>
                        <a:t>C</a:t>
                      </a:r>
                      <a:endParaRPr lang="en-GB" sz="1600" dirty="0">
                        <a:latin typeface="Calibri"/>
                        <a:ea typeface="Calibri"/>
                        <a:cs typeface="Times New Roman"/>
                      </a:endParaRPr>
                    </a:p>
                  </a:txBody>
                  <a:tcPr marL="36000" marR="36000" marT="0" marB="0" anchor="ctr"/>
                </a:tc>
                <a:tc>
                  <a:txBody>
                    <a:bodyPr/>
                    <a:lstStyle/>
                    <a:p>
                      <a:pPr algn="l">
                        <a:spcAft>
                          <a:spcPts val="0"/>
                        </a:spcAft>
                      </a:pPr>
                      <a:r>
                        <a:rPr lang="en-GB" sz="1800" dirty="0">
                          <a:latin typeface="Calibri"/>
                          <a:ea typeface="Calibri"/>
                          <a:cs typeface="Times New Roman"/>
                        </a:rPr>
                        <a:t>Memory leaks</a:t>
                      </a:r>
                      <a:r>
                        <a:rPr lang="en-GB" sz="1800" baseline="0" dirty="0">
                          <a:latin typeface="Calibri"/>
                          <a:ea typeface="Calibri"/>
                          <a:cs typeface="Times New Roman"/>
                        </a:rPr>
                        <a:t> (not in CERT list)</a:t>
                      </a:r>
                      <a:endParaRPr lang="en-GB" sz="1800" dirty="0">
                        <a:latin typeface="Calibri"/>
                        <a:ea typeface="Calibri"/>
                        <a:cs typeface="Times New Roman"/>
                      </a:endParaRPr>
                    </a:p>
                  </a:txBody>
                  <a:tcPr marL="36000" marR="36000" marT="0" marB="0" anchor="ctr"/>
                </a:tc>
                <a:tc>
                  <a:txBody>
                    <a:bodyPr/>
                    <a:lstStyle/>
                    <a:p>
                      <a:pPr algn="ctr">
                        <a:spcAft>
                          <a:spcPts val="0"/>
                        </a:spcAft>
                      </a:pPr>
                      <a:r>
                        <a:rPr lang="en-GB" sz="1800" dirty="0">
                          <a:latin typeface="Calibri"/>
                          <a:ea typeface="Calibri"/>
                          <a:cs typeface="Times New Roman"/>
                        </a:rPr>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3</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dirty="0"/>
                        <a:t>2</a:t>
                      </a:r>
                      <a:endParaRPr lang="en-GB" sz="1600" dirty="0">
                        <a:latin typeface="Calibri"/>
                        <a:ea typeface="Calibri"/>
                        <a:cs typeface="Times New Roman"/>
                      </a:endParaRPr>
                    </a:p>
                  </a:txBody>
                  <a:tcPr marL="36000" marR="36000" marT="0" marB="0" anchor="ctr"/>
                </a:tc>
                <a:tc>
                  <a:txBody>
                    <a:bodyPr/>
                    <a:lstStyle/>
                    <a:p>
                      <a:pPr algn="ctr">
                        <a:spcAft>
                          <a:spcPts val="0"/>
                        </a:spcAft>
                      </a:pPr>
                      <a:r>
                        <a:rPr lang="en-GB" sz="1800" b="1" dirty="0">
                          <a:solidFill>
                            <a:srgbClr val="FF0000"/>
                          </a:solidFill>
                        </a:rPr>
                        <a:t>18</a:t>
                      </a:r>
                      <a:endParaRPr lang="en-GB" sz="1600" b="1" dirty="0">
                        <a:solidFill>
                          <a:srgbClr val="FF0000"/>
                        </a:solidFill>
                        <a:latin typeface="Calibri"/>
                        <a:ea typeface="Calibri"/>
                        <a:cs typeface="+mn-cs"/>
                      </a:endParaRPr>
                    </a:p>
                  </a:txBody>
                  <a:tcPr marL="36000" marR="36000" marT="0" marB="0" anchor="ctr"/>
                </a:tc>
                <a:extLst>
                  <a:ext uri="{0D108BD9-81ED-4DB2-BD59-A6C34878D82A}">
                    <a16:rowId xmlns:a16="http://schemas.microsoft.com/office/drawing/2014/main" val="10007"/>
                  </a:ext>
                </a:extLst>
              </a:tr>
            </a:tbl>
          </a:graphicData>
        </a:graphic>
      </p:graphicFrame>
      <p:pic>
        <p:nvPicPr>
          <p:cNvPr id="10308" name="Picture 2" descr="Image result for tick mark transparent background">
            <a:extLst>
              <a:ext uri="{FF2B5EF4-FFF2-40B4-BE49-F238E27FC236}">
                <a16:creationId xmlns:a16="http://schemas.microsoft.com/office/drawing/2014/main" id="{F37921B5-9F38-DA4C-85BE-64A738EB1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9827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9" name="Picture 2" descr="Image result for tick mark transparent background">
            <a:extLst>
              <a:ext uri="{FF2B5EF4-FFF2-40B4-BE49-F238E27FC236}">
                <a16:creationId xmlns:a16="http://schemas.microsoft.com/office/drawing/2014/main" id="{2B9E22FC-FF27-414D-9302-D1DAEAC69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2554288"/>
            <a:ext cx="42862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5D238735-0117-5249-92AF-9E79C362C16A}"/>
              </a:ext>
            </a:extLst>
          </p:cNvPr>
          <p:cNvSpPr/>
          <p:nvPr/>
        </p:nvSpPr>
        <p:spPr>
          <a:xfrm>
            <a:off x="500063" y="3038475"/>
            <a:ext cx="8294687" cy="4572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9" name="TextBox 8">
            <a:extLst>
              <a:ext uri="{FF2B5EF4-FFF2-40B4-BE49-F238E27FC236}">
                <a16:creationId xmlns:a16="http://schemas.microsoft.com/office/drawing/2014/main" id="{4703BF22-2A3E-CD45-879E-2491D19E45D7}"/>
              </a:ext>
            </a:extLst>
          </p:cNvPr>
          <p:cNvSpPr txBox="1"/>
          <p:nvPr/>
        </p:nvSpPr>
        <p:spPr>
          <a:xfrm>
            <a:off x="500063" y="5857875"/>
            <a:ext cx="8286750" cy="954088"/>
          </a:xfrm>
          <a:prstGeom prst="rect">
            <a:avLst/>
          </a:prstGeom>
          <a:noFill/>
        </p:spPr>
        <p:txBody>
          <a:bodyPr>
            <a:spAutoFit/>
          </a:bodyPr>
          <a:lstStyle/>
          <a:p>
            <a:pPr eaLnBrk="1" hangingPunct="1">
              <a:defRPr/>
            </a:pPr>
            <a:r>
              <a:rPr lang="en-GB" dirty="0">
                <a:latin typeface="+mn-lt"/>
                <a:cs typeface="Times New Roman" charset="0"/>
              </a:rPr>
              <a:t>Possible Values:   </a:t>
            </a:r>
            <a:r>
              <a:rPr lang="en-GB" b="1" dirty="0">
                <a:solidFill>
                  <a:srgbClr val="006600"/>
                </a:solidFill>
                <a:latin typeface="+mn-lt"/>
                <a:cs typeface="Times New Roman" charset="0"/>
              </a:rPr>
              <a:t>1, 2, 3, 4         </a:t>
            </a:r>
            <a:r>
              <a:rPr lang="en-GB" b="1" dirty="0">
                <a:solidFill>
                  <a:srgbClr val="FFC000"/>
                </a:solidFill>
                <a:latin typeface="+mn-lt"/>
                <a:cs typeface="Times New Roman" charset="0"/>
              </a:rPr>
              <a:t>6, 8, 9         </a:t>
            </a:r>
            <a:r>
              <a:rPr lang="en-GB" b="1" dirty="0">
                <a:solidFill>
                  <a:srgbClr val="FF0000"/>
                </a:solidFill>
                <a:latin typeface="+mn-lt"/>
                <a:cs typeface="Times New Roman" charset="0"/>
              </a:rPr>
              <a:t>12, 18, 27</a:t>
            </a:r>
          </a:p>
          <a:p>
            <a:pPr eaLnBrk="1" hangingPunct="1">
              <a:defRPr/>
            </a:pPr>
            <a:endParaRPr lang="en-GB" sz="1400" dirty="0">
              <a:latin typeface="+mn-lt"/>
              <a:cs typeface="Times New Roman" charset="0"/>
            </a:endParaRPr>
          </a:p>
          <a:p>
            <a:pPr eaLnBrk="1" hangingPunct="1">
              <a:defRPr/>
            </a:pPr>
            <a:r>
              <a:rPr lang="en-GB" sz="1800" dirty="0">
                <a:latin typeface="+mn-lt"/>
                <a:cs typeface="Times New Roman" charset="0"/>
              </a:rPr>
              <a:t>Note: ‘C’ in above table means ‘C </a:t>
            </a:r>
            <a:r>
              <a:rPr lang="en-GB" sz="1800" b="1" u="sng" dirty="0">
                <a:latin typeface="+mn-lt"/>
                <a:cs typeface="Times New Roman" charset="0"/>
              </a:rPr>
              <a:t>AND</a:t>
            </a:r>
            <a:r>
              <a:rPr lang="en-GB" sz="1800" dirty="0">
                <a:latin typeface="+mn-lt"/>
                <a:cs typeface="Times New Roman" charset="0"/>
              </a:rPr>
              <a:t> C++’</a:t>
            </a: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efault Design">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mn-lt"/>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TotalTime>
  <Words>2200</Words>
  <Application>Microsoft Macintosh PowerPoint</Application>
  <PresentationFormat>On-screen Show (4:3)</PresentationFormat>
  <Paragraphs>795</Paragraphs>
  <Slides>28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Times New Roman</vt:lpstr>
      <vt:lpstr>Arial</vt:lpstr>
      <vt:lpstr>Calibri</vt:lpstr>
      <vt:lpstr>Consolas</vt:lpstr>
      <vt:lpstr>Wingdings</vt:lpstr>
      <vt:lpstr>Default Design</vt:lpstr>
      <vt:lpstr>CS2S562 Secure Software Development</vt:lpstr>
      <vt:lpstr>Recap: String Security</vt:lpstr>
      <vt:lpstr>Memory Vulnerabilities</vt:lpstr>
      <vt:lpstr>Recap:  Dynamic Memory Allocation</vt:lpstr>
      <vt:lpstr>Accessing Freed Memory</vt:lpstr>
      <vt:lpstr>Accessing Freed Memory</vt:lpstr>
      <vt:lpstr>Memory Vulnerabilities</vt:lpstr>
      <vt:lpstr>Only Free  Dyn. Alloc.  Memory</vt:lpstr>
      <vt:lpstr>Memory Vulnerabilities</vt:lpstr>
      <vt:lpstr>Allocate Sufficient Memory</vt:lpstr>
      <vt:lpstr>Memory Vulnerabilities</vt:lpstr>
      <vt:lpstr> Resource  Allocation / Deallocation </vt:lpstr>
      <vt:lpstr> Resource  Allocation / Deallocation </vt:lpstr>
      <vt:lpstr> Resource  Allocation / Deallocation </vt:lpstr>
      <vt:lpstr> Resource  Allocation / Deallocation </vt:lpstr>
      <vt:lpstr>Memory Vulnerabilities</vt:lpstr>
      <vt:lpstr> Detect and Handle  Memory Allocation Errors </vt:lpstr>
      <vt:lpstr> Detect and Handle  Memory Allocation Errors </vt:lpstr>
      <vt:lpstr>Memory Vulnerabilities</vt:lpstr>
      <vt:lpstr> Recap: Construction of Objects </vt:lpstr>
      <vt:lpstr> Recap: Construction of Objects </vt:lpstr>
      <vt:lpstr> Recap: Construction of Objects </vt:lpstr>
      <vt:lpstr> Recap: Construction of Objects </vt:lpstr>
      <vt:lpstr> Memory Leak? </vt:lpstr>
      <vt:lpstr> Memory Leaks </vt:lpstr>
      <vt:lpstr> Memory Leaks </vt:lpstr>
      <vt:lpstr>Memory Vulnerabilities</vt:lpstr>
      <vt:lpstr>PowerPoint Presentation</vt:lpstr>
    </vt:vector>
  </TitlesOfParts>
  <Company>University of Glamorgan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SE2S502 Software Development</dc:title>
  <dc:creator>Peter</dc:creator>
  <cp:lastModifiedBy>Alun King</cp:lastModifiedBy>
  <cp:revision>272</cp:revision>
  <dcterms:created xsi:type="dcterms:W3CDTF">2012-09-15T14:42:14Z</dcterms:created>
  <dcterms:modified xsi:type="dcterms:W3CDTF">2018-09-14T10:37:21Z</dcterms:modified>
</cp:coreProperties>
</file>