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89" r:id="rId5"/>
    <p:sldId id="339" r:id="rId6"/>
    <p:sldId id="329" r:id="rId7"/>
    <p:sldId id="336" r:id="rId8"/>
    <p:sldId id="340" r:id="rId9"/>
    <p:sldId id="341" r:id="rId10"/>
    <p:sldId id="342" r:id="rId11"/>
    <p:sldId id="34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82" d="100"/>
          <a:sy n="82" d="100"/>
        </p:scale>
        <p:origin x="1109"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57670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140869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28329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8</a:t>
            </a:fld>
            <a:endParaRPr lang="en-GB"/>
          </a:p>
        </p:txBody>
      </p:sp>
    </p:spTree>
    <p:extLst>
      <p:ext uri="{BB962C8B-B14F-4D97-AF65-F5344CB8AC3E}">
        <p14:creationId xmlns:p14="http://schemas.microsoft.com/office/powerpoint/2010/main" val="3496920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821094" y="2429391"/>
            <a:ext cx="11224725" cy="1909044"/>
          </a:xfrm>
        </p:spPr>
        <p:txBody>
          <a:bodyPr>
            <a:normAutofit fontScale="90000"/>
          </a:bodyPr>
          <a:lstStyle/>
          <a:p>
            <a:pPr>
              <a:lnSpc>
                <a:spcPts val="5700"/>
              </a:lnSpc>
            </a:pPr>
            <a:r>
              <a:rPr lang="en-US" sz="4000" dirty="0" smtClean="0"/>
              <a:t>Is there a difference in the mean rating of apps between free and paid apps</a:t>
            </a:r>
            <a:r>
              <a:rPr lang="en-US" dirty="0"/>
              <a:t> </a:t>
            </a:r>
            <a:r>
              <a:rPr lang="en-US" dirty="0" smtClean="0"/>
              <a:t/>
            </a:r>
            <a:br>
              <a:rPr lang="en-US" dirty="0" smtClean="0"/>
            </a:br>
            <a:r>
              <a:rPr lang="en-US" dirty="0"/>
              <a:t/>
            </a:r>
            <a:br>
              <a:rPr lang="en-US" dirty="0"/>
            </a:br>
            <a:r>
              <a:rPr lang="en-US" sz="4000" dirty="0"/>
              <a:t>Tutorial Presentation for Feedback</a:t>
            </a:r>
            <a:br>
              <a:rPr lang="en-US" sz="4000" dirty="0"/>
            </a:br>
            <a:r>
              <a:rPr lang="en-US" sz="4000" dirty="0" smtClean="0"/>
              <a:t>                                                                                        </a:t>
            </a:r>
            <a:r>
              <a:rPr lang="en-US" sz="2200" dirty="0" smtClean="0"/>
              <a:t>Date :  13/11/202</a:t>
            </a: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821094" y="1890000"/>
            <a:ext cx="11066106" cy="360000"/>
          </a:xfrm>
        </p:spPr>
        <p:txBody>
          <a:bodyPr/>
          <a:lstStyle/>
          <a:p>
            <a:r>
              <a:rPr lang="en-US" sz="2000" dirty="0"/>
              <a:t>Group Name:  </a:t>
            </a:r>
            <a:r>
              <a:rPr lang="en-US" sz="2000" dirty="0" smtClean="0"/>
              <a:t> A143A                                                      Name </a:t>
            </a:r>
            <a:r>
              <a:rPr lang="en-US" sz="2000" dirty="0"/>
              <a:t>of Student Presenting</a:t>
            </a:r>
            <a:r>
              <a:rPr lang="en-US" sz="2000" dirty="0" smtClean="0"/>
              <a:t>: NOEL JOHN PAUL</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821094" y="274320"/>
            <a:ext cx="11224725" cy="1311884"/>
          </a:xfrm>
        </p:spPr>
        <p:txBody>
          <a:bodyPr/>
          <a:lstStyle/>
          <a:p>
            <a:pPr algn="just"/>
            <a:r>
              <a:rPr lang="en-GB" dirty="0"/>
              <a:t>7COM1079-2024  Student Group No: </a:t>
            </a:r>
            <a:r>
              <a:rPr lang="en-GB" dirty="0" smtClean="0"/>
              <a:t> A143A             Names </a:t>
            </a:r>
            <a:r>
              <a:rPr lang="en-GB" dirty="0"/>
              <a:t>of Student </a:t>
            </a:r>
            <a:r>
              <a:rPr lang="en-GB" dirty="0" smtClean="0"/>
              <a:t>Attendees: </a:t>
            </a:r>
            <a:r>
              <a:rPr lang="en-GB" dirty="0" err="1" smtClean="0"/>
              <a:t>Gopika</a:t>
            </a:r>
            <a:r>
              <a:rPr lang="en-GB" dirty="0" smtClean="0"/>
              <a:t> </a:t>
            </a:r>
            <a:r>
              <a:rPr lang="en-GB" dirty="0" err="1" smtClean="0"/>
              <a:t>Areeplackal</a:t>
            </a:r>
            <a:r>
              <a:rPr lang="en-GB" dirty="0" smtClean="0"/>
              <a:t> </a:t>
            </a:r>
            <a:r>
              <a:rPr lang="en-GB" dirty="0" err="1" smtClean="0"/>
              <a:t>Biju</a:t>
            </a:r>
            <a:r>
              <a:rPr lang="en-GB" dirty="0" smtClean="0"/>
              <a:t>, </a:t>
            </a:r>
          </a:p>
          <a:p>
            <a:pPr algn="just"/>
            <a:r>
              <a:rPr lang="en-GB" dirty="0" smtClean="0"/>
              <a:t>							            Noel John</a:t>
            </a:r>
            <a:r>
              <a:rPr lang="en-GB" dirty="0"/>
              <a:t> </a:t>
            </a:r>
            <a:r>
              <a:rPr lang="en-GB" dirty="0" smtClean="0"/>
              <a:t>Paul,				</a:t>
            </a:r>
            <a:r>
              <a:rPr lang="en-GB" dirty="0"/>
              <a:t>	</a:t>
            </a:r>
            <a:r>
              <a:rPr lang="en-GB" dirty="0" smtClean="0"/>
              <a:t>	                                               		            </a:t>
            </a:r>
            <a:r>
              <a:rPr lang="en-GB" dirty="0" err="1" smtClean="0"/>
              <a:t>Amal</a:t>
            </a:r>
            <a:r>
              <a:rPr lang="en-GB" dirty="0" smtClean="0"/>
              <a:t> </a:t>
            </a:r>
            <a:r>
              <a:rPr lang="en-GB" dirty="0" err="1" smtClean="0"/>
              <a:t>Saj</a:t>
            </a:r>
            <a:r>
              <a:rPr lang="en-GB" dirty="0" smtClean="0"/>
              <a:t> </a:t>
            </a:r>
            <a:r>
              <a:rPr lang="en-GB" dirty="0" err="1" smtClean="0"/>
              <a:t>Poothaalil</a:t>
            </a:r>
            <a:r>
              <a:rPr lang="en-GB" dirty="0" smtClean="0"/>
              <a:t>, </a:t>
            </a:r>
          </a:p>
          <a:p>
            <a:pPr algn="just"/>
            <a:r>
              <a:rPr lang="en-GB" dirty="0"/>
              <a:t>	</a:t>
            </a:r>
            <a:r>
              <a:rPr lang="en-GB" dirty="0" smtClean="0"/>
              <a:t>						            Sachin Cherian,</a:t>
            </a:r>
          </a:p>
          <a:p>
            <a:pPr algn="just"/>
            <a:r>
              <a:rPr lang="en-GB" dirty="0"/>
              <a:t>	</a:t>
            </a:r>
            <a:r>
              <a:rPr lang="en-GB" dirty="0" smtClean="0"/>
              <a:t>						            Anila Jalaja  </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92743" y="1851217"/>
            <a:ext cx="9769418" cy="230832"/>
          </a:xfrm>
        </p:spPr>
        <p:txBody>
          <a:bodyPr/>
          <a:lstStyle/>
          <a:p>
            <a:endParaRPr lang="en-GB" dirty="0"/>
          </a:p>
          <a:p>
            <a:endParaRPr lang="en-GB" dirty="0" smtClean="0"/>
          </a:p>
          <a:p>
            <a:endParaRPr lang="en-GB" dirty="0"/>
          </a:p>
          <a:p>
            <a:endParaRPr lang="en-GB" dirty="0" smtClean="0"/>
          </a:p>
          <a:p>
            <a:r>
              <a:rPr lang="en-GB" dirty="0" smtClean="0"/>
              <a:t>Dependent Variable – Rating</a:t>
            </a:r>
          </a:p>
          <a:p>
            <a:r>
              <a:rPr lang="en-GB" dirty="0" smtClean="0"/>
              <a:t>Independent Variable – Type</a:t>
            </a:r>
            <a:endParaRPr lang="en-GB" dirty="0"/>
          </a:p>
          <a:p>
            <a:r>
              <a:rPr lang="en-GB" dirty="0" smtClean="0"/>
              <a:t>Total No: of rows – 10,841</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43" y="1255990"/>
            <a:ext cx="10935477" cy="2317636"/>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97064"/>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DS333, GooglePlayStoreApps.csv)</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520443"/>
            <a:ext cx="9989224" cy="244676"/>
          </a:xfrm>
        </p:spPr>
        <p:txBody>
          <a:bodyPr/>
          <a:lstStyle/>
          <a:p>
            <a:r>
              <a:rPr lang="en-GB" dirty="0"/>
              <a:t>7COM1079-2024  Student Group No: A143A                   Names of Student Group Attendees: </a:t>
            </a:r>
            <a:r>
              <a:rPr lang="en-GB" dirty="0" err="1"/>
              <a:t>Gopika</a:t>
            </a:r>
            <a:r>
              <a:rPr lang="en-GB" dirty="0"/>
              <a:t> </a:t>
            </a:r>
            <a:r>
              <a:rPr lang="en-GB" dirty="0" err="1"/>
              <a:t>Areeplackal</a:t>
            </a:r>
            <a:r>
              <a:rPr lang="en-GB" dirty="0"/>
              <a:t> </a:t>
            </a:r>
            <a:r>
              <a:rPr lang="en-GB" dirty="0" err="1" smtClean="0"/>
              <a:t>Biju</a:t>
            </a:r>
            <a:r>
              <a:rPr lang="en-GB" dirty="0" smtClean="0"/>
              <a:t>, </a:t>
            </a:r>
          </a:p>
          <a:p>
            <a:r>
              <a:rPr lang="en-GB" dirty="0" smtClean="0"/>
              <a:t>					    			           Noel John Paul, </a:t>
            </a:r>
          </a:p>
          <a:p>
            <a:r>
              <a:rPr lang="en-GB" dirty="0"/>
              <a:t>	</a:t>
            </a:r>
            <a:r>
              <a:rPr lang="en-GB" dirty="0" smtClean="0"/>
              <a:t>							           </a:t>
            </a:r>
            <a:r>
              <a:rPr lang="en-GB" dirty="0" err="1" smtClean="0"/>
              <a:t>Amal</a:t>
            </a:r>
            <a:r>
              <a:rPr lang="en-GB" dirty="0" smtClean="0"/>
              <a:t> </a:t>
            </a:r>
            <a:r>
              <a:rPr lang="en-GB" dirty="0" err="1"/>
              <a:t>Saj</a:t>
            </a:r>
            <a:r>
              <a:rPr lang="en-GB" dirty="0"/>
              <a:t> </a:t>
            </a:r>
            <a:r>
              <a:rPr lang="en-GB" dirty="0" err="1" smtClean="0"/>
              <a:t>Poothaalil</a:t>
            </a:r>
            <a:r>
              <a:rPr lang="en-GB" dirty="0" smtClean="0"/>
              <a:t>,</a:t>
            </a:r>
          </a:p>
          <a:p>
            <a:r>
              <a:rPr lang="en-GB" dirty="0"/>
              <a:t>	</a:t>
            </a:r>
            <a:r>
              <a:rPr lang="en-GB" dirty="0" smtClean="0"/>
              <a:t> 							           Sachin Cherian</a:t>
            </a:r>
          </a:p>
          <a:p>
            <a:r>
              <a:rPr lang="en-GB" dirty="0"/>
              <a:t>	</a:t>
            </a:r>
            <a:r>
              <a:rPr lang="en-GB" dirty="0" smtClean="0"/>
              <a:t>							           </a:t>
            </a:r>
            <a:r>
              <a:rPr lang="en-GB" dirty="0" err="1" smtClean="0"/>
              <a:t>Anila</a:t>
            </a:r>
            <a:r>
              <a:rPr lang="en-GB" dirty="0" smtClean="0"/>
              <a:t> </a:t>
            </a:r>
            <a:r>
              <a:rPr lang="en-GB" dirty="0" err="1"/>
              <a:t>Jalaja</a:t>
            </a:r>
            <a:r>
              <a:rPr lang="en-GB" dirty="0"/>
              <a:t> </a:t>
            </a:r>
            <a:endParaRPr lang="en-GB" dirty="0" smtClean="0"/>
          </a:p>
          <a:p>
            <a:r>
              <a:rPr lang="en-GB" dirty="0"/>
              <a:t>	</a:t>
            </a:r>
            <a:r>
              <a:rPr lang="en-GB" dirty="0" smtClean="0"/>
              <a:t>							           </a:t>
            </a:r>
          </a:p>
          <a:p>
            <a:r>
              <a:rPr lang="en-GB" dirty="0"/>
              <a:t>	</a:t>
            </a:r>
            <a:r>
              <a:rPr lang="en-GB" dirty="0" smtClean="0"/>
              <a:t>							             </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183505"/>
            <a:ext cx="10974945" cy="2699181"/>
          </a:xfrm>
        </p:spPr>
        <p:txBody>
          <a:bodyPr>
            <a:noAutofit/>
          </a:bodyPr>
          <a:lstStyle/>
          <a:p>
            <a:pPr>
              <a:lnSpc>
                <a:spcPct val="100000"/>
              </a:lnSpc>
            </a:pPr>
            <a:r>
              <a:rPr lang="en-US" sz="2400" b="0" dirty="0">
                <a:latin typeface="Calibri"/>
                <a:cs typeface="Calibri"/>
              </a:rPr>
              <a:t>This dataset is interesting to us because it offers an opportunity to check how a user choose free app or paid app based on their quality and performance from their ratings.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smtClean="0">
                <a:solidFill>
                  <a:schemeClr val="accent2">
                    <a:lumMod val="75000"/>
                  </a:schemeClr>
                </a:solidFill>
                <a:latin typeface="Calibri"/>
                <a:cs typeface="Calibri"/>
              </a:rPr>
              <a:t>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Type (free/paid)</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Nominal.</a:t>
            </a:r>
            <a:br>
              <a:rPr lang="en-US" sz="2400" b="0" dirty="0">
                <a:latin typeface="Calibri"/>
                <a:cs typeface="Calibri"/>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Rating</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This Dependent variable datatype is  an Interval variable.</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87599"/>
            <a:ext cx="9753625" cy="494547"/>
          </a:xfrm>
        </p:spPr>
        <p:txBody>
          <a:bodyPr/>
          <a:lstStyle/>
          <a:p>
            <a:pPr>
              <a:spcAft>
                <a:spcPts val="0"/>
              </a:spcAft>
            </a:pPr>
            <a:r>
              <a:rPr lang="en-GB" dirty="0" smtClean="0"/>
              <a:t>Our </a:t>
            </a:r>
            <a:r>
              <a:rPr lang="en-GB" dirty="0"/>
              <a:t>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1052" y="2556393"/>
            <a:ext cx="10991461" cy="616021"/>
          </a:xfrm>
        </p:spPr>
        <p:txBody>
          <a:bodyPr>
            <a:noAutofit/>
          </a:bodyPr>
          <a:lstStyle/>
          <a:p>
            <a:pPr>
              <a:lnSpc>
                <a:spcPct val="100000"/>
              </a:lnSpc>
            </a:pPr>
            <a:r>
              <a:rPr lang="en-US" sz="2600" dirty="0" smtClean="0"/>
              <a:t>Is </a:t>
            </a:r>
            <a:r>
              <a:rPr lang="en-US" sz="2600" dirty="0"/>
              <a:t>there a difference in the mean rating of apps between free and paid apps</a:t>
            </a:r>
            <a:r>
              <a:rPr lang="en-US" sz="2600" dirty="0" smtClean="0"/>
              <a:t>?</a:t>
            </a:r>
            <a:br>
              <a:rPr lang="en-US" sz="2600" dirty="0" smtClean="0"/>
            </a:br>
            <a:r>
              <a:rPr lang="en-US" sz="2600" dirty="0"/>
              <a:t/>
            </a:r>
            <a:br>
              <a:rPr lang="en-US" sz="2600" dirty="0"/>
            </a:br>
            <a:r>
              <a:rPr lang="en-GB" sz="26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600" dirty="0" smtClean="0">
                <a:effectLst/>
                <a:latin typeface="Calibri" panose="020F0502020204030204" pitchFamily="34" charset="0"/>
                <a:ea typeface="Calibri" panose="020F0502020204030204" pitchFamily="34" charset="0"/>
                <a:cs typeface="Times New Roman" panose="02020603050405020304" pitchFamily="18" charset="0"/>
              </a:rPr>
            </a:br>
            <a:r>
              <a:rPr lang="en-GB" sz="2600" dirty="0">
                <a:latin typeface="Calibri" panose="020F0502020204030204" pitchFamily="34" charset="0"/>
                <a:ea typeface="Calibri" panose="020F0502020204030204" pitchFamily="34" charset="0"/>
                <a:cs typeface="Times New Roman" panose="02020603050405020304" pitchFamily="18" charset="0"/>
              </a:rPr>
              <a:t/>
            </a:r>
            <a:br>
              <a:rPr lang="en-GB" sz="2600" dirty="0">
                <a:latin typeface="Calibri" panose="020F0502020204030204" pitchFamily="34" charset="0"/>
                <a:ea typeface="Calibri" panose="020F0502020204030204" pitchFamily="34" charset="0"/>
                <a:cs typeface="Times New Roman" panose="02020603050405020304" pitchFamily="18" charset="0"/>
              </a:rPr>
            </a:br>
            <a:endParaRPr lang="en-GB" sz="26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6" name="Title 4">
            <a:extLst>
              <a:ext uri="{FF2B5EF4-FFF2-40B4-BE49-F238E27FC236}">
                <a16:creationId xmlns:a16="http://schemas.microsoft.com/office/drawing/2014/main" id="{3440DA25-F620-152B-DE9E-776F7B74DFF0}"/>
              </a:ext>
            </a:extLst>
          </p:cNvPr>
          <p:cNvSpPr txBox="1">
            <a:spLocks/>
          </p:cNvSpPr>
          <p:nvPr/>
        </p:nvSpPr>
        <p:spPr>
          <a:xfrm>
            <a:off x="961053" y="1278295"/>
            <a:ext cx="10535974" cy="4096346"/>
          </a:xfrm>
          <a:prstGeom prst="rect">
            <a:avLst/>
          </a:prstGeom>
        </p:spPr>
        <p:txBody>
          <a:bodyPr vert="horz" lIns="0" tIns="0" rIns="0" bIns="0" rtlCol="0" anchor="t" anchorCtr="0">
            <a:noAutofit/>
          </a:bodyPr>
          <a:lstStyle>
            <a:lvl1pPr algn="l" defTabSz="914400" rtl="0" eaLnBrk="1" latinLnBrk="0" hangingPunct="1">
              <a:lnSpc>
                <a:spcPts val="8000"/>
              </a:lnSpc>
              <a:spcBef>
                <a:spcPct val="0"/>
              </a:spcBef>
              <a:buNone/>
              <a:defRPr sz="7500" b="1" kern="3000" spc="-200" baseline="0">
                <a:solidFill>
                  <a:schemeClr val="tx1"/>
                </a:solidFill>
                <a:latin typeface="+mj-lt"/>
                <a:ea typeface="+mj-ea"/>
                <a:cs typeface="+mj-cs"/>
              </a:defRPr>
            </a:lvl1pPr>
          </a:lstStyle>
          <a:p>
            <a:pPr>
              <a:lnSpc>
                <a:spcPct val="100000"/>
              </a:lnSpc>
            </a:pPr>
            <a:r>
              <a:rPr lang="en-GB" sz="2400" dirty="0" smtClean="0">
                <a:cs typeface="Arial"/>
              </a:rPr>
              <a:t>					</a:t>
            </a:r>
            <a:r>
              <a:rPr lang="en-GB" sz="3200" dirty="0" smtClean="0">
                <a:cs typeface="Arial"/>
              </a:rPr>
              <a:t>Hypothesis</a:t>
            </a: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b="0" dirty="0" smtClean="0">
                <a:cs typeface="Arial"/>
              </a:rPr>
              <a:t>Null hypothesis (H</a:t>
            </a:r>
            <a:r>
              <a:rPr lang="en-GB" sz="2400" b="0" baseline="-25000" dirty="0" smtClean="0">
                <a:cs typeface="Arial"/>
              </a:rPr>
              <a:t>0</a:t>
            </a:r>
            <a:r>
              <a:rPr lang="en-GB" sz="2400" b="0" dirty="0" smtClean="0">
                <a:cs typeface="Arial"/>
              </a:rPr>
              <a:t>):  There is no </a:t>
            </a:r>
            <a:r>
              <a:rPr lang="en-GB" sz="2400" b="0" dirty="0" smtClean="0">
                <a:cs typeface="Arial"/>
              </a:rPr>
              <a:t>correlation between app ratings and the number of installations.</a:t>
            </a:r>
            <a:br>
              <a:rPr lang="en-GB" sz="2400" b="0" dirty="0" smtClean="0">
                <a:cs typeface="Arial"/>
              </a:rPr>
            </a:br>
            <a:r>
              <a:rPr lang="en-GB" sz="2400" b="0" dirty="0" smtClean="0">
                <a:cs typeface="Arial"/>
              </a:rPr>
              <a:t/>
            </a:r>
            <a:br>
              <a:rPr lang="en-GB" sz="2400" b="0" dirty="0" smtClean="0">
                <a:cs typeface="Arial"/>
              </a:rPr>
            </a:br>
            <a:r>
              <a:rPr lang="en-GB" sz="2400" b="0" dirty="0" smtClean="0">
                <a:cs typeface="Arial"/>
              </a:rPr>
              <a:t>Alternative hypothesis (H</a:t>
            </a:r>
            <a:r>
              <a:rPr lang="en-GB" sz="2400" b="0" baseline="-25000" dirty="0" smtClean="0">
                <a:cs typeface="Arial"/>
              </a:rPr>
              <a:t>1</a:t>
            </a:r>
            <a:r>
              <a:rPr lang="en-GB" sz="2400" b="0" dirty="0" smtClean="0">
                <a:cs typeface="Arial"/>
              </a:rPr>
              <a:t>): There is a </a:t>
            </a:r>
            <a:r>
              <a:rPr lang="en-GB" sz="2400" b="0" dirty="0">
                <a:cs typeface="Arial"/>
              </a:rPr>
              <a:t>correlation between app ratings and the number of installations.</a:t>
            </a:r>
            <a:endParaRPr lang="en-GB" sz="2400" dirty="0">
              <a:solidFill>
                <a:srgbClr val="FF0000"/>
              </a:solidFill>
            </a:endParaRPr>
          </a:p>
        </p:txBody>
      </p:sp>
    </p:spTree>
    <p:extLst>
      <p:ext uri="{BB962C8B-B14F-4D97-AF65-F5344CB8AC3E}">
        <p14:creationId xmlns:p14="http://schemas.microsoft.com/office/powerpoint/2010/main" val="125927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087" y="1161814"/>
            <a:ext cx="6700661" cy="4271672"/>
          </a:xfrm>
          <a:prstGeom prst="rect">
            <a:avLst/>
          </a:prstGeom>
        </p:spPr>
      </p:pic>
    </p:spTree>
    <p:extLst>
      <p:ext uri="{BB962C8B-B14F-4D97-AF65-F5344CB8AC3E}">
        <p14:creationId xmlns:p14="http://schemas.microsoft.com/office/powerpoint/2010/main" val="285814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9707" y="1101013"/>
            <a:ext cx="7017901" cy="4473912"/>
          </a:xfrm>
          <a:prstGeom prst="rect">
            <a:avLst/>
          </a:prstGeom>
        </p:spPr>
      </p:pic>
    </p:spTree>
    <p:extLst>
      <p:ext uri="{BB962C8B-B14F-4D97-AF65-F5344CB8AC3E}">
        <p14:creationId xmlns:p14="http://schemas.microsoft.com/office/powerpoint/2010/main" val="246933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220" y="1021854"/>
            <a:ext cx="7160963" cy="4478382"/>
          </a:xfrm>
          <a:prstGeom prst="rect">
            <a:avLst/>
          </a:prstGeom>
        </p:spPr>
      </p:pic>
    </p:spTree>
    <p:extLst>
      <p:ext uri="{BB962C8B-B14F-4D97-AF65-F5344CB8AC3E}">
        <p14:creationId xmlns:p14="http://schemas.microsoft.com/office/powerpoint/2010/main" val="3674484979"/>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www.w3.org/XML/1998/namespace"/>
    <ds:schemaRef ds:uri="http://schemas.microsoft.com/office/infopath/2007/PartnerControls"/>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3c474641-ec36-472f-b125-6b1b0910eaa4"/>
    <ds:schemaRef ds:uri="4ad138b4-2b68-4b70-945d-07f8f18b1c9a"/>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13731</TotalTime>
  <Words>582</Words>
  <Application>Microsoft Office PowerPoint</Application>
  <PresentationFormat>Widescreen</PresentationFormat>
  <Paragraphs>47</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Herts Theme</vt:lpstr>
      <vt:lpstr>Is there a difference in the mean rating of apps between free and paid apps   Tutorial Presentation for Feedback                                                                                         Date :  13/11/202</vt:lpstr>
      <vt:lpstr>PowerPoint Presentation</vt:lpstr>
      <vt:lpstr>This dataset is interesting to us because it offers an opportunity to check how a user choose free app or paid app based on their quality and performance from their ratings.    Our  Independent variable is: Type (free/paid)  This  Independent variable datatype is Nominal.  Our Dependent variable is: Rating This Dependent variable datatype is  an Interval variable.</vt:lpstr>
      <vt:lpstr>Is there a difference in the mean rating of apps between free and paid apps?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Anila Jalaja [Student-PECS]</cp:lastModifiedBy>
  <cp:revision>249</cp:revision>
  <dcterms:created xsi:type="dcterms:W3CDTF">2019-10-01T08:37:56Z</dcterms:created>
  <dcterms:modified xsi:type="dcterms:W3CDTF">2024-11-21T22:02:35Z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