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handoutMasterIdLst>
    <p:handoutMasterId r:id="rId10"/>
  </p:handoutMasterIdLst>
  <p:sldIdLst>
    <p:sldId id="289" r:id="rId5"/>
    <p:sldId id="329" r:id="rId6"/>
    <p:sldId id="336" r:id="rId7"/>
    <p:sldId id="33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D9225E-6F65-0646-8E8B-C3D0828FC674}" v="32" dt="2024-11-07T14:48:53.3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69" autoAdjust="0"/>
    <p:restoredTop sz="96327"/>
  </p:normalViewPr>
  <p:slideViewPr>
    <p:cSldViewPr snapToGrid="0" showGuides="1">
      <p:cViewPr>
        <p:scale>
          <a:sx n="111" d="100"/>
          <a:sy n="111" d="100"/>
        </p:scale>
        <p:origin x="-240" y="464"/>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l Saj Poothalil [Student-PECS]" userId="98c34e7d-4491-46b2-be69-8c4baf7c38c4" providerId="ADAL" clId="{1DD9225E-6F65-0646-8E8B-C3D0828FC674}"/>
    <pc:docChg chg="modSld">
      <pc:chgData name="Amal Saj Poothalil [Student-PECS]" userId="98c34e7d-4491-46b2-be69-8c4baf7c38c4" providerId="ADAL" clId="{1DD9225E-6F65-0646-8E8B-C3D0828FC674}" dt="2024-11-07T14:54:42.847" v="7" actId="20577"/>
      <pc:docMkLst>
        <pc:docMk/>
      </pc:docMkLst>
      <pc:sldChg chg="modSp mod">
        <pc:chgData name="Amal Saj Poothalil [Student-PECS]" userId="98c34e7d-4491-46b2-be69-8c4baf7c38c4" providerId="ADAL" clId="{1DD9225E-6F65-0646-8E8B-C3D0828FC674}" dt="2024-11-07T14:54:42.847" v="7" actId="20577"/>
        <pc:sldMkLst>
          <pc:docMk/>
          <pc:sldMk cId="1718004908" sldId="329"/>
        </pc:sldMkLst>
        <pc:spChg chg="mod">
          <ac:chgData name="Amal Saj Poothalil [Student-PECS]" userId="98c34e7d-4491-46b2-be69-8c4baf7c38c4" providerId="ADAL" clId="{1DD9225E-6F65-0646-8E8B-C3D0828FC674}" dt="2024-11-07T14:54:42.847" v="7" actId="20577"/>
          <ac:spMkLst>
            <pc:docMk/>
            <pc:sldMk cId="1718004908" sldId="329"/>
            <ac:spMk id="2" creationId="{7D9D8228-727F-1E46-B5AD-91D158B8255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06/11/2024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06/11/2024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2</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667984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 143                                                          Name of Student Presenting:</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r>
              <a:rPr lang="en-GB" dirty="0"/>
              <a:t>7COM1079-2024  Student Group No: A 143              Names of Student Attendees : Amal, Noel, Sachin, Anila, Gopika </a:t>
            </a: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1600" dirty="0"/>
              <a:t>:</a:t>
            </a:r>
            <a:r>
              <a:rPr lang="en-US" sz="1600" dirty="0">
                <a:solidFill>
                  <a:srgbClr val="FF0000"/>
                </a:solidFill>
              </a:rPr>
              <a:t>  </a:t>
            </a:r>
            <a:r>
              <a:rPr lang="en-US" sz="2400" dirty="0">
                <a:solidFill>
                  <a:srgbClr val="FF0000"/>
                </a:solidFill>
              </a:rPr>
              <a:t>DS 333 – </a:t>
            </a:r>
            <a:r>
              <a:rPr lang="en-US" sz="2400" dirty="0" err="1">
                <a:solidFill>
                  <a:srgbClr val="FF0000"/>
                </a:solidFill>
              </a:rPr>
              <a:t>GooglePlaystoreApps.csv</a:t>
            </a:r>
            <a:endParaRPr lang="en-US" sz="2400" dirty="0">
              <a:solidFill>
                <a:srgbClr val="FF0000"/>
              </a:solidFill>
            </a:endParaRP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86397"/>
            <a:ext cx="10755657" cy="230832"/>
          </a:xfrm>
        </p:spPr>
        <p:txBody>
          <a:bodyPr/>
          <a:lstStyle/>
          <a:p>
            <a:r>
              <a:rPr lang="en-GB" dirty="0"/>
              <a:t>7COM1079-2024  Student Group No:  A 143                  Names of Student Group Attendees: Amal, Noel, Sachin, Anila, Gopika</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746000" y="1774505"/>
            <a:ext cx="10974945" cy="2699181"/>
          </a:xfrm>
        </p:spPr>
        <p:txBody>
          <a:bodyPr>
            <a:noAutofit/>
          </a:bodyPr>
          <a:lstStyle/>
          <a:p>
            <a:pPr>
              <a:lnSpc>
                <a:spcPct val="100000"/>
              </a:lnSpc>
            </a:pPr>
            <a:r>
              <a:rPr lang="en-US" sz="3200" b="0" dirty="0">
                <a:latin typeface="Calibri"/>
                <a:cs typeface="Calibri"/>
              </a:rPr>
              <a:t>This dataset is interesting to us because  it reveals factors that contribute to the success of apps on the play store.</a:t>
            </a:r>
            <a:br>
              <a:rPr lang="en-US" sz="3200" b="0" dirty="0">
                <a:latin typeface="Calibri"/>
                <a:cs typeface="Calibri"/>
              </a:rPr>
            </a:br>
            <a:br>
              <a:rPr lang="en-US" sz="3200" b="0" dirty="0">
                <a:latin typeface="Calibri" panose="020F0502020204030204" pitchFamily="34" charset="0"/>
                <a:cs typeface="Calibri" panose="020F0502020204030204" pitchFamily="34" charset="0"/>
              </a:rPr>
            </a:br>
            <a:r>
              <a:rPr lang="en-US" sz="3200" b="0" dirty="0">
                <a:latin typeface="Calibri"/>
                <a:cs typeface="Calibri"/>
              </a:rPr>
              <a:t>Our  Independent variable is: </a:t>
            </a:r>
            <a:r>
              <a:rPr lang="en-US" sz="3200" b="0" dirty="0">
                <a:solidFill>
                  <a:srgbClr val="FF0000"/>
                </a:solidFill>
                <a:latin typeface="Calibri"/>
                <a:cs typeface="Calibri"/>
              </a:rPr>
              <a:t>RATING</a:t>
            </a:r>
            <a:br>
              <a:rPr lang="en-US" sz="3200" b="0" dirty="0">
                <a:latin typeface="Calibri" panose="020F0502020204030204" pitchFamily="34" charset="0"/>
                <a:cs typeface="Calibri" panose="020F0502020204030204" pitchFamily="34" charset="0"/>
              </a:rPr>
            </a:br>
            <a:r>
              <a:rPr lang="en-US" sz="3200" b="0" dirty="0">
                <a:latin typeface="Calibri"/>
                <a:cs typeface="Calibri"/>
              </a:rPr>
              <a:t>This  Independent variable datatype is  </a:t>
            </a:r>
            <a:r>
              <a:rPr lang="en-US" sz="3200" b="0" dirty="0">
                <a:solidFill>
                  <a:srgbClr val="FF0000"/>
                </a:solidFill>
                <a:latin typeface="Calibri"/>
                <a:cs typeface="Calibri"/>
              </a:rPr>
              <a:t>Interval / Measurement </a:t>
            </a:r>
            <a:br>
              <a:rPr lang="en-US" sz="3200" b="0" dirty="0">
                <a:latin typeface="Calibri"/>
                <a:cs typeface="Calibri"/>
              </a:rPr>
            </a:br>
            <a:r>
              <a:rPr lang="en-US" sz="3200" b="0" dirty="0">
                <a:latin typeface="Calibri"/>
                <a:cs typeface="Calibri"/>
              </a:rPr>
              <a:t>Our Dependent variable is: </a:t>
            </a:r>
            <a:r>
              <a:rPr lang="en-US" sz="3200" b="0" dirty="0">
                <a:solidFill>
                  <a:srgbClr val="FF0000"/>
                </a:solidFill>
                <a:latin typeface="Calibri"/>
                <a:cs typeface="Calibri"/>
              </a:rPr>
              <a:t>TYPE</a:t>
            </a:r>
            <a:br>
              <a:rPr lang="en-US" sz="3200" b="0" dirty="0">
                <a:latin typeface="Calibri" panose="020F0502020204030204" pitchFamily="34" charset="0"/>
                <a:cs typeface="Calibri" panose="020F0502020204030204" pitchFamily="34" charset="0"/>
              </a:rPr>
            </a:br>
            <a:r>
              <a:rPr lang="en-US" sz="3200" b="0" dirty="0">
                <a:latin typeface="Calibri"/>
                <a:cs typeface="Calibri"/>
              </a:rPr>
              <a:t>This Dependent variable datatype is: </a:t>
            </a:r>
            <a:r>
              <a:rPr lang="en-US" sz="3200" b="0" dirty="0">
                <a:solidFill>
                  <a:srgbClr val="FF0000"/>
                </a:solidFill>
                <a:latin typeface="Calibri"/>
                <a:cs typeface="Calibri"/>
              </a:rPr>
              <a:t>Nominal / categorical</a:t>
            </a:r>
          </a:p>
        </p:txBody>
      </p:sp>
    </p:spTree>
    <p:extLst>
      <p:ext uri="{BB962C8B-B14F-4D97-AF65-F5344CB8AC3E}">
        <p14:creationId xmlns:p14="http://schemas.microsoft.com/office/powerpoint/2010/main" val="1718004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524000"/>
            <a:ext cx="9753625" cy="673100"/>
          </a:xfrm>
        </p:spPr>
        <p:txBody>
          <a:bodyPr/>
          <a:lstStyle/>
          <a:p>
            <a:pPr>
              <a:spcAft>
                <a:spcPts val="0"/>
              </a:spcAft>
            </a:pPr>
            <a:r>
              <a:rPr lang="en-GB" dirty="0"/>
              <a:t>Our Research Question is</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 143</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mc:AlternateContent xmlns:mc="http://schemas.openxmlformats.org/markup-compatibility/2006">
        <mc:Choice xmlns:a14="http://schemas.microsoft.com/office/drawing/2010/main" Requires="a14">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2401914"/>
                <a:ext cx="10640594" cy="2678085"/>
              </a:xfrm>
            </p:spPr>
            <p:txBody>
              <a:bodyPr>
                <a:noAutofit/>
              </a:bodyPr>
              <a:lstStyle/>
              <a:p>
                <a:pPr>
                  <a:lnSpc>
                    <a:spcPct val="100000"/>
                  </a:lnSpc>
                </a:pPr>
                <a:r>
                  <a:rPr lang="en-IE" sz="2400" b="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Is there a difference in the mean </a:t>
                </a:r>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rating</a:t>
                </a:r>
                <a:r>
                  <a:rPr lang="en-IE" sz="2400" b="0" dirty="0">
                    <a:solidFill>
                      <a:schemeClr val="tx2"/>
                    </a:solidFill>
                    <a:latin typeface="Calibri" panose="020F0502020204030204" pitchFamily="34" charset="0"/>
                    <a:ea typeface="Calibri" panose="020F0502020204030204" pitchFamily="34" charset="0"/>
                    <a:cs typeface="Times New Roman" panose="02020603050405020304" pitchFamily="18" charset="0"/>
                  </a:rPr>
                  <a:t> of apps between free and paid apps. [ </a:t>
                </a:r>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Type</a:t>
                </a:r>
                <a:r>
                  <a:rPr lang="en-IE" sz="2400" b="0" dirty="0">
                    <a:solidFill>
                      <a:schemeClr val="tx2"/>
                    </a:solidFill>
                    <a:latin typeface="Calibri" panose="020F0502020204030204" pitchFamily="34" charset="0"/>
                    <a:ea typeface="Calibri" panose="020F0502020204030204" pitchFamily="34" charset="0"/>
                    <a:cs typeface="Times New Roman" panose="02020603050405020304" pitchFamily="18" charset="0"/>
                  </a:rPr>
                  <a:t>=Free/Paid]</a:t>
                </a: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effectLst/>
                    <a:latin typeface="Calibri" panose="020F0502020204030204" pitchFamily="34" charset="0"/>
                    <a:ea typeface="Calibri" panose="020F0502020204030204" pitchFamily="34" charset="0"/>
                    <a:cs typeface="Times New Roman" panose="02020603050405020304" pitchFamily="18" charset="0"/>
                  </a:rPr>
                </a:br>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Null Hypothesis (</a:t>
                </a:r>
                <a14:m>
                  <m:oMath xmlns:m="http://schemas.openxmlformats.org/officeDocument/2006/math">
                    <m:sSub>
                      <m:sSubPr>
                        <m:ctrlPr>
                          <a:rPr lang="en-IE" sz="2400" b="0" i="1" smtClean="0">
                            <a:solidFill>
                              <a:srgbClr val="0070C0"/>
                            </a:solidFill>
                            <a:latin typeface="Cambria Math" panose="02040503050406030204" pitchFamily="18" charset="0"/>
                            <a:cs typeface="Times New Roman" panose="02020603050405020304" pitchFamily="18" charset="0"/>
                          </a:rPr>
                        </m:ctrlPr>
                      </m:sSubPr>
                      <m:e>
                        <m:r>
                          <a:rPr lang="en-GB" sz="2400" b="0" i="1" smtClean="0">
                            <a:solidFill>
                              <a:srgbClr val="0070C0"/>
                            </a:solidFill>
                            <a:latin typeface="Cambria Math" panose="02040503050406030204" pitchFamily="18" charset="0"/>
                            <a:cs typeface="Times New Roman" panose="02020603050405020304" pitchFamily="18" charset="0"/>
                          </a:rPr>
                          <m:t>𝐻</m:t>
                        </m:r>
                      </m:e>
                      <m:sub>
                        <m:r>
                          <a:rPr lang="en-GB" sz="2400" b="0" i="1" smtClean="0">
                            <a:solidFill>
                              <a:srgbClr val="0070C0"/>
                            </a:solidFill>
                            <a:latin typeface="Cambria Math" panose="02040503050406030204" pitchFamily="18" charset="0"/>
                            <a:cs typeface="Times New Roman" panose="02020603050405020304" pitchFamily="18" charset="0"/>
                          </a:rPr>
                          <m:t>0</m:t>
                        </m:r>
                      </m:sub>
                    </m:sSub>
                  </m:oMath>
                </a14:m>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en-IE" sz="2400" dirty="0">
                    <a:effectLst/>
                    <a:latin typeface="Calibri" panose="020F0502020204030204" pitchFamily="34" charset="0"/>
                    <a:ea typeface="Calibri" panose="020F0502020204030204" pitchFamily="34" charset="0"/>
                    <a:cs typeface="Times New Roman" panose="02020603050405020304" pitchFamily="18" charset="0"/>
                  </a:rPr>
                  <a:t>:</a:t>
                </a:r>
                <a:r>
                  <a:rPr lang="en-IE" sz="2400" b="0" dirty="0">
                    <a:latin typeface="Calibri" panose="020F0502020204030204" pitchFamily="34" charset="0"/>
                    <a:ea typeface="Calibri" panose="020F0502020204030204" pitchFamily="34" charset="0"/>
                    <a:cs typeface="Times New Roman" panose="02020603050405020304" pitchFamily="18" charset="0"/>
                  </a:rPr>
                  <a:t> There is no difference in mean between rating and type.</a:t>
                </a:r>
                <a:br>
                  <a:rPr lang="en-GB" sz="2400" b="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Alternative Hypothesis (</a:t>
                </a:r>
                <a14:m>
                  <m:oMath xmlns:m="http://schemas.openxmlformats.org/officeDocument/2006/math">
                    <m:sSub>
                      <m:sSubPr>
                        <m:ctrlPr>
                          <a:rPr lang="en-IE" sz="2400" b="0" i="1">
                            <a:solidFill>
                              <a:srgbClr val="0070C0"/>
                            </a:solidFill>
                            <a:latin typeface="Cambria Math" panose="02040503050406030204" pitchFamily="18" charset="0"/>
                            <a:cs typeface="Times New Roman" panose="02020603050405020304" pitchFamily="18" charset="0"/>
                          </a:rPr>
                        </m:ctrlPr>
                      </m:sSubPr>
                      <m:e>
                        <m:r>
                          <a:rPr lang="en-GB" sz="2400" b="0" i="1">
                            <a:solidFill>
                              <a:srgbClr val="0070C0"/>
                            </a:solidFill>
                            <a:latin typeface="Cambria Math" panose="02040503050406030204" pitchFamily="18" charset="0"/>
                            <a:cs typeface="Times New Roman" panose="02020603050405020304" pitchFamily="18" charset="0"/>
                          </a:rPr>
                          <m:t>𝐻</m:t>
                        </m:r>
                      </m:e>
                      <m:sub>
                        <m:r>
                          <a:rPr lang="en-GB" sz="2400" b="0" i="1" smtClean="0">
                            <a:solidFill>
                              <a:srgbClr val="0070C0"/>
                            </a:solidFill>
                            <a:latin typeface="Cambria Math" panose="02040503050406030204" pitchFamily="18" charset="0"/>
                            <a:cs typeface="Times New Roman" panose="02020603050405020304" pitchFamily="18" charset="0"/>
                          </a:rPr>
                          <m:t>1</m:t>
                        </m:r>
                      </m:sub>
                    </m:sSub>
                  </m:oMath>
                </a14:m>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E" sz="2400" b="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 There is  a difference in mean between rating and type.</a:t>
                </a: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mc:Choice>
        <mc:Fallback>
          <p:sp>
            <p:nvSpPr>
              <p:cNvPr id="5" name="Title 4">
                <a:extLst>
                  <a:ext uri="{FF2B5EF4-FFF2-40B4-BE49-F238E27FC236}">
                    <a16:creationId xmlns:a16="http://schemas.microsoft.com/office/drawing/2014/main" id="{3440DA25-F620-152B-DE9E-776F7B74DFF0}"/>
                  </a:ext>
                </a:extLst>
              </p:cNvPr>
              <p:cNvSpPr>
                <a:spLocks noGrp="1" noRot="1" noChangeAspect="1" noMove="1" noResize="1" noEditPoints="1" noAdjustHandles="1" noChangeArrowheads="1" noChangeShapeType="1" noTextEdit="1"/>
              </p:cNvSpPr>
              <p:nvPr>
                <p:ph type="ctrTitle"/>
              </p:nvPr>
            </p:nvSpPr>
            <p:spPr>
              <a:xfrm>
                <a:off x="965289" y="2401914"/>
                <a:ext cx="10640594" cy="2678085"/>
              </a:xfrm>
              <a:blipFill>
                <a:blip r:embed="rId3"/>
                <a:stretch>
                  <a:fillRect l="-1669" t="-3791"/>
                </a:stretch>
              </a:blipFill>
            </p:spPr>
            <p:txBody>
              <a:bodyPr/>
              <a:lstStyle/>
              <a:p>
                <a:r>
                  <a:rPr lang="en-US">
                    <a:noFill/>
                  </a:rPr>
                  <a:t> </a:t>
                </a:r>
              </a:p>
            </p:txBody>
          </p:sp>
        </mc:Fallback>
      </mc:AlternateContent>
    </p:spTree>
    <p:extLst>
      <p:ext uri="{BB962C8B-B14F-4D97-AF65-F5344CB8AC3E}">
        <p14:creationId xmlns:p14="http://schemas.microsoft.com/office/powerpoint/2010/main" val="32494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143F542-9925-BCBE-2DA4-35A32A38D9AD}"/>
              </a:ext>
            </a:extLst>
          </p:cNvPr>
          <p:cNvSpPr>
            <a:spLocks noGrp="1"/>
          </p:cNvSpPr>
          <p:nvPr>
            <p:ph type="sldNum" sz="quarter" idx="12"/>
          </p:nvPr>
        </p:nvSpPr>
        <p:spPr/>
        <p:txBody>
          <a:bodyPr/>
          <a:lstStyle/>
          <a:p>
            <a:fld id="{E4D355CA-84B7-41B1-B164-8BB439CC7C6B}" type="slidenum">
              <a:rPr lang="en-GB" smtClean="0"/>
              <a:pPr/>
              <a:t>4</a:t>
            </a:fld>
            <a:endParaRPr lang="en-GB" dirty="0"/>
          </a:p>
        </p:txBody>
      </p:sp>
      <p:sp>
        <p:nvSpPr>
          <p:cNvPr id="5" name="Title 4">
            <a:extLst>
              <a:ext uri="{FF2B5EF4-FFF2-40B4-BE49-F238E27FC236}">
                <a16:creationId xmlns:a16="http://schemas.microsoft.com/office/drawing/2014/main" id="{FEF2E89F-D251-B0A8-2377-FD314948D49C}"/>
              </a:ext>
            </a:extLst>
          </p:cNvPr>
          <p:cNvSpPr>
            <a:spLocks noGrp="1"/>
          </p:cNvSpPr>
          <p:nvPr>
            <p:ph type="ctrTitle"/>
          </p:nvPr>
        </p:nvSpPr>
        <p:spPr>
          <a:xfrm>
            <a:off x="952801" y="311727"/>
            <a:ext cx="7006635" cy="945573"/>
          </a:xfrm>
        </p:spPr>
        <p:txBody>
          <a:bodyPr>
            <a:normAutofit fontScale="90000"/>
          </a:bodyPr>
          <a:lstStyle/>
          <a:p>
            <a:r>
              <a:rPr lang="en-US" dirty="0"/>
              <a:t>Dataset – Snippet</a:t>
            </a:r>
            <a:endParaRPr lang="en-GB" dirty="0"/>
          </a:p>
        </p:txBody>
      </p:sp>
      <p:pic>
        <p:nvPicPr>
          <p:cNvPr id="7" name="Picture 6">
            <a:extLst>
              <a:ext uri="{FF2B5EF4-FFF2-40B4-BE49-F238E27FC236}">
                <a16:creationId xmlns:a16="http://schemas.microsoft.com/office/drawing/2014/main" id="{D233C944-D63C-72B3-AC94-B405A0C97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781" y="1257300"/>
            <a:ext cx="10723419" cy="4072508"/>
          </a:xfrm>
          <a:prstGeom prst="rect">
            <a:avLst/>
          </a:prstGeom>
        </p:spPr>
      </p:pic>
    </p:spTree>
    <p:extLst>
      <p:ext uri="{BB962C8B-B14F-4D97-AF65-F5344CB8AC3E}">
        <p14:creationId xmlns:p14="http://schemas.microsoft.com/office/powerpoint/2010/main" val="271734506"/>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D1FC41-23C7-41B0-B5F9-BF4CD38AD2ED}">
  <ds:schemaRefs>
    <ds:schemaRef ds:uri="http://schemas.microsoft.com/office/2006/documentManagement/types"/>
    <ds:schemaRef ds:uri="http://www.w3.org/XML/1998/namespace"/>
    <ds:schemaRef ds:uri="http://purl.org/dc/terms/"/>
    <ds:schemaRef ds:uri="http://purl.org/dc/elements/1.1/"/>
    <ds:schemaRef ds:uri="http://purl.org/dc/dcmitype/"/>
    <ds:schemaRef ds:uri="http://schemas.microsoft.com/office/infopath/2007/PartnerControls"/>
    <ds:schemaRef ds:uri="4ad138b4-2b68-4b70-945d-07f8f18b1c9a"/>
    <ds:schemaRef ds:uri="http://schemas.openxmlformats.org/package/2006/metadata/core-properties"/>
    <ds:schemaRef ds:uri="3c474641-ec36-472f-b125-6b1b0910eaa4"/>
    <ds:schemaRef ds:uri="http://schemas.microsoft.com/office/2006/metadata/properties"/>
  </ds:schemaRefs>
</ds:datastoreItem>
</file>

<file path=customXml/itemProps2.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3.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4904</TotalTime>
  <Words>390</Words>
  <Application>Microsoft Macintosh PowerPoint</Application>
  <PresentationFormat>Widescreen</PresentationFormat>
  <Paragraphs>18</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Cambria Math</vt:lpstr>
      <vt:lpstr>Herts Theme</vt:lpstr>
      <vt:lpstr>Research Question –  Tutorial Presentation for Feedback Date :  </vt:lpstr>
      <vt:lpstr>This dataset is interesting to us because  it reveals factors that contribute to the success of apps on the play store.  Our  Independent variable is: RATING This  Independent variable datatype is  Interval / Measurement  Our Dependent variable is: TYPE This Dependent variable datatype is: Nominal / categorical</vt:lpstr>
      <vt:lpstr>Is there a difference in the mean rating of apps between free and paid apps. [ Type=Free/Paid]  Null Hypothesis (H_0) : There is no difference in mean between rating and type.  Alternative Hypothesis (H_1) : There is  a difference in mean between rating and type. </vt:lpstr>
      <vt:lpstr>Dataset –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Amal Saj Poothalil [Student-PECS]</cp:lastModifiedBy>
  <cp:revision>231</cp:revision>
  <dcterms:created xsi:type="dcterms:W3CDTF">2019-10-01T08:37:56Z</dcterms:created>
  <dcterms:modified xsi:type="dcterms:W3CDTF">2024-11-07T14:54:48Z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