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9" r:id="rId5"/>
    <p:sldId id="341" r:id="rId6"/>
    <p:sldId id="329" r:id="rId7"/>
    <p:sldId id="340" r:id="rId8"/>
    <p:sldId id="339" r:id="rId9"/>
    <p:sldId id="342" r:id="rId10"/>
    <p:sldId id="260" r:id="rId11"/>
    <p:sldId id="259"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313538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r>
              <a:rPr lang="en-US" sz="8000" dirty="0"/>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t>
            </a:r>
            <a:r>
              <a:rPr lang="en-US" sz="2000" dirty="0" smtClean="0"/>
              <a:t>A143A                                                  </a:t>
            </a:r>
            <a:r>
              <a:rPr lang="en-US" sz="2000" dirty="0"/>
              <a:t>Name 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t>
            </a:r>
            <a:r>
              <a:rPr lang="en-GB" dirty="0" smtClean="0"/>
              <a:t>A143A                   </a:t>
            </a:r>
            <a:r>
              <a:rPr lang="en-GB" dirty="0"/>
              <a:t>Names of Student </a:t>
            </a:r>
            <a:r>
              <a:rPr lang="en-GB" dirty="0" smtClean="0"/>
              <a:t>Attendees:   </a:t>
            </a:r>
            <a:r>
              <a:rPr lang="en-US" dirty="0" smtClean="0"/>
              <a:t>Anila</a:t>
            </a:r>
            <a:r>
              <a:rPr lang="en-US" sz="1400" dirty="0" smtClean="0"/>
              <a:t> </a:t>
            </a:r>
            <a:r>
              <a:rPr lang="en-US" dirty="0"/>
              <a:t>Jalaja</a:t>
            </a:r>
          </a:p>
          <a:p>
            <a:r>
              <a:rPr lang="en-GB" dirty="0"/>
              <a:t>  								 Sachin Cherian</a:t>
            </a:r>
          </a:p>
          <a:p>
            <a:r>
              <a:rPr lang="en-GB" dirty="0"/>
              <a:t>                                                                                                                  </a:t>
            </a:r>
            <a:r>
              <a:rPr lang="en-GB" dirty="0" smtClean="0"/>
              <a:t>		 Noel </a:t>
            </a:r>
            <a:r>
              <a:rPr lang="en-US" sz="1600" dirty="0"/>
              <a:t>John Paul</a:t>
            </a:r>
          </a:p>
          <a:p>
            <a:r>
              <a:rPr lang="en-US" sz="1600" dirty="0"/>
              <a:t>                                                                                                         </a:t>
            </a:r>
            <a:r>
              <a:rPr lang="en-US" sz="1600" dirty="0" smtClean="0"/>
              <a:t>		 </a:t>
            </a:r>
            <a:r>
              <a:rPr lang="en-US" sz="1600" dirty="0" err="1" smtClean="0"/>
              <a:t>Amal</a:t>
            </a:r>
            <a:r>
              <a:rPr lang="en-US" sz="1600" dirty="0" smtClean="0"/>
              <a:t> </a:t>
            </a:r>
            <a:r>
              <a:rPr lang="en-US" sz="1600" dirty="0" err="1" smtClean="0"/>
              <a:t>Saj</a:t>
            </a:r>
            <a:r>
              <a:rPr lang="en-US" sz="1600" dirty="0" smtClean="0"/>
              <a:t> </a:t>
            </a:r>
            <a:r>
              <a:rPr lang="en-GB" sz="1600" dirty="0" err="1" smtClean="0"/>
              <a:t>Poothaalil</a:t>
            </a:r>
            <a:endParaRPr lang="en-US" sz="1600" dirty="0" smtClean="0"/>
          </a:p>
          <a:p>
            <a:r>
              <a:rPr lang="en-GB" dirty="0" smtClean="0"/>
              <a:t>								</a:t>
            </a:r>
            <a:r>
              <a:rPr lang="en-GB" dirty="0"/>
              <a:t> </a:t>
            </a:r>
            <a:endParaRPr lang="en-GB" dirty="0" smtClean="0"/>
          </a:p>
          <a:p>
            <a:r>
              <a:rPr lang="en-GB" dirty="0" smtClean="0"/>
              <a:t>    								</a:t>
            </a:r>
            <a:endParaRPr lang="en-GB" dirty="0" smtClean="0"/>
          </a:p>
          <a:p>
            <a:r>
              <a:rPr lang="en-GB" dirty="0" smtClean="0"/>
              <a:t>                                       				</a:t>
            </a:r>
            <a:endParaRPr lang="en-GB" dirty="0"/>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10</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65289" y="1715611"/>
            <a:ext cx="9433441" cy="360000"/>
          </a:xfrm>
        </p:spPr>
        <p:txBody>
          <a:bodyPr/>
          <a:lstStyle/>
          <a:p>
            <a:r>
              <a:rPr lang="en-GB" dirty="0" smtClean="0"/>
              <a:t>Is there a difference in Mean rating of apps between free and paid apps</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sz="1800" b="1" i="1" dirty="0" smtClean="0"/>
              <a:t>Research question: </a:t>
            </a:r>
            <a:endParaRPr lang="en-GB" sz="1800" b="1" i="1"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smtClean="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a:t>
            </a:r>
            <a:r>
              <a:rPr lang="en-US" sz="2400" b="0" dirty="0" smtClean="0">
                <a:solidFill>
                  <a:srgbClr val="FF0000"/>
                </a:solidFill>
                <a:latin typeface="Calibri" panose="020F0502020204030204" pitchFamily="34" charset="0"/>
                <a:cs typeface="Calibri" panose="020F0502020204030204" pitchFamily="34" charset="0"/>
              </a:rPr>
              <a:t>DS333 and  Googleplaystore.csv</a:t>
            </a:r>
            <a:r>
              <a:rPr lang="en-US" sz="2400" b="0" dirty="0" smtClean="0">
                <a:solidFill>
                  <a:schemeClr val="tx1"/>
                </a:solidFill>
                <a:latin typeface="Calibri" panose="020F0502020204030204" pitchFamily="34" charset="0"/>
                <a:cs typeface="Calibri" panose="020F0502020204030204" pitchFamily="34" charset="0"/>
              </a:rPr>
              <a:t>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 </a:t>
            </a:r>
            <a:r>
              <a:rPr lang="en-US" sz="2400" b="0" dirty="0" smtClean="0">
                <a:solidFill>
                  <a:srgbClr val="FF0000"/>
                </a:solidFill>
                <a:latin typeface="Calibri" panose="020F0502020204030204" pitchFamily="34" charset="0"/>
                <a:cs typeface="Calibri" panose="020F0502020204030204" pitchFamily="34" charset="0"/>
              </a:rPr>
              <a:t>Is there a difference in mean ratings of apps between paid and free apps”</a:t>
            </a:r>
            <a:endParaRPr lang="en-US" sz="2400" baseline="30000" dirty="0">
              <a:solidFill>
                <a:schemeClr val="tx1"/>
              </a:solidFill>
              <a:latin typeface="Calibri" panose="020F0502020204030204" pitchFamily="34" charset="0"/>
              <a:cs typeface="Calibri" panose="020F0502020204030204" pitchFamily="34" charset="0"/>
            </a:endParaRPr>
          </a:p>
          <a:p>
            <a:r>
              <a:rPr lang="en-US" sz="2400" b="0" dirty="0">
                <a:solidFill>
                  <a:srgbClr val="FF0000"/>
                </a:solidFill>
                <a:latin typeface="Calibri" panose="020F0502020204030204" pitchFamily="34" charset="0"/>
                <a:cs typeface="Calibri" panose="020F0502020204030204" pitchFamily="34" charset="0"/>
              </a:rPr>
              <a:t/>
            </a:r>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t>
            </a:r>
            <a:r>
              <a:rPr lang="en-GB" dirty="0" smtClean="0"/>
              <a:t>A143A           </a:t>
            </a:r>
            <a:r>
              <a:rPr lang="en-GB" dirty="0"/>
              <a:t>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3368352" y="5530901"/>
            <a:ext cx="8823648" cy="830997"/>
          </a:xfrm>
          <a:prstGeom prst="rect">
            <a:avLst/>
          </a:prstGeom>
          <a:noFill/>
        </p:spPr>
        <p:txBody>
          <a:bodyPr wrap="square" rtlCol="0">
            <a:spAutoFit/>
          </a:bodyPr>
          <a:lstStyle/>
          <a:p>
            <a:r>
              <a:rPr lang="en-GB" sz="2400" dirty="0" smtClean="0">
                <a:solidFill>
                  <a:srgbClr val="FF0000"/>
                </a:solidFill>
              </a:rPr>
              <a:t>“</a:t>
            </a:r>
            <a:r>
              <a:rPr lang="en-GB" sz="2400" dirty="0">
                <a:solidFill>
                  <a:srgbClr val="FF0000"/>
                </a:solidFill>
              </a:rPr>
              <a:t>T</a:t>
            </a:r>
            <a:r>
              <a:rPr lang="en-GB" sz="2400" dirty="0" smtClean="0">
                <a:solidFill>
                  <a:srgbClr val="FF0000"/>
                </a:solidFill>
              </a:rPr>
              <a:t>he </a:t>
            </a:r>
            <a:r>
              <a:rPr lang="en-GB" sz="2400" dirty="0">
                <a:solidFill>
                  <a:srgbClr val="FF0000"/>
                </a:solidFill>
              </a:rPr>
              <a:t>dataset has </a:t>
            </a:r>
            <a:r>
              <a:rPr lang="en-GB" sz="2400" dirty="0" smtClean="0">
                <a:solidFill>
                  <a:srgbClr val="FF0000"/>
                </a:solidFill>
              </a:rPr>
              <a:t>10840 </a:t>
            </a:r>
            <a:r>
              <a:rPr lang="en-GB" sz="2400" dirty="0">
                <a:solidFill>
                  <a:srgbClr val="FF0000"/>
                </a:solidFill>
              </a:rPr>
              <a:t>rows and the variables we use are </a:t>
            </a:r>
            <a:r>
              <a:rPr lang="en-GB" sz="2400" b="1" dirty="0" smtClean="0">
                <a:solidFill>
                  <a:srgbClr val="FF0000"/>
                </a:solidFill>
              </a:rPr>
              <a:t>Rating </a:t>
            </a:r>
            <a:r>
              <a:rPr lang="en-GB" sz="2400" dirty="0">
                <a:solidFill>
                  <a:srgbClr val="FF0000"/>
                </a:solidFill>
              </a:rPr>
              <a:t>(dependent variable</a:t>
            </a:r>
            <a:r>
              <a:rPr lang="en-GB" sz="2400" baseline="30000" dirty="0">
                <a:solidFill>
                  <a:srgbClr val="FF0000"/>
                </a:solidFill>
              </a:rPr>
              <a:t>3</a:t>
            </a:r>
            <a:r>
              <a:rPr lang="en-GB" sz="2400" dirty="0">
                <a:solidFill>
                  <a:srgbClr val="FF0000"/>
                </a:solidFill>
              </a:rPr>
              <a:t>) and </a:t>
            </a:r>
            <a:r>
              <a:rPr lang="en-GB" sz="2400" b="1" dirty="0" smtClean="0">
                <a:solidFill>
                  <a:srgbClr val="FF0000"/>
                </a:solidFill>
              </a:rPr>
              <a:t>Type</a:t>
            </a:r>
            <a:r>
              <a:rPr lang="en-GB" sz="2400" dirty="0" smtClean="0">
                <a:solidFill>
                  <a:srgbClr val="FF0000"/>
                </a:solidFill>
              </a:rPr>
              <a:t> </a:t>
            </a:r>
            <a:r>
              <a:rPr lang="en-GB" sz="2400" dirty="0">
                <a:solidFill>
                  <a:srgbClr val="FF0000"/>
                </a:solidFill>
              </a:rPr>
              <a:t>(independent variable</a:t>
            </a:r>
            <a:r>
              <a:rPr lang="en-GB" sz="2400" baseline="30000" dirty="0">
                <a:solidFill>
                  <a:srgbClr val="FF0000"/>
                </a:solidFill>
              </a:rPr>
              <a:t>4</a:t>
            </a:r>
            <a:r>
              <a:rPr lang="en-GB" sz="2400" dirty="0">
                <a:solidFill>
                  <a:srgbClr val="FF0000"/>
                </a:solidFill>
              </a:rPr>
              <a:t>).</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D233C944-D63C-72B3-AC94-B405A0C97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236" y="1791388"/>
            <a:ext cx="9523445" cy="3616786"/>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751960" y="6066978"/>
            <a:ext cx="11440040" cy="646331"/>
          </a:xfrm>
          <a:prstGeom prst="rect">
            <a:avLst/>
          </a:prstGeom>
          <a:solidFill>
            <a:schemeClr val="bg1">
              <a:lumMod val="95000"/>
            </a:schemeClr>
          </a:solidFill>
        </p:spPr>
        <p:txBody>
          <a:bodyPr wrap="square" rtlCol="0">
            <a:spAutoFit/>
          </a:bodyPr>
          <a:lstStyle/>
          <a:p>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a:t>
            </a:r>
            <a:r>
              <a:rPr lang="en-IE" sz="1800" b="1" dirty="0" smtClean="0">
                <a:effectLst/>
                <a:latin typeface="Calibri" panose="020F0502020204030204" pitchFamily="34" charset="0"/>
                <a:ea typeface="Calibri" panose="020F0502020204030204" pitchFamily="34" charset="0"/>
                <a:cs typeface="Times New Roman" panose="02020603050405020304" pitchFamily="18" charset="0"/>
              </a:rPr>
              <a:t>means</a:t>
            </a:r>
            <a:r>
              <a:rPr lang="en-IE"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E" sz="1800" dirty="0">
                <a:effectLst/>
                <a:latin typeface="Calibri" panose="020F0502020204030204" pitchFamily="34" charset="0"/>
                <a:ea typeface="Calibri" panose="020F0502020204030204" pitchFamily="34" charset="0"/>
                <a:cs typeface="Times New Roman" panose="02020603050405020304" pitchFamily="18" charset="0"/>
              </a:rPr>
              <a:t>analyses the difference between the mean (or median) value of a characteristic shared by members of two (or more) different populations.</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353630"/>
            <a:ext cx="10273911" cy="668224"/>
          </a:xfrm>
          <a:solidFill>
            <a:schemeClr val="bg2"/>
          </a:solidFill>
        </p:spPr>
        <p:txBody>
          <a:bodyPr/>
          <a:lstStyle/>
          <a:p>
            <a:pPr>
              <a:lnSpc>
                <a:spcPct val="100000"/>
              </a:lnSpc>
            </a:pPr>
            <a:r>
              <a:rPr lang="en-GB" dirty="0" smtClean="0"/>
              <a:t>Comparison </a:t>
            </a:r>
            <a:r>
              <a:rPr lang="en-GB" dirty="0"/>
              <a:t>of </a:t>
            </a:r>
            <a:r>
              <a:rPr lang="en-GB" dirty="0" smtClean="0"/>
              <a:t>means: Boxplot</a:t>
            </a:r>
            <a:endParaRPr lang="en-GB"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029" y="1091682"/>
            <a:ext cx="7480540" cy="4768844"/>
          </a:xfrm>
          <a:prstGeom prst="rect">
            <a:avLst/>
          </a:prstGeom>
        </p:spPr>
      </p:pic>
    </p:spTree>
    <p:extLst>
      <p:ext uri="{BB962C8B-B14F-4D97-AF65-F5344CB8AC3E}">
        <p14:creationId xmlns:p14="http://schemas.microsoft.com/office/powerpoint/2010/main" val="27233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561648"/>
            <a:ext cx="10273911" cy="668224"/>
          </a:xfrm>
          <a:solidFill>
            <a:schemeClr val="bg2"/>
          </a:solidFill>
        </p:spPr>
        <p:txBody>
          <a:bodyPr/>
          <a:lstStyle/>
          <a:p>
            <a:pPr>
              <a:lnSpc>
                <a:spcPct val="100000"/>
              </a:lnSpc>
            </a:pPr>
            <a:r>
              <a:rPr lang="en-GB" dirty="0" smtClean="0"/>
              <a:t>Comparison </a:t>
            </a:r>
            <a:r>
              <a:rPr lang="en-GB" dirty="0"/>
              <a:t>of </a:t>
            </a:r>
            <a:r>
              <a:rPr lang="en-GB" dirty="0" smtClean="0"/>
              <a:t>Means: Histogram plot</a:t>
            </a:r>
            <a:endParaRPr lang="en-GB" b="0" i="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5673" y="1180993"/>
            <a:ext cx="7408507" cy="4722924"/>
          </a:xfrm>
          <a:prstGeom prst="rect">
            <a:avLst/>
          </a:prstGeom>
        </p:spPr>
      </p:pic>
      <p:sp>
        <p:nvSpPr>
          <p:cNvPr id="2" name="Rectangle 1"/>
          <p:cNvSpPr/>
          <p:nvPr/>
        </p:nvSpPr>
        <p:spPr>
          <a:xfrm>
            <a:off x="799322" y="6061597"/>
            <a:ext cx="11392677" cy="646331"/>
          </a:xfrm>
          <a:prstGeom prst="rect">
            <a:avLst/>
          </a:prstGeom>
        </p:spPr>
        <p:txBody>
          <a:bodyPr wrap="square">
            <a:spAutoFit/>
          </a:bodyPr>
          <a:lstStyle/>
          <a:p>
            <a:r>
              <a:rPr lang="en-IE" b="1" dirty="0">
                <a:latin typeface="Calibri" panose="020F0502020204030204" pitchFamily="34" charset="0"/>
                <a:ea typeface="Calibri" panose="020F0502020204030204" pitchFamily="34" charset="0"/>
                <a:cs typeface="Times New Roman" panose="02020603050405020304" pitchFamily="18" charset="0"/>
              </a:rPr>
              <a:t>Comparison of means</a:t>
            </a:r>
            <a:r>
              <a:rPr lang="en-IE" dirty="0">
                <a:latin typeface="Calibri" panose="020F0502020204030204" pitchFamily="34" charset="0"/>
                <a:ea typeface="Calibri" panose="020F0502020204030204" pitchFamily="34" charset="0"/>
                <a:cs typeface="Times New Roman" panose="02020603050405020304" pitchFamily="18" charset="0"/>
              </a:rPr>
              <a:t> analyses the difference between the mean (or median) value of a characteristic shared by members of two (or more) different populations.</a:t>
            </a:r>
            <a:endParaRPr lang="en-GB" dirty="0"/>
          </a:p>
        </p:txBody>
      </p:sp>
    </p:spTree>
    <p:extLst>
      <p:ext uri="{BB962C8B-B14F-4D97-AF65-F5344CB8AC3E}">
        <p14:creationId xmlns:p14="http://schemas.microsoft.com/office/powerpoint/2010/main" val="3608140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a:rPr>
              <a:t>Choose one:</a:t>
            </a:r>
            <a:endParaRPr lang="en-US" sz="1800" b="0" strike="noStrike" spc="-1">
              <a:latin typeface="Arial"/>
            </a:endParaRPr>
          </a:p>
          <a:p>
            <a:pPr>
              <a:lnSpc>
                <a:spcPct val="100000"/>
              </a:lnSpc>
            </a:pPr>
            <a:r>
              <a:rPr lang="en-GB" sz="1800" b="0" strike="noStrike" spc="-1">
                <a:solidFill>
                  <a:srgbClr val="203232"/>
                </a:solidFill>
                <a:latin typeface="Arial"/>
              </a:rPr>
              <a:t>1. The blue normal curve overlay follows the contours of the underlying data, so for our analysis we will use a parametric test for correlation:  </a:t>
            </a:r>
            <a:r>
              <a:rPr lang="en-GB" sz="1800" b="0" strike="noStrike" spc="-1">
                <a:solidFill>
                  <a:srgbClr val="0073CF"/>
                </a:solidFill>
                <a:latin typeface="Arial"/>
              </a:rPr>
              <a:t>Pearson’s r</a:t>
            </a:r>
            <a:endParaRPr lang="en-US" sz="1800" b="0" strike="noStrike" spc="-1">
              <a:latin typeface="Arial"/>
            </a:endParaRPr>
          </a:p>
          <a:p>
            <a:pPr>
              <a:lnSpc>
                <a:spcPct val="100000"/>
              </a:lnSpc>
            </a:pPr>
            <a:r>
              <a:rPr lang="en-GB" sz="1800" b="0" strike="noStrike" spc="-1">
                <a:solidFill>
                  <a:srgbClr val="0073CF"/>
                </a:solidFill>
                <a:latin typeface="Arial"/>
              </a:rPr>
              <a:t>OR</a:t>
            </a:r>
            <a:endParaRPr lang="en-US" sz="1800" b="0" strike="noStrike" spc="-1">
              <a:latin typeface="Arial"/>
            </a:endParaRPr>
          </a:p>
          <a:p>
            <a:pPr>
              <a:lnSpc>
                <a:spcPct val="100000"/>
              </a:lnSpc>
            </a:pPr>
            <a:r>
              <a:rPr lang="en-GB" sz="1800" b="0" strike="noStrike" spc="-1">
                <a:solidFill>
                  <a:srgbClr val="203232"/>
                </a:solidFill>
                <a:latin typeface="Arial"/>
              </a:rPr>
              <a:t>The normal curve overlay </a:t>
            </a:r>
            <a:r>
              <a:rPr lang="en-GB" sz="1800" b="1" strike="noStrike" spc="-1">
                <a:solidFill>
                  <a:srgbClr val="203232"/>
                </a:solidFill>
                <a:latin typeface="Arial"/>
              </a:rPr>
              <a:t>does not follow </a:t>
            </a:r>
            <a:r>
              <a:rPr lang="en-GB" sz="1800" b="0" strike="noStrike" spc="-1">
                <a:solidFill>
                  <a:srgbClr val="203232"/>
                </a:solidFill>
                <a:latin typeface="Arial"/>
              </a:rPr>
              <a:t>the shape of the underlying data, so for our analysis we  use the non-parametric test for correlation that does not assume normality: </a:t>
            </a:r>
            <a:r>
              <a:rPr lang="en-GB" sz="1800" b="0" strike="noStrike" spc="-1">
                <a:solidFill>
                  <a:srgbClr val="0073CF"/>
                </a:solidFill>
                <a:latin typeface="Arial"/>
              </a:rPr>
              <a:t>Spearman’s Rho </a:t>
            </a:r>
            <a:r>
              <a:rPr lang="en-GB" sz="1800" b="0" strike="noStrike" spc="-1">
                <a:solidFill>
                  <a:srgbClr val="203232"/>
                </a:solidFill>
                <a:latin typeface="Arial"/>
              </a:rPr>
              <a:t>or </a:t>
            </a:r>
            <a:r>
              <a:rPr lang="en-GB" sz="1800" b="0" strike="noStrike" spc="-1">
                <a:solidFill>
                  <a:srgbClr val="0073CF"/>
                </a:solidFill>
                <a:latin typeface="Arial"/>
              </a:rPr>
              <a:t>Kendal’s Tau</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GB" sz="1800" b="0" strike="noStrike" spc="-1">
                <a:solidFill>
                  <a:srgbClr val="0073CF"/>
                </a:solidFill>
                <a:latin typeface="Arial"/>
              </a:rPr>
              <a:t>The example here is borderline, in terms of shape, so when in doubt choose the non-parametric equivalent.</a:t>
            </a:r>
            <a:endParaRPr lang="en-US" sz="1800" b="0" strike="noStrike" spc="-1">
              <a:latin typeface="Arial"/>
            </a:endParaRPr>
          </a:p>
        </p:txBody>
      </p:sp>
      <p:pic>
        <p:nvPicPr>
          <p:cNvPr id="125" name="Picture 5" descr="Chart, histogram&#10;&#10;Description automatically generated"/>
          <p:cNvPicPr/>
          <p:nvPr/>
        </p:nvPicPr>
        <p:blipFill>
          <a:blip r:embed="rId3"/>
          <a:stretch/>
        </p:blipFill>
        <p:spPr>
          <a:xfrm>
            <a:off x="885960" y="1685879"/>
            <a:ext cx="5057640" cy="5057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5"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6"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7"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08"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r>
              <a:t/>
            </a:r>
            <a:br/>
            <a:r>
              <a:t/>
            </a:r>
            <a:br/>
            <a:endParaRPr lang="en-US" sz="2400" b="0" strike="noStrike" spc="-1">
              <a:solidFill>
                <a:srgbClr val="203232"/>
              </a:solidFill>
              <a:latin typeface="Arial"/>
            </a:endParaRPr>
          </a:p>
        </p:txBody>
      </p:sp>
      <p:sp>
        <p:nvSpPr>
          <p:cNvPr id="109" name="TextShape 6"/>
          <p:cNvSpPr txBox="1"/>
          <p:nvPr/>
        </p:nvSpPr>
        <p:spPr>
          <a:xfrm>
            <a:off x="7354080" y="203882"/>
            <a:ext cx="4705437" cy="1158840"/>
          </a:xfrm>
          <a:prstGeom prst="rect">
            <a:avLst/>
          </a:prstGeom>
          <a:noFill/>
          <a:ln>
            <a:noFill/>
          </a:ln>
        </p:spPr>
        <p:txBody>
          <a:bodyPr anchor="ctr">
            <a:noAutofit/>
          </a:bodyPr>
          <a:lstStyle/>
          <a:p>
            <a:pPr>
              <a:lnSpc>
                <a:spcPts val="2880"/>
              </a:lnSpc>
              <a:spcAft>
                <a:spcPts val="992"/>
              </a:spcAft>
              <a:tabLst>
                <a:tab pos="0" algn="l"/>
              </a:tabLst>
            </a:pPr>
            <a:r>
              <a:rPr lang="en-GB" sz="3000" b="1" strike="noStrike" spc="-100" dirty="0">
                <a:solidFill>
                  <a:srgbClr val="FFFFFF"/>
                </a:solidFill>
                <a:latin typeface="Arial"/>
              </a:rPr>
              <a:t>Our RQ asks about Differences in means/ medians </a:t>
            </a:r>
            <a:endParaRPr lang="en-US" sz="3000" b="1" strike="noStrike" spc="-1" dirty="0">
              <a:latin typeface="Arial"/>
            </a:endParaRPr>
          </a:p>
        </p:txBody>
      </p:sp>
      <p:sp>
        <p:nvSpPr>
          <p:cNvPr id="110"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29CEFF96-2F62-4B45-8A43-FC60A0A96C7C}" type="slidenum">
              <a:rPr lang="en-US" sz="1100" b="1" strike="noStrike" spc="-1">
                <a:solidFill>
                  <a:srgbClr val="7DABAB"/>
                </a:solidFill>
                <a:latin typeface="Arial"/>
              </a:rPr>
              <a:t>8</a:t>
            </a:fld>
            <a:endParaRPr lang="en-US" sz="1100" b="0" strike="noStrike" spc="-1">
              <a:latin typeface="Times New Roman"/>
            </a:endParaRPr>
          </a:p>
        </p:txBody>
      </p:sp>
      <p:sp>
        <p:nvSpPr>
          <p:cNvPr id="111"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dirty="0">
                <a:solidFill>
                  <a:srgbClr val="FFFFFF"/>
                </a:solidFill>
                <a:latin typeface="Arial"/>
              </a:rPr>
              <a:t>Here is a </a:t>
            </a:r>
            <a:r>
              <a:rPr lang="en-GB" sz="2400" b="1" strike="noStrike" spc="-1" dirty="0">
                <a:solidFill>
                  <a:srgbClr val="FFFFFF"/>
                </a:solidFill>
                <a:latin typeface="Arial"/>
              </a:rPr>
              <a:t>Histogram </a:t>
            </a:r>
            <a:r>
              <a:rPr lang="en-GB" sz="2400" b="0" strike="noStrike" spc="-1" dirty="0">
                <a:solidFill>
                  <a:srgbClr val="FFFFFF"/>
                </a:solidFill>
                <a:latin typeface="Arial"/>
              </a:rPr>
              <a:t>showing the frequencies of our dependent variable to include the normal curve overlay (shown in blue)</a:t>
            </a:r>
            <a:r>
              <a:rPr lang="en-GB" sz="1800" b="0" strike="noStrike" spc="-1" dirty="0">
                <a:solidFill>
                  <a:srgbClr val="203232"/>
                </a:solidFill>
                <a:latin typeface="Arial"/>
              </a:rPr>
              <a:t>.</a:t>
            </a:r>
            <a:endParaRPr lang="en-US" sz="1800" b="0" strike="noStrike" spc="-1" dirty="0">
              <a:latin typeface="Arial"/>
            </a:endParaRPr>
          </a:p>
        </p:txBody>
      </p:sp>
      <p:sp>
        <p:nvSpPr>
          <p:cNvPr id="112" name="CustomShape 9"/>
          <p:cNvSpPr/>
          <p:nvPr/>
        </p:nvSpPr>
        <p:spPr>
          <a:xfrm>
            <a:off x="290880" y="1627560"/>
            <a:ext cx="10865160" cy="488628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For example:</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13" name="CustomShape 10"/>
          <p:cNvSpPr/>
          <p:nvPr/>
        </p:nvSpPr>
        <p:spPr>
          <a:xfrm>
            <a:off x="6403680" y="1917361"/>
            <a:ext cx="4475760" cy="452286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GB" sz="1800" b="0" strike="noStrike" spc="-1" dirty="0">
                <a:solidFill>
                  <a:srgbClr val="203232"/>
                </a:solidFill>
                <a:latin typeface="Arial"/>
              </a:rPr>
              <a:t>Choose one:</a:t>
            </a:r>
          </a:p>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1. The normal curve overlay </a:t>
            </a:r>
            <a:r>
              <a:rPr lang="en-GB" sz="1800" b="1" i="1" strike="noStrike" spc="-1" dirty="0">
                <a:solidFill>
                  <a:srgbClr val="203232"/>
                </a:solidFill>
                <a:latin typeface="Arial"/>
              </a:rPr>
              <a:t>follows</a:t>
            </a:r>
            <a:r>
              <a:rPr lang="en-GB" sz="1800" b="0" strike="noStrike" spc="-1" dirty="0">
                <a:solidFill>
                  <a:srgbClr val="203232"/>
                </a:solidFill>
                <a:latin typeface="Arial"/>
              </a:rPr>
              <a:t> the contours of the underlying data, so we use the parametric test</a:t>
            </a:r>
            <a:r>
              <a:rPr lang="en-GB" sz="1800" b="0" strike="noStrike" spc="-1" dirty="0">
                <a:solidFill>
                  <a:srgbClr val="0073CF"/>
                </a:solidFill>
                <a:latin typeface="Arial"/>
              </a:rPr>
              <a:t>: t-test.</a:t>
            </a:r>
            <a:endParaRPr lang="en-US" sz="1800" b="0" strike="noStrike" spc="-1" dirty="0">
              <a:latin typeface="Arial"/>
            </a:endParaRPr>
          </a:p>
          <a:p>
            <a:pPr>
              <a:lnSpc>
                <a:spcPct val="100000"/>
              </a:lnSpc>
            </a:pPr>
            <a:r>
              <a:rPr lang="en-GB" sz="1800" b="0" strike="noStrike" spc="-1" dirty="0">
                <a:solidFill>
                  <a:srgbClr val="0073CF"/>
                </a:solidFill>
                <a:latin typeface="Arial"/>
              </a:rPr>
              <a:t>OR</a:t>
            </a:r>
            <a:endParaRPr lang="en-US" sz="1800" b="0" strike="noStrike" spc="-1" dirty="0">
              <a:latin typeface="Arial"/>
            </a:endParaRPr>
          </a:p>
          <a:p>
            <a:pPr>
              <a:lnSpc>
                <a:spcPct val="100000"/>
              </a:lnSpc>
            </a:pPr>
            <a:r>
              <a:rPr lang="en-GB" sz="1800" b="0" strike="noStrike" spc="-1" dirty="0">
                <a:solidFill>
                  <a:srgbClr val="203232"/>
                </a:solidFill>
                <a:latin typeface="Arial"/>
              </a:rPr>
              <a:t>2. The normal curve overlay </a:t>
            </a:r>
            <a:r>
              <a:rPr lang="en-GB" sz="1800" b="1" i="1" strike="noStrike" spc="-1" dirty="0">
                <a:solidFill>
                  <a:srgbClr val="203232"/>
                </a:solidFill>
                <a:latin typeface="Arial"/>
              </a:rPr>
              <a:t>does not follow</a:t>
            </a:r>
            <a:r>
              <a:rPr lang="en-GB" sz="1800" b="0" strike="noStrike" spc="-1" dirty="0">
                <a:solidFill>
                  <a:srgbClr val="203232"/>
                </a:solidFill>
                <a:latin typeface="Arial"/>
              </a:rPr>
              <a:t> the shape of the underlying data, so we use the non-parametric test that does not assume normality: </a:t>
            </a:r>
            <a:r>
              <a:rPr lang="en-GB" sz="1800" b="0" strike="noStrike" spc="-1" dirty="0">
                <a:solidFill>
                  <a:srgbClr val="0073CF"/>
                </a:solidFill>
                <a:latin typeface="Arial"/>
              </a:rPr>
              <a:t>Wilcoxon</a:t>
            </a:r>
            <a:r>
              <a:rPr lang="en-GB" sz="1800" b="0" strike="noStrike" spc="-1" dirty="0">
                <a:solidFill>
                  <a:srgbClr val="203232"/>
                </a:solidFill>
                <a:latin typeface="Arial"/>
              </a:rPr>
              <a:t> also known as the </a:t>
            </a:r>
            <a:r>
              <a:rPr lang="en-GB" sz="1800" b="0" strike="noStrike" spc="-1" dirty="0">
                <a:solidFill>
                  <a:srgbClr val="0073CF"/>
                </a:solidFill>
                <a:latin typeface="Arial"/>
              </a:rPr>
              <a:t>Mann Whitney U Test.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GB" sz="1800" b="0" strike="noStrike" spc="-1" dirty="0">
                <a:solidFill>
                  <a:srgbClr val="0073CF"/>
                </a:solidFill>
                <a:latin typeface="Arial"/>
              </a:rPr>
              <a:t>The example here is borderline, in terms of shape, so when in doubt choose the non-parametric equivalent.</a:t>
            </a:r>
            <a:endParaRPr lang="en-US" sz="1800" b="0" strike="noStrike" spc="-1" dirty="0">
              <a:latin typeface="Arial"/>
            </a:endParaRPr>
          </a:p>
          <a:p>
            <a:pPr>
              <a:lnSpc>
                <a:spcPct val="100000"/>
              </a:lnSpc>
            </a:pPr>
            <a:endParaRPr lang="en-US" sz="1800" b="0" strike="noStrike" spc="-1" dirty="0">
              <a:latin typeface="Arial"/>
            </a:endParaRPr>
          </a:p>
        </p:txBody>
      </p:sp>
      <p:pic>
        <p:nvPicPr>
          <p:cNvPr id="114" name="Picture 20" descr="Chart, histogram&#10;&#10;Description automatically generated"/>
          <p:cNvPicPr/>
          <p:nvPr/>
        </p:nvPicPr>
        <p:blipFill>
          <a:blip r:embed="rId2"/>
          <a:stretch/>
        </p:blipFill>
        <p:spPr>
          <a:xfrm>
            <a:off x="1312560" y="1731961"/>
            <a:ext cx="4800240" cy="480024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r>
              <a:rPr dirty="0"/>
              <a:t/>
            </a:r>
            <a:br>
              <a:rPr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Our RQ is about Differences in proportions</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9</a:t>
            </a:fld>
            <a:endParaRPr lang="en-US" sz="1100" b="0" strike="noStrike" spc="-1">
              <a:latin typeface="Times New Roman"/>
            </a:endParaRPr>
          </a:p>
        </p:txBody>
      </p:sp>
      <p:graphicFrame>
        <p:nvGraphicFramePr>
          <p:cNvPr id="133" name="Table 8"/>
          <p:cNvGraphicFramePr/>
          <p:nvPr/>
        </p:nvGraphicFramePr>
        <p:xfrm>
          <a:off x="1371240" y="1695960"/>
          <a:ext cx="9862560" cy="3886200"/>
        </p:xfrm>
        <a:graphic>
          <a:graphicData uri="http://schemas.openxmlformats.org/drawingml/2006/table">
            <a:tbl>
              <a:tblPr/>
              <a:tblGrid>
                <a:gridCol w="1855440">
                  <a:extLst>
                    <a:ext uri="{9D8B030D-6E8A-4147-A177-3AD203B41FA5}">
                      <a16:colId xmlns:a16="http://schemas.microsoft.com/office/drawing/2014/main" val="20000"/>
                    </a:ext>
                  </a:extLst>
                </a:gridCol>
                <a:gridCol w="1320120">
                  <a:extLst>
                    <a:ext uri="{9D8B030D-6E8A-4147-A177-3AD203B41FA5}">
                      <a16:colId xmlns:a16="http://schemas.microsoft.com/office/drawing/2014/main" val="20001"/>
                    </a:ext>
                  </a:extLst>
                </a:gridCol>
                <a:gridCol w="1075680">
                  <a:extLst>
                    <a:ext uri="{9D8B030D-6E8A-4147-A177-3AD203B41FA5}">
                      <a16:colId xmlns:a16="http://schemas.microsoft.com/office/drawing/2014/main" val="20002"/>
                    </a:ext>
                  </a:extLst>
                </a:gridCol>
                <a:gridCol w="1166400">
                  <a:extLst>
                    <a:ext uri="{9D8B030D-6E8A-4147-A177-3AD203B41FA5}">
                      <a16:colId xmlns:a16="http://schemas.microsoft.com/office/drawing/2014/main" val="20003"/>
                    </a:ext>
                  </a:extLst>
                </a:gridCol>
                <a:gridCol w="1075680">
                  <a:extLst>
                    <a:ext uri="{9D8B030D-6E8A-4147-A177-3AD203B41FA5}">
                      <a16:colId xmlns:a16="http://schemas.microsoft.com/office/drawing/2014/main" val="20004"/>
                    </a:ext>
                  </a:extLst>
                </a:gridCol>
                <a:gridCol w="1758240">
                  <a:extLst>
                    <a:ext uri="{9D8B030D-6E8A-4147-A177-3AD203B41FA5}">
                      <a16:colId xmlns:a16="http://schemas.microsoft.com/office/drawing/2014/main" val="20005"/>
                    </a:ext>
                  </a:extLst>
                </a:gridCol>
                <a:gridCol w="1611000">
                  <a:extLst>
                    <a:ext uri="{9D8B030D-6E8A-4147-A177-3AD203B41FA5}">
                      <a16:colId xmlns:a16="http://schemas.microsoft.com/office/drawing/2014/main" val="20006"/>
                    </a:ext>
                  </a:extLst>
                </a:gridCol>
              </a:tblGrid>
              <a:tr h="438840">
                <a:tc gridSpan="7">
                  <a:txBody>
                    <a:bodyPr/>
                    <a:lstStyle/>
                    <a:p>
                      <a:pPr algn="ctr">
                        <a:lnSpc>
                          <a:spcPct val="100000"/>
                        </a:lnSpc>
                      </a:pPr>
                      <a:r>
                        <a:rPr lang="en-US" sz="2300" b="1" strike="noStrike" spc="-1" dirty="0">
                          <a:solidFill>
                            <a:srgbClr val="203232"/>
                          </a:solidFill>
                          <a:latin typeface="Arial"/>
                        </a:rPr>
                        <a:t>Reason for absenteeism </a:t>
                      </a:r>
                      <a:r>
                        <a:rPr lang="en-US" sz="2300" b="0" strike="noStrike" spc="-1" dirty="0">
                          <a:solidFill>
                            <a:srgbClr val="203232"/>
                          </a:solidFill>
                          <a:latin typeface="Arial"/>
                        </a:rPr>
                        <a:t>(Sample 16,550)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789840">
                <a:tc>
                  <a:txBody>
                    <a:bodyPr/>
                    <a:lstStyle/>
                    <a:p>
                      <a:pPr>
                        <a:lnSpc>
                          <a:spcPct val="100000"/>
                        </a:lnSpc>
                      </a:pPr>
                      <a:r>
                        <a:rPr lang="en-GB" sz="2300" b="0" strike="noStrike" spc="-1">
                          <a:solidFill>
                            <a:srgbClr val="000000"/>
                          </a:solidFill>
                          <a:latin typeface="Arial"/>
                        </a:rPr>
                        <a:t>Age group</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Operation</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Physical Illness</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Strike</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Maternity /</a:t>
                      </a:r>
                      <a:endParaRPr lang="en-US" sz="2300" b="0" strike="noStrike" spc="-1">
                        <a:latin typeface="Arial"/>
                      </a:endParaRPr>
                    </a:p>
                    <a:p>
                      <a:pPr>
                        <a:lnSpc>
                          <a:spcPct val="100000"/>
                        </a:lnSpc>
                      </a:pPr>
                      <a:r>
                        <a:rPr lang="en-GB" sz="2300" b="0" strike="noStrike" spc="-1">
                          <a:solidFill>
                            <a:srgbClr val="203232"/>
                          </a:solidFill>
                          <a:latin typeface="Arial"/>
                        </a:rPr>
                        <a:t>paternity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tc>
                  <a:txBody>
                    <a:bodyPr/>
                    <a:lstStyle/>
                    <a:p>
                      <a:pPr>
                        <a:lnSpc>
                          <a:spcPct val="100000"/>
                        </a:lnSpc>
                      </a:pPr>
                      <a:r>
                        <a:rPr lang="en-GB" sz="2300" b="0" strike="noStrike" spc="-1">
                          <a:solidFill>
                            <a:srgbClr val="203232"/>
                          </a:solidFill>
                          <a:latin typeface="Arial"/>
                        </a:rPr>
                        <a:t>Holiday</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203232"/>
                      </a:solidFill>
                    </a:lnB>
                    <a:solidFill>
                      <a:srgbClr val="EFEAF2"/>
                    </a:solidFill>
                  </a:tcPr>
                </a:tc>
                <a:extLst>
                  <a:ext uri="{0D108BD9-81ED-4DB2-BD59-A6C34878D82A}">
                    <a16:rowId xmlns:a16="http://schemas.microsoft.com/office/drawing/2014/main" val="10001"/>
                  </a:ext>
                </a:extLst>
              </a:tr>
              <a:tr h="438840">
                <a:tc>
                  <a:txBody>
                    <a:bodyPr/>
                    <a:lstStyle/>
                    <a:p>
                      <a:pPr>
                        <a:lnSpc>
                          <a:spcPct val="100000"/>
                        </a:lnSpc>
                      </a:pPr>
                      <a:r>
                        <a:rPr lang="en-GB" sz="2300" b="0" strike="noStrike" spc="-1">
                          <a:solidFill>
                            <a:srgbClr val="203232"/>
                          </a:solidFill>
                          <a:latin typeface="Arial"/>
                        </a:rPr>
                        <a:t>16 -25</a:t>
                      </a:r>
                      <a:endParaRPr lang="en-US" sz="2300" b="0" strike="noStrike" spc="-1">
                        <a:latin typeface="Arial"/>
                      </a:endParaRPr>
                    </a:p>
                  </a:txBody>
                  <a:tcPr marL="11160" marR="11160">
                    <a:lnL w="12240">
                      <a:solidFill>
                        <a:srgbClr val="FFFFFF"/>
                      </a:solidFill>
                    </a:lnL>
                    <a:lnR w="12240">
                      <a:solidFill>
                        <a:srgbClr val="203232"/>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50</a:t>
                      </a:r>
                      <a:endParaRPr lang="en-US" sz="2300" b="0" strike="noStrike" spc="-1" dirty="0">
                        <a:latin typeface="Arial"/>
                      </a:endParaRPr>
                    </a:p>
                  </a:txBody>
                  <a:tcPr marL="11160" marR="11160">
                    <a:lnL w="12240">
                      <a:solidFill>
                        <a:srgbClr val="203232"/>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203232"/>
                      </a:solidFill>
                    </a:lnT>
                    <a:lnB w="12240">
                      <a:solidFill>
                        <a:srgbClr val="FFFFFF"/>
                      </a:solidFill>
                    </a:lnB>
                    <a:solidFill>
                      <a:srgbClr val="EFEAF2"/>
                    </a:solidFill>
                  </a:tcPr>
                </a:tc>
                <a:extLst>
                  <a:ext uri="{0D108BD9-81ED-4DB2-BD59-A6C34878D82A}">
                    <a16:rowId xmlns:a16="http://schemas.microsoft.com/office/drawing/2014/main" val="10002"/>
                  </a:ext>
                </a:extLst>
              </a:tr>
              <a:tr h="438840">
                <a:tc>
                  <a:txBody>
                    <a:bodyPr/>
                    <a:lstStyle/>
                    <a:p>
                      <a:pPr>
                        <a:lnSpc>
                          <a:spcPct val="100000"/>
                        </a:lnSpc>
                      </a:pPr>
                      <a:r>
                        <a:rPr lang="en-GB" sz="2300" b="0" strike="noStrike" spc="-1">
                          <a:solidFill>
                            <a:srgbClr val="203232"/>
                          </a:solidFill>
                          <a:latin typeface="Arial"/>
                        </a:rPr>
                        <a:t>26- 35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40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3"/>
                  </a:ext>
                </a:extLst>
              </a:tr>
              <a:tr h="438840">
                <a:tc>
                  <a:txBody>
                    <a:bodyPr/>
                    <a:lstStyle/>
                    <a:p>
                      <a:pPr>
                        <a:lnSpc>
                          <a:spcPct val="100000"/>
                        </a:lnSpc>
                      </a:pPr>
                      <a:r>
                        <a:rPr lang="en-GB" sz="2300" b="0" strike="noStrike" spc="-1">
                          <a:solidFill>
                            <a:srgbClr val="203232"/>
                          </a:solidFill>
                          <a:latin typeface="Arial"/>
                        </a:rPr>
                        <a:t>36 -45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300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400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4"/>
                  </a:ext>
                </a:extLst>
              </a:tr>
              <a:tr h="438840">
                <a:tc>
                  <a:txBody>
                    <a:bodyPr/>
                    <a:lstStyle/>
                    <a:p>
                      <a:pPr>
                        <a:lnSpc>
                          <a:spcPct val="100000"/>
                        </a:lnSpc>
                      </a:pPr>
                      <a:r>
                        <a:rPr lang="en-GB" sz="2300" b="0" strike="noStrike" spc="-1">
                          <a:solidFill>
                            <a:srgbClr val="203232"/>
                          </a:solidFill>
                          <a:latin typeface="Arial"/>
                        </a:rPr>
                        <a:t>46 -55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80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5"/>
                  </a:ext>
                </a:extLst>
              </a:tr>
              <a:tr h="438840">
                <a:tc>
                  <a:txBody>
                    <a:bodyPr/>
                    <a:lstStyle/>
                    <a:p>
                      <a:pPr>
                        <a:lnSpc>
                          <a:spcPct val="100000"/>
                        </a:lnSpc>
                      </a:pPr>
                      <a:r>
                        <a:rPr lang="en-GB" sz="2300" b="0" strike="noStrike" spc="-1">
                          <a:solidFill>
                            <a:srgbClr val="203232"/>
                          </a:solidFill>
                          <a:latin typeface="Arial"/>
                        </a:rPr>
                        <a:t>56 - 65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250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120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100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6000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6"/>
                  </a:ext>
                </a:extLst>
              </a:tr>
              <a:tr h="440280">
                <a:tc>
                  <a:txBody>
                    <a:bodyPr/>
                    <a:lstStyle/>
                    <a:p>
                      <a:pPr>
                        <a:lnSpc>
                          <a:spcPct val="100000"/>
                        </a:lnSpc>
                      </a:pPr>
                      <a:r>
                        <a:rPr lang="en-GB" sz="2300" b="0" strike="noStrike" spc="-1">
                          <a:solidFill>
                            <a:srgbClr val="203232"/>
                          </a:solidFill>
                          <a:latin typeface="Arial"/>
                        </a:rPr>
                        <a:t>Over 65</a:t>
                      </a:r>
                      <a:endParaRPr lang="en-US" sz="2300" b="0" strike="noStrike" spc="-1">
                        <a:latin typeface="Arial"/>
                      </a:endParaRPr>
                    </a:p>
                  </a:txBody>
                  <a:tcPr marL="11160" marR="11160">
                    <a:lnL w="12240">
                      <a:solidFill>
                        <a:srgbClr val="FFFFFF"/>
                      </a:solidFill>
                    </a:lnL>
                    <a:lnR w="12240">
                      <a:solidFill>
                        <a:srgbClr val="203232"/>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90</a:t>
                      </a:r>
                      <a:endParaRPr lang="en-US" sz="2300" b="0" strike="noStrike" spc="-1">
                        <a:latin typeface="Arial"/>
                      </a:endParaRPr>
                    </a:p>
                  </a:txBody>
                  <a:tcPr marL="11160" marR="11160">
                    <a:lnL w="12240">
                      <a:solidFill>
                        <a:srgbClr val="203232"/>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80</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a:solidFill>
                            <a:srgbClr val="203232"/>
                          </a:solidFill>
                          <a:latin typeface="Arial"/>
                        </a:rPr>
                        <a:t>55</a:t>
                      </a:r>
                      <a:endParaRPr lang="en-US" sz="2300" b="0" strike="noStrike" spc="-1">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tc>
                  <a:txBody>
                    <a:bodyPr/>
                    <a:lstStyle/>
                    <a:p>
                      <a:pPr algn="r">
                        <a:lnSpc>
                          <a:spcPct val="100000"/>
                        </a:lnSpc>
                      </a:pPr>
                      <a:r>
                        <a:rPr lang="en-GB" sz="2300" b="0" strike="noStrike" spc="-1" dirty="0">
                          <a:solidFill>
                            <a:srgbClr val="203232"/>
                          </a:solidFill>
                          <a:latin typeface="Arial"/>
                        </a:rPr>
                        <a:t>6000</a:t>
                      </a:r>
                      <a:endParaRPr lang="en-US" sz="2300" b="0" strike="noStrike" spc="-1" dirty="0">
                        <a:latin typeface="Arial"/>
                      </a:endParaRPr>
                    </a:p>
                  </a:txBody>
                  <a:tcPr marL="11160" marR="11160">
                    <a:lnL w="12240">
                      <a:solidFill>
                        <a:srgbClr val="FFFFFF"/>
                      </a:solidFill>
                    </a:lnL>
                    <a:lnR w="12240">
                      <a:solidFill>
                        <a:srgbClr val="FFFFFF"/>
                      </a:solidFill>
                    </a:lnR>
                    <a:lnT w="12240">
                      <a:solidFill>
                        <a:srgbClr val="FFFFFF"/>
                      </a:solidFill>
                    </a:lnT>
                    <a:lnB w="12240">
                      <a:solidFill>
                        <a:srgbClr val="FFFFFF"/>
                      </a:solidFill>
                    </a:lnB>
                    <a:solidFill>
                      <a:srgbClr val="EFEAF2"/>
                    </a:solidFill>
                  </a:tcPr>
                </a:tc>
                <a:extLst>
                  <a:ext uri="{0D108BD9-81ED-4DB2-BD59-A6C34878D82A}">
                    <a16:rowId xmlns:a16="http://schemas.microsoft.com/office/drawing/2014/main" val="10007"/>
                  </a:ext>
                </a:extLst>
              </a:tr>
            </a:tbl>
          </a:graphicData>
        </a:graphic>
      </p:graphicFrame>
      <p:sp>
        <p:nvSpPr>
          <p:cNvPr id="134" name="CustomShape 9"/>
          <p:cNvSpPr/>
          <p:nvPr/>
        </p:nvSpPr>
        <p:spPr>
          <a:xfrm>
            <a:off x="946800" y="5679360"/>
            <a:ext cx="1064196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(reason for absenteeism and age group in example). This non-parametric test makes no assumptions about the shape of the data (which is nominal, not interval) so we do not include a histogram for this test.</a:t>
            </a:r>
            <a:endParaRPr lang="en-US" sz="1800" b="0" strike="noStrike" spc="-1" dirty="0">
              <a:latin typeface="Arial"/>
            </a:endParaRPr>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2006/documentManagement/types"/>
    <ds:schemaRef ds:uri="http://www.w3.org/XML/1998/namespace"/>
    <ds:schemaRef ds:uri="http://schemas.openxmlformats.org/package/2006/metadata/core-properties"/>
    <ds:schemaRef ds:uri="http://purl.org/dc/dcmitype/"/>
    <ds:schemaRef ds:uri="http://purl.org/dc/terms/"/>
    <ds:schemaRef ds:uri="http://schemas.microsoft.com/office/2006/metadata/properties"/>
    <ds:schemaRef ds:uri="4ad138b4-2b68-4b70-945d-07f8f18b1c9a"/>
    <ds:schemaRef ds:uri="http://schemas.microsoft.com/office/infopath/2007/PartnerControls"/>
    <ds:schemaRef ds:uri="3c474641-ec36-472f-b125-6b1b0910eaa4"/>
    <ds:schemaRef ds:uri="http://purl.org/dc/elements/1.1/"/>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3482</TotalTime>
  <Words>836</Words>
  <Application>Microsoft Office PowerPoint</Application>
  <PresentationFormat>Widescreen</PresentationFormat>
  <Paragraphs>151</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Herts Theme</vt:lpstr>
      <vt:lpstr>Visualization and Analysis –  Tutorial Presentation for Feedback Date:  </vt:lpstr>
      <vt:lpstr>.</vt:lpstr>
      <vt:lpstr>PowerPoint Presentation</vt:lpstr>
      <vt:lpstr>PowerPoint Presentation</vt:lpstr>
      <vt:lpstr>PowerPoint Presentation</vt:lpstr>
      <vt:lpstr>Only attempt this Analysis part of the demo if you have completed your Visualization(s). Otherwise end your demo after the Visualization for feedback.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158</cp:revision>
  <dcterms:created xsi:type="dcterms:W3CDTF">2019-10-01T08:37:56Z</dcterms:created>
  <dcterms:modified xsi:type="dcterms:W3CDTF">2024-11-22T11:57:07Z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