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337" r:id="rId5"/>
    <p:sldId id="289" r:id="rId6"/>
    <p:sldId id="341" r:id="rId7"/>
    <p:sldId id="329" r:id="rId8"/>
    <p:sldId id="336" r:id="rId9"/>
    <p:sldId id="340" r:id="rId10"/>
    <p:sldId id="339" r:id="rId11"/>
    <p:sldId id="342" r:id="rId12"/>
    <p:sldId id="260" r:id="rId13"/>
    <p:sldId id="259" r:id="rId14"/>
    <p:sldId id="26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46" d="100"/>
          <a:sy n="46" d="100"/>
        </p:scale>
        <p:origin x="1203" y="3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06/11/2024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52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4570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2313538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9</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11</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12</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883524" y="488743"/>
            <a:ext cx="10273911" cy="533111"/>
          </a:xfrm>
        </p:spPr>
        <p:txBody>
          <a:bodyPr/>
          <a:lstStyle/>
          <a:p>
            <a:r>
              <a:rPr lang="en-GB" dirty="0"/>
              <a:t>Instructions for Visualization and Analysis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801759" y="974929"/>
            <a:ext cx="10437439" cy="4524315"/>
          </a:xfrm>
          <a:prstGeom prst="rect">
            <a:avLst/>
          </a:prstGeom>
          <a:noFill/>
        </p:spPr>
        <p:txBody>
          <a:bodyPr wrap="square" rtlCol="0">
            <a:spAutoFit/>
          </a:bodyPr>
          <a:lstStyle/>
          <a:p>
            <a:r>
              <a:rPr lang="en-GB" dirty="0"/>
              <a:t>You have 3 minutes to present – be ready to share your screen, </a:t>
            </a:r>
            <a:r>
              <a:rPr lang="en-GB" b="1" dirty="0"/>
              <a:t>practice first</a:t>
            </a:r>
            <a:r>
              <a:rPr lang="en-GB" dirty="0"/>
              <a:t>. We can only offer you one opportunity to present.  Present your slides in “Slide Show” mode. Presentations will take place during the module Tutorial slots (see Announcements for links to join the Tutorials via Teams).</a:t>
            </a:r>
          </a:p>
          <a:p>
            <a:endParaRPr lang="en-GB" dirty="0"/>
          </a:p>
          <a:p>
            <a:r>
              <a:rPr lang="en-GB" dirty="0"/>
              <a:t>The next few slides give you all the alternatives for how to present your Visualizations. You will select only </a:t>
            </a:r>
            <a:r>
              <a:rPr lang="en-GB" b="1" dirty="0"/>
              <a:t>one </a:t>
            </a:r>
            <a:r>
              <a:rPr lang="en-GB" dirty="0"/>
              <a:t>as fits your RQ. Before presenting DELETE all text (and instructions) that you do not use (including this slide).  You can then enlarge your selection, so it is clearly visible on the slide.</a:t>
            </a:r>
          </a:p>
          <a:p>
            <a:endParaRPr lang="en-GB" dirty="0"/>
          </a:p>
          <a:p>
            <a:r>
              <a:rPr lang="en-GB" dirty="0"/>
              <a:t>Appointment slots will appear on Canvas soon (calendar-7com1079-24).  Sign up early.  When space runs out, we cannot issue any further slots for this week.  If you do not turn up for your slot you will </a:t>
            </a:r>
            <a:r>
              <a:rPr lang="en-GB" i="1" dirty="0"/>
              <a:t>not</a:t>
            </a:r>
            <a:r>
              <a:rPr lang="en-GB" dirty="0"/>
              <a:t> be given another opportunity. Ideally, all the group members should attend but select one person to present. DO NOT SIGN UP unless once of your group can attend and present. You will not be graded on this.</a:t>
            </a:r>
          </a:p>
          <a:p>
            <a:endParaRPr lang="en-GB" dirty="0"/>
          </a:p>
          <a:p>
            <a:r>
              <a:rPr lang="en-GB" dirty="0"/>
              <a:t>We look forward to giving you feedback.  If your group is not presenting, still attend the tutorial as the feedback will help you too.</a:t>
            </a:r>
          </a:p>
        </p:txBody>
      </p:sp>
      <p:sp>
        <p:nvSpPr>
          <p:cNvPr id="3" name="TextBox 2">
            <a:extLst>
              <a:ext uri="{FF2B5EF4-FFF2-40B4-BE49-F238E27FC236}">
                <a16:creationId xmlns:a16="http://schemas.microsoft.com/office/drawing/2014/main" id="{D6C5DB9A-CB20-AA49-378E-33B58D8775BE}"/>
              </a:ext>
            </a:extLst>
          </p:cNvPr>
          <p:cNvSpPr txBox="1"/>
          <p:nvPr/>
        </p:nvSpPr>
        <p:spPr>
          <a:xfrm>
            <a:off x="4037611" y="5300020"/>
            <a:ext cx="6973317" cy="1200329"/>
          </a:xfrm>
          <a:prstGeom prst="rect">
            <a:avLst/>
          </a:prstGeom>
          <a:noFill/>
        </p:spPr>
        <p:txBody>
          <a:bodyPr wrap="square" rtlCol="0">
            <a:spAutoFit/>
          </a:bodyPr>
          <a:lstStyle/>
          <a:p>
            <a:r>
              <a:rPr lang="en-GB" i="1" dirty="0"/>
              <a:t>At this point we assume you are using your allocated datasets (see RQ coursework spec).  Any changes to the </a:t>
            </a:r>
            <a:r>
              <a:rPr lang="en-GB" i="1" dirty="0" err="1"/>
              <a:t>Kaggle.Data.world</a:t>
            </a:r>
            <a:r>
              <a:rPr lang="en-GB" i="1" dirty="0"/>
              <a:t> csv/</a:t>
            </a:r>
            <a:r>
              <a:rPr lang="en-GB" i="1" dirty="0" err="1"/>
              <a:t>xlxs</a:t>
            </a:r>
            <a:r>
              <a:rPr lang="en-GB" i="1" dirty="0"/>
              <a:t> file you make such as merges, grouping, or size reduction must be done via an R script, not manually, not in excel.</a:t>
            </a:r>
            <a:endParaRPr lang="en-GB" dirty="0"/>
          </a:p>
        </p:txBody>
      </p:sp>
    </p:spTree>
    <p:extLst>
      <p:ext uri="{BB962C8B-B14F-4D97-AF65-F5344CB8AC3E}">
        <p14:creationId xmlns:p14="http://schemas.microsoft.com/office/powerpoint/2010/main" val="38474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5"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6"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7"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8"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09" name="TextShape 6"/>
          <p:cNvSpPr txBox="1"/>
          <p:nvPr/>
        </p:nvSpPr>
        <p:spPr>
          <a:xfrm>
            <a:off x="7354080" y="203882"/>
            <a:ext cx="4705437" cy="1158840"/>
          </a:xfrm>
          <a:prstGeom prst="rect">
            <a:avLst/>
          </a:prstGeom>
          <a:noFill/>
          <a:ln>
            <a:noFill/>
          </a:ln>
        </p:spPr>
        <p:txBody>
          <a:bodyPr anchor="ctr">
            <a:noAutofit/>
          </a:bodyPr>
          <a:lstStyle/>
          <a:p>
            <a:pPr>
              <a:lnSpc>
                <a:spcPts val="2880"/>
              </a:lnSpc>
              <a:spcAft>
                <a:spcPts val="992"/>
              </a:spcAft>
              <a:tabLst>
                <a:tab pos="0" algn="l"/>
              </a:tabLst>
            </a:pPr>
            <a:r>
              <a:rPr lang="en-GB" sz="3000" b="1" strike="noStrike" spc="-100" dirty="0">
                <a:solidFill>
                  <a:srgbClr val="FFFFFF"/>
                </a:solidFill>
                <a:latin typeface="Arial"/>
              </a:rPr>
              <a:t>Our RQ asks about Differences in means/ medians </a:t>
            </a:r>
            <a:endParaRPr lang="en-US" sz="3000" b="1" strike="noStrike" spc="-1" dirty="0">
              <a:latin typeface="Arial"/>
            </a:endParaRPr>
          </a:p>
        </p:txBody>
      </p:sp>
      <p:sp>
        <p:nvSpPr>
          <p:cNvPr id="110"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29CEFF96-2F62-4B45-8A43-FC60A0A96C7C}" type="slidenum">
              <a:rPr lang="en-US" sz="1100" b="1" strike="noStrike" spc="-1">
                <a:solidFill>
                  <a:srgbClr val="7DABAB"/>
                </a:solidFill>
                <a:latin typeface="Arial"/>
              </a:rPr>
              <a:t>10</a:t>
            </a:fld>
            <a:endParaRPr lang="en-US" sz="1100" b="0" strike="noStrike" spc="-1">
              <a:latin typeface="Times New Roman"/>
            </a:endParaRPr>
          </a:p>
        </p:txBody>
      </p:sp>
      <p:sp>
        <p:nvSpPr>
          <p:cNvPr id="111"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a </a:t>
            </a:r>
            <a:r>
              <a:rPr lang="en-GB" sz="2400" b="1" strike="noStrike" spc="-1" dirty="0">
                <a:solidFill>
                  <a:srgbClr val="FFFFFF"/>
                </a:solidFill>
                <a:latin typeface="Arial"/>
              </a:rPr>
              <a:t>Histogram </a:t>
            </a:r>
            <a:r>
              <a:rPr lang="en-GB" sz="2400" b="0" strike="noStrike" spc="-1" dirty="0">
                <a:solidFill>
                  <a:srgbClr val="FFFFFF"/>
                </a:solidFill>
                <a:latin typeface="Arial"/>
              </a:rPr>
              <a:t>showing the frequencies of our dependent variable to include the normal curve overlay (shown in blue)</a:t>
            </a:r>
            <a:r>
              <a:rPr lang="en-GB" sz="1800" b="0" strike="noStrike" spc="-1" dirty="0">
                <a:solidFill>
                  <a:srgbClr val="203232"/>
                </a:solidFill>
                <a:latin typeface="Arial"/>
              </a:rPr>
              <a:t>.</a:t>
            </a:r>
            <a:endParaRPr lang="en-US" sz="1800" b="0" strike="noStrike" spc="-1" dirty="0">
              <a:latin typeface="Arial"/>
            </a:endParaRPr>
          </a:p>
        </p:txBody>
      </p:sp>
      <p:sp>
        <p:nvSpPr>
          <p:cNvPr id="112" name="CustomShape 9"/>
          <p:cNvSpPr/>
          <p:nvPr/>
        </p:nvSpPr>
        <p:spPr>
          <a:xfrm>
            <a:off x="290880" y="1627560"/>
            <a:ext cx="10865160" cy="488628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dirty="0">
                <a:solidFill>
                  <a:srgbClr val="000000"/>
                </a:solidFill>
                <a:latin typeface="Arial"/>
              </a:rPr>
              <a:t>For example:</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13" name="CustomShape 10"/>
          <p:cNvSpPr/>
          <p:nvPr/>
        </p:nvSpPr>
        <p:spPr>
          <a:xfrm>
            <a:off x="6403680" y="1917361"/>
            <a:ext cx="4475760" cy="452286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GB" sz="1800" b="0" strike="noStrike" spc="-1" dirty="0">
                <a:solidFill>
                  <a:srgbClr val="203232"/>
                </a:solidFill>
                <a:latin typeface="Arial"/>
              </a:rPr>
              <a:t>Choose one:</a:t>
            </a:r>
          </a:p>
          <a:p>
            <a:pPr>
              <a:lnSpc>
                <a:spcPct val="100000"/>
              </a:lnSpc>
            </a:pPr>
            <a:endParaRPr lang="en-US" sz="1800" b="0" strike="noStrike" spc="-1" dirty="0">
              <a:latin typeface="Arial"/>
            </a:endParaRPr>
          </a:p>
          <a:p>
            <a:pPr>
              <a:lnSpc>
                <a:spcPct val="100000"/>
              </a:lnSpc>
            </a:pPr>
            <a:r>
              <a:rPr lang="en-GB" sz="1800" b="0" strike="noStrike" spc="-1" dirty="0">
                <a:solidFill>
                  <a:srgbClr val="203232"/>
                </a:solidFill>
                <a:latin typeface="Arial"/>
              </a:rPr>
              <a:t>1. The normal curve overlay </a:t>
            </a:r>
            <a:r>
              <a:rPr lang="en-GB" sz="1800" b="1" i="1" strike="noStrike" spc="-1" dirty="0">
                <a:solidFill>
                  <a:srgbClr val="203232"/>
                </a:solidFill>
                <a:latin typeface="Arial"/>
              </a:rPr>
              <a:t>follows</a:t>
            </a:r>
            <a:r>
              <a:rPr lang="en-GB" sz="1800" b="0" strike="noStrike" spc="-1" dirty="0">
                <a:solidFill>
                  <a:srgbClr val="203232"/>
                </a:solidFill>
                <a:latin typeface="Arial"/>
              </a:rPr>
              <a:t> the contours of the underlying data, so we use the parametric test</a:t>
            </a:r>
            <a:r>
              <a:rPr lang="en-GB" sz="1800" b="0" strike="noStrike" spc="-1" dirty="0">
                <a:solidFill>
                  <a:srgbClr val="0073CF"/>
                </a:solidFill>
                <a:latin typeface="Arial"/>
              </a:rPr>
              <a:t>: t-test.</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2. The normal curve overlay </a:t>
            </a:r>
            <a:r>
              <a:rPr lang="en-GB" sz="1800" b="1" i="1" strike="noStrike" spc="-1" dirty="0">
                <a:solidFill>
                  <a:srgbClr val="203232"/>
                </a:solidFill>
                <a:latin typeface="Arial"/>
              </a:rPr>
              <a:t>does not follow</a:t>
            </a:r>
            <a:r>
              <a:rPr lang="en-GB" sz="1800" b="0" strike="noStrike" spc="-1" dirty="0">
                <a:solidFill>
                  <a:srgbClr val="203232"/>
                </a:solidFill>
                <a:latin typeface="Arial"/>
              </a:rPr>
              <a:t> the shape of the underlying data, so we use the non-parametric test that does not assume normality: </a:t>
            </a:r>
            <a:r>
              <a:rPr lang="en-GB" sz="1800" b="0" strike="noStrike" spc="-1" dirty="0">
                <a:solidFill>
                  <a:srgbClr val="0073CF"/>
                </a:solidFill>
                <a:latin typeface="Arial"/>
              </a:rPr>
              <a:t>Wilcoxon</a:t>
            </a:r>
            <a:r>
              <a:rPr lang="en-GB" sz="1800" b="0" strike="noStrike" spc="-1" dirty="0">
                <a:solidFill>
                  <a:srgbClr val="203232"/>
                </a:solidFill>
                <a:latin typeface="Arial"/>
              </a:rPr>
              <a:t> also known as the </a:t>
            </a:r>
            <a:r>
              <a:rPr lang="en-GB" sz="1800" b="0" strike="noStrike" spc="-1" dirty="0">
                <a:solidFill>
                  <a:srgbClr val="0073CF"/>
                </a:solidFill>
                <a:latin typeface="Arial"/>
              </a:rPr>
              <a:t>Mann Whitney U Test.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a:p>
            <a:pPr>
              <a:lnSpc>
                <a:spcPct val="100000"/>
              </a:lnSpc>
            </a:pPr>
            <a:endParaRPr lang="en-US" sz="1800" b="0" strike="noStrike" spc="-1" dirty="0">
              <a:latin typeface="Arial"/>
            </a:endParaRPr>
          </a:p>
        </p:txBody>
      </p:sp>
      <p:pic>
        <p:nvPicPr>
          <p:cNvPr id="114" name="Picture 20" descr="Chart, histogram&#10;&#10;Description automatically generated"/>
          <p:cNvPicPr/>
          <p:nvPr/>
        </p:nvPicPr>
        <p:blipFill>
          <a:blip r:embed="rId2"/>
          <a:stretch/>
        </p:blipFill>
        <p:spPr>
          <a:xfrm>
            <a:off x="1312560" y="1731961"/>
            <a:ext cx="4800240" cy="48002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br>
              <a:rPr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dirty="0">
                <a:solidFill>
                  <a:srgbClr val="FFFFFF"/>
                </a:solidFill>
                <a:latin typeface="Arial"/>
              </a:rPr>
              <a:t>Our RQ is about Differences in proportions</a:t>
            </a:r>
            <a:endParaRPr lang="en-US" sz="3200" b="0" strike="noStrike" spc="-1" dirty="0">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11</a:t>
            </a:fld>
            <a:endParaRPr lang="en-US" sz="1100" b="0" strike="noStrike" spc="-1">
              <a:latin typeface="Times New Roman"/>
            </a:endParaRPr>
          </a:p>
        </p:txBody>
      </p:sp>
      <p:graphicFrame>
        <p:nvGraphicFramePr>
          <p:cNvPr id="133" name="Table 8"/>
          <p:cNvGraphicFramePr/>
          <p:nvPr/>
        </p:nvGraphicFramePr>
        <p:xfrm>
          <a:off x="1371240" y="1695960"/>
          <a:ext cx="9862560" cy="3886200"/>
        </p:xfrm>
        <a:graphic>
          <a:graphicData uri="http://schemas.openxmlformats.org/drawingml/2006/table">
            <a:tbl>
              <a:tblPr/>
              <a:tblGrid>
                <a:gridCol w="1855440">
                  <a:extLst>
                    <a:ext uri="{9D8B030D-6E8A-4147-A177-3AD203B41FA5}">
                      <a16:colId xmlns:a16="http://schemas.microsoft.com/office/drawing/2014/main" val="20000"/>
                    </a:ext>
                  </a:extLst>
                </a:gridCol>
                <a:gridCol w="1320120">
                  <a:extLst>
                    <a:ext uri="{9D8B030D-6E8A-4147-A177-3AD203B41FA5}">
                      <a16:colId xmlns:a16="http://schemas.microsoft.com/office/drawing/2014/main" val="20001"/>
                    </a:ext>
                  </a:extLst>
                </a:gridCol>
                <a:gridCol w="1075680">
                  <a:extLst>
                    <a:ext uri="{9D8B030D-6E8A-4147-A177-3AD203B41FA5}">
                      <a16:colId xmlns:a16="http://schemas.microsoft.com/office/drawing/2014/main" val="20002"/>
                    </a:ext>
                  </a:extLst>
                </a:gridCol>
                <a:gridCol w="1166400">
                  <a:extLst>
                    <a:ext uri="{9D8B030D-6E8A-4147-A177-3AD203B41FA5}">
                      <a16:colId xmlns:a16="http://schemas.microsoft.com/office/drawing/2014/main" val="20003"/>
                    </a:ext>
                  </a:extLst>
                </a:gridCol>
                <a:gridCol w="1075680">
                  <a:extLst>
                    <a:ext uri="{9D8B030D-6E8A-4147-A177-3AD203B41FA5}">
                      <a16:colId xmlns:a16="http://schemas.microsoft.com/office/drawing/2014/main" val="20004"/>
                    </a:ext>
                  </a:extLst>
                </a:gridCol>
                <a:gridCol w="1758240">
                  <a:extLst>
                    <a:ext uri="{9D8B030D-6E8A-4147-A177-3AD203B41FA5}">
                      <a16:colId xmlns:a16="http://schemas.microsoft.com/office/drawing/2014/main" val="20005"/>
                    </a:ext>
                  </a:extLst>
                </a:gridCol>
                <a:gridCol w="1611000">
                  <a:extLst>
                    <a:ext uri="{9D8B030D-6E8A-4147-A177-3AD203B41FA5}">
                      <a16:colId xmlns:a16="http://schemas.microsoft.com/office/drawing/2014/main" val="20006"/>
                    </a:ext>
                  </a:extLst>
                </a:gridCol>
              </a:tblGrid>
              <a:tr h="438840">
                <a:tc gridSpan="7">
                  <a:txBody>
                    <a:bodyPr/>
                    <a:lstStyle/>
                    <a:p>
                      <a:pPr algn="ctr">
                        <a:lnSpc>
                          <a:spcPct val="100000"/>
                        </a:lnSpc>
                      </a:pPr>
                      <a:r>
                        <a:rPr lang="en-US" sz="2300" b="1" strike="noStrike" spc="-1" dirty="0">
                          <a:solidFill>
                            <a:srgbClr val="203232"/>
                          </a:solidFill>
                          <a:latin typeface="Arial"/>
                        </a:rPr>
                        <a:t>Reason for absenteeism </a:t>
                      </a:r>
                      <a:r>
                        <a:rPr lang="en-US" sz="2300" b="0" strike="noStrike" spc="-1" dirty="0">
                          <a:solidFill>
                            <a:srgbClr val="203232"/>
                          </a:solidFill>
                          <a:latin typeface="Arial"/>
                        </a:rPr>
                        <a:t>(Sample 16,550)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789840">
                <a:tc>
                  <a:txBody>
                    <a:bodyPr/>
                    <a:lstStyle/>
                    <a:p>
                      <a:pPr>
                        <a:lnSpc>
                          <a:spcPct val="100000"/>
                        </a:lnSpc>
                      </a:pPr>
                      <a:r>
                        <a:rPr lang="en-GB" sz="2300" b="0" strike="noStrike" spc="-1">
                          <a:solidFill>
                            <a:srgbClr val="000000"/>
                          </a:solidFill>
                          <a:latin typeface="Arial"/>
                        </a:rPr>
                        <a:t>Age group</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Operation</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Physical Illness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Strike</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Maternity /</a:t>
                      </a:r>
                      <a:endParaRPr lang="en-US" sz="2300" b="0" strike="noStrike" spc="-1">
                        <a:latin typeface="Arial"/>
                      </a:endParaRPr>
                    </a:p>
                    <a:p>
                      <a:pPr>
                        <a:lnSpc>
                          <a:spcPct val="100000"/>
                        </a:lnSpc>
                      </a:pPr>
                      <a:r>
                        <a:rPr lang="en-GB" sz="2300" b="0" strike="noStrike" spc="-1">
                          <a:solidFill>
                            <a:srgbClr val="203232"/>
                          </a:solidFill>
                          <a:latin typeface="Arial"/>
                        </a:rPr>
                        <a:t>paternity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Holiday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extLst>
                  <a:ext uri="{0D108BD9-81ED-4DB2-BD59-A6C34878D82A}">
                    <a16:rowId xmlns:a16="http://schemas.microsoft.com/office/drawing/2014/main" val="10001"/>
                  </a:ext>
                </a:extLst>
              </a:tr>
              <a:tr h="438840">
                <a:tc>
                  <a:txBody>
                    <a:bodyPr/>
                    <a:lstStyle/>
                    <a:p>
                      <a:pPr>
                        <a:lnSpc>
                          <a:spcPct val="100000"/>
                        </a:lnSpc>
                      </a:pPr>
                      <a:r>
                        <a:rPr lang="en-GB" sz="2300" b="0" strike="noStrike" spc="-1">
                          <a:solidFill>
                            <a:srgbClr val="203232"/>
                          </a:solidFill>
                          <a:latin typeface="Arial"/>
                        </a:rPr>
                        <a:t>16 -25</a:t>
                      </a:r>
                      <a:endParaRPr lang="en-US" sz="2300" b="0" strike="noStrike" spc="-1">
                        <a:latin typeface="Arial"/>
                      </a:endParaRPr>
                    </a:p>
                  </a:txBody>
                  <a:tcPr marL="11160" marR="11160">
                    <a:lnL w="12240">
                      <a:solidFill>
                        <a:srgbClr val="FFFFFF"/>
                      </a:solidFill>
                    </a:lnL>
                    <a:lnR w="12240">
                      <a:solidFill>
                        <a:srgbClr val="203232"/>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50</a:t>
                      </a:r>
                      <a:endParaRPr lang="en-US" sz="2300" b="0" strike="noStrike" spc="-1" dirty="0">
                        <a:latin typeface="Arial"/>
                      </a:endParaRPr>
                    </a:p>
                  </a:txBody>
                  <a:tcPr marL="11160" marR="11160">
                    <a:lnL w="12240">
                      <a:solidFill>
                        <a:srgbClr val="203232"/>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extLst>
                  <a:ext uri="{0D108BD9-81ED-4DB2-BD59-A6C34878D82A}">
                    <a16:rowId xmlns:a16="http://schemas.microsoft.com/office/drawing/2014/main" val="10002"/>
                  </a:ext>
                </a:extLst>
              </a:tr>
              <a:tr h="438840">
                <a:tc>
                  <a:txBody>
                    <a:bodyPr/>
                    <a:lstStyle/>
                    <a:p>
                      <a:pPr>
                        <a:lnSpc>
                          <a:spcPct val="100000"/>
                        </a:lnSpc>
                      </a:pPr>
                      <a:r>
                        <a:rPr lang="en-GB" sz="2300" b="0" strike="noStrike" spc="-1">
                          <a:solidFill>
                            <a:srgbClr val="203232"/>
                          </a:solidFill>
                          <a:latin typeface="Arial"/>
                        </a:rPr>
                        <a:t>26- 35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40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3"/>
                  </a:ext>
                </a:extLst>
              </a:tr>
              <a:tr h="438840">
                <a:tc>
                  <a:txBody>
                    <a:bodyPr/>
                    <a:lstStyle/>
                    <a:p>
                      <a:pPr>
                        <a:lnSpc>
                          <a:spcPct val="100000"/>
                        </a:lnSpc>
                      </a:pPr>
                      <a:r>
                        <a:rPr lang="en-GB" sz="2300" b="0" strike="noStrike" spc="-1">
                          <a:solidFill>
                            <a:srgbClr val="203232"/>
                          </a:solidFill>
                          <a:latin typeface="Arial"/>
                        </a:rPr>
                        <a:t>36 -45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300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4"/>
                  </a:ext>
                </a:extLst>
              </a:tr>
              <a:tr h="438840">
                <a:tc>
                  <a:txBody>
                    <a:bodyPr/>
                    <a:lstStyle/>
                    <a:p>
                      <a:pPr>
                        <a:lnSpc>
                          <a:spcPct val="100000"/>
                        </a:lnSpc>
                      </a:pPr>
                      <a:r>
                        <a:rPr lang="en-GB" sz="2300" b="0" strike="noStrike" spc="-1">
                          <a:solidFill>
                            <a:srgbClr val="203232"/>
                          </a:solidFill>
                          <a:latin typeface="Arial"/>
                        </a:rPr>
                        <a:t>46 -55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80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5"/>
                  </a:ext>
                </a:extLst>
              </a:tr>
              <a:tr h="438840">
                <a:tc>
                  <a:txBody>
                    <a:bodyPr/>
                    <a:lstStyle/>
                    <a:p>
                      <a:pPr>
                        <a:lnSpc>
                          <a:spcPct val="100000"/>
                        </a:lnSpc>
                      </a:pPr>
                      <a:r>
                        <a:rPr lang="en-GB" sz="2300" b="0" strike="noStrike" spc="-1">
                          <a:solidFill>
                            <a:srgbClr val="203232"/>
                          </a:solidFill>
                          <a:latin typeface="Arial"/>
                        </a:rPr>
                        <a:t>56 - 65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120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6"/>
                  </a:ext>
                </a:extLst>
              </a:tr>
              <a:tr h="440280">
                <a:tc>
                  <a:txBody>
                    <a:bodyPr/>
                    <a:lstStyle/>
                    <a:p>
                      <a:pPr>
                        <a:lnSpc>
                          <a:spcPct val="100000"/>
                        </a:lnSpc>
                      </a:pPr>
                      <a:r>
                        <a:rPr lang="en-GB" sz="2300" b="0" strike="noStrike" spc="-1">
                          <a:solidFill>
                            <a:srgbClr val="203232"/>
                          </a:solidFill>
                          <a:latin typeface="Arial"/>
                        </a:rPr>
                        <a:t>Over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90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55</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6000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7"/>
                  </a:ext>
                </a:extLst>
              </a:tr>
            </a:tbl>
          </a:graphicData>
        </a:graphic>
      </p:graphicFrame>
      <p:sp>
        <p:nvSpPr>
          <p:cNvPr id="134" name="CustomShape 9"/>
          <p:cNvSpPr/>
          <p:nvPr/>
        </p:nvSpPr>
        <p:spPr>
          <a:xfrm>
            <a:off x="946800" y="5679360"/>
            <a:ext cx="10641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For comparison of proportions analysis, we will use a </a:t>
            </a:r>
            <a:r>
              <a:rPr lang="en-GB" sz="1800" b="1" strike="noStrike" spc="-1" dirty="0">
                <a:solidFill>
                  <a:srgbClr val="203232"/>
                </a:solidFill>
                <a:latin typeface="Arial"/>
              </a:rPr>
              <a:t>chi-square test </a:t>
            </a:r>
            <a:r>
              <a:rPr lang="en-GB" sz="1800" b="0" strike="noStrike" spc="-1" dirty="0">
                <a:solidFill>
                  <a:srgbClr val="203232"/>
                </a:solidFill>
                <a:latin typeface="Arial"/>
              </a:rPr>
              <a:t>to check for the likelihood that there is a relationship between the two nominal variables (reason for absenteeism and age group in example). This non-parametric test makes no assumptions about the shape of the data (which is nominal, not interval) so we do not include a histogram for this test.</a:t>
            </a:r>
            <a:endParaRPr lang="en-US" sz="18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12</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3600" b="0" strike="noStrike" spc="-202" dirty="0">
                <a:solidFill>
                  <a:srgbClr val="203232"/>
                </a:solidFill>
                <a:latin typeface="Arial"/>
              </a:rPr>
              <a:t>Include a snippet of the R code you use to </a:t>
            </a:r>
            <a:r>
              <a:rPr lang="en-US" sz="3600" b="0" strike="noStrike" spc="-202">
                <a:solidFill>
                  <a:srgbClr val="203232"/>
                </a:solidFill>
                <a:latin typeface="Arial"/>
              </a:rPr>
              <a:t>calculate your </a:t>
            </a:r>
            <a:r>
              <a:rPr lang="en-US" sz="3600" b="0" strike="noStrike" spc="-202" dirty="0">
                <a:solidFill>
                  <a:srgbClr val="203232"/>
                </a:solidFill>
                <a:latin typeface="Arial"/>
              </a:rPr>
              <a:t>test statistic.</a:t>
            </a:r>
          </a:p>
          <a:p>
            <a:pPr marL="285750" indent="-285750">
              <a:buFont typeface="Arial" panose="020B0604020202020204" pitchFamily="34" charset="0"/>
              <a:buChar char="•"/>
            </a:pPr>
            <a:r>
              <a:rPr lang="en-US" sz="3600" b="0" strike="noStrike" spc="-202" dirty="0">
                <a:solidFill>
                  <a:srgbClr val="203232"/>
                </a:solidFill>
                <a:latin typeface="Arial"/>
              </a:rPr>
              <a:t>Give the value of the test statistic. </a:t>
            </a:r>
          </a:p>
          <a:p>
            <a:pPr marL="285750" indent="-285750">
              <a:buFont typeface="Arial" panose="020B0604020202020204" pitchFamily="34" charset="0"/>
              <a:buChar char="•"/>
            </a:pPr>
            <a:r>
              <a:rPr lang="en-US" sz="3600" b="0" strike="noStrike" spc="-202" dirty="0">
                <a:solidFill>
                  <a:srgbClr val="203232"/>
                </a:solidFill>
                <a:latin typeface="Arial"/>
              </a:rPr>
              <a:t>Tell us the p-value.  Is it &gt; or &lt; 0.05?</a:t>
            </a:r>
          </a:p>
          <a:p>
            <a:pPr marL="285750" indent="-285750">
              <a:buFont typeface="Arial" panose="020B0604020202020204" pitchFamily="34" charset="0"/>
              <a:buChar char="•"/>
            </a:pPr>
            <a:r>
              <a:rPr lang="en-US" sz="3600" b="0" strike="noStrike" spc="-202" dirty="0">
                <a:solidFill>
                  <a:srgbClr val="203232"/>
                </a:solidFill>
                <a:latin typeface="Arial"/>
              </a:rPr>
              <a:t> Is the result significant?</a:t>
            </a:r>
          </a:p>
          <a:p>
            <a:pPr marL="285750" indent="-285750">
              <a:buFont typeface="Arial" panose="020B0604020202020204" pitchFamily="34" charset="0"/>
              <a:buChar char="•"/>
            </a:pPr>
            <a:r>
              <a:rPr lang="en-US" sz="3600" b="0" strike="noStrike" spc="-202" dirty="0">
                <a:solidFill>
                  <a:srgbClr val="203232"/>
                </a:solidFill>
                <a:latin typeface="Arial"/>
              </a:rPr>
              <a:t>Do you accept or reject the null hypothesis?</a:t>
            </a:r>
          </a:p>
          <a:p>
            <a:pPr marL="285750" indent="-285750">
              <a:buFont typeface="Arial" panose="020B0604020202020204" pitchFamily="34" charset="0"/>
              <a:buChar char="•"/>
            </a:pPr>
            <a:r>
              <a:rPr lang="en-US" sz="3600" spc="-202" dirty="0">
                <a:solidFill>
                  <a:srgbClr val="203232"/>
                </a:solidFill>
                <a:latin typeface="Arial"/>
              </a:rPr>
              <a:t>What does the result actually mean in the wider context of learning something useful / answering your RQ?</a:t>
            </a:r>
            <a:endParaRPr lang="en-GB"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Visualization and Analysis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Id: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Names of Student Attendees  (all group should attend to get feedback): </a:t>
            </a:r>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1262B9-84B0-C1A5-543C-8FA0F2459C07}"/>
              </a:ext>
            </a:extLst>
          </p:cNvPr>
          <p:cNvSpPr>
            <a:spLocks noGrp="1"/>
          </p:cNvSpPr>
          <p:nvPr>
            <p:ph type="subTitle" idx="1"/>
          </p:nvPr>
        </p:nvSpPr>
        <p:spPr>
          <a:xfrm>
            <a:off x="942200" y="1355611"/>
            <a:ext cx="7200000" cy="360000"/>
          </a:xfrm>
        </p:spPr>
        <p:txBody>
          <a:bodyPr/>
          <a:lstStyle/>
          <a:p>
            <a:r>
              <a:rPr lang="en-US" dirty="0"/>
              <a:t>Part 1: VISUALISATION</a:t>
            </a:r>
            <a:endParaRPr lang="en-GB" dirty="0"/>
          </a:p>
        </p:txBody>
      </p:sp>
      <p:sp>
        <p:nvSpPr>
          <p:cNvPr id="3" name="Footer Placeholder 2">
            <a:extLst>
              <a:ext uri="{FF2B5EF4-FFF2-40B4-BE49-F238E27FC236}">
                <a16:creationId xmlns:a16="http://schemas.microsoft.com/office/drawing/2014/main" id="{AA8750A5-C5AD-CEC8-7CD5-C4412264CC71}"/>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2B0B5058-8385-6382-3B48-5ADE78EDFDAD}"/>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5" name="Title 4">
            <a:extLst>
              <a:ext uri="{FF2B5EF4-FFF2-40B4-BE49-F238E27FC236}">
                <a16:creationId xmlns:a16="http://schemas.microsoft.com/office/drawing/2014/main" id="{A5F0AC96-5BAE-FDAC-4EAC-17779A2B0645}"/>
              </a:ext>
            </a:extLst>
          </p:cNvPr>
          <p:cNvSpPr>
            <a:spLocks noGrp="1"/>
          </p:cNvSpPr>
          <p:nvPr>
            <p:ph type="ctrTitle"/>
          </p:nvPr>
        </p:nvSpPr>
        <p:spPr>
          <a:xfrm>
            <a:off x="942201" y="1715611"/>
            <a:ext cx="10683742" cy="2359086"/>
          </a:xfrm>
        </p:spPr>
        <p:txBody>
          <a:bodyPr>
            <a:noAutofit/>
          </a:bodyPr>
          <a:lstStyle/>
          <a:p>
            <a:pPr>
              <a:lnSpc>
                <a:spcPts val="6000"/>
              </a:lnSpc>
            </a:pPr>
            <a:r>
              <a:rPr lang="en-US" sz="3000" dirty="0">
                <a:solidFill>
                  <a:srgbClr val="FF0000"/>
                </a:solidFill>
              </a:rPr>
              <a:t>If you have not defined your Research Question (RQ) yet, please do not attempt to present </a:t>
            </a:r>
            <a:r>
              <a:rPr lang="en-US" sz="3000" dirty="0" err="1">
                <a:solidFill>
                  <a:srgbClr val="FF0000"/>
                </a:solidFill>
              </a:rPr>
              <a:t>Visualisations</a:t>
            </a:r>
            <a:r>
              <a:rPr lang="en-US" sz="3000" dirty="0">
                <a:solidFill>
                  <a:srgbClr val="FF0000"/>
                </a:solidFill>
              </a:rPr>
              <a:t> and/or analyses of your data.  Go to Canvas, announcements on RQ presentations, and use the PowerPoint template provided for you to present your RQ.  You can use the time slot to present your RQ instead of the </a:t>
            </a:r>
            <a:r>
              <a:rPr lang="en-US" sz="3000" dirty="0" err="1">
                <a:solidFill>
                  <a:srgbClr val="FF0000"/>
                </a:solidFill>
              </a:rPr>
              <a:t>Visualisation</a:t>
            </a:r>
            <a:r>
              <a:rPr lang="en-US" sz="3000" dirty="0">
                <a:solidFill>
                  <a:srgbClr val="FF0000"/>
                </a:solidFill>
              </a:rPr>
              <a:t>.</a:t>
            </a:r>
            <a:endParaRPr lang="en-GB" sz="3000" dirty="0">
              <a:solidFill>
                <a:srgbClr val="FF0000"/>
              </a:solidFill>
            </a:endParaRPr>
          </a:p>
        </p:txBody>
      </p:sp>
    </p:spTree>
    <p:extLst>
      <p:ext uri="{BB962C8B-B14F-4D97-AF65-F5344CB8AC3E}">
        <p14:creationId xmlns:p14="http://schemas.microsoft.com/office/powerpoint/2010/main" val="233914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080637"/>
            <a:ext cx="10110240" cy="588024"/>
          </a:xfrm>
        </p:spPr>
        <p:txBody>
          <a:bodyPr/>
          <a:lstStyle/>
          <a:p>
            <a:r>
              <a:rPr lang="en-US" sz="2400" b="0" dirty="0">
                <a:latin typeface="Calibri" panose="020F0502020204030204" pitchFamily="34" charset="0"/>
                <a:cs typeface="Calibri" panose="020F0502020204030204" pitchFamily="34" charset="0"/>
              </a:rPr>
              <a:t>We are using the dataset</a:t>
            </a:r>
            <a:r>
              <a:rPr lang="en-US" sz="2400" b="0" dirty="0">
                <a:solidFill>
                  <a:srgbClr val="FF0000"/>
                </a:solidFill>
                <a:latin typeface="Calibri" panose="020F0502020204030204" pitchFamily="34" charset="0"/>
                <a:cs typeface="Calibri" panose="020F0502020204030204" pitchFamily="34" charset="0"/>
              </a:rPr>
              <a:t>   (replace this text with your DS number and  file name) </a:t>
            </a:r>
            <a:r>
              <a:rPr lang="en-US" sz="2400" b="0" dirty="0">
                <a:solidFill>
                  <a:schemeClr val="tx1"/>
                </a:solidFill>
                <a:latin typeface="Calibri" panose="020F0502020204030204" pitchFamily="34" charset="0"/>
                <a:cs typeface="Calibri" panose="020F0502020204030204" pitchFamily="34" charset="0"/>
              </a:rPr>
              <a:t> to answer our Research Question  </a:t>
            </a:r>
            <a:r>
              <a:rPr lang="en-US" sz="2400" b="0" dirty="0">
                <a:solidFill>
                  <a:srgbClr val="FF0000"/>
                </a:solidFill>
                <a:latin typeface="Calibri" panose="020F0502020204030204" pitchFamily="34" charset="0"/>
                <a:cs typeface="Calibri" panose="020F0502020204030204" pitchFamily="34" charset="0"/>
              </a:rPr>
              <a:t>“ (replace this text with your RQ ……           ”</a:t>
            </a:r>
            <a:r>
              <a:rPr lang="en-US" sz="2400" b="0" dirty="0">
                <a:solidFill>
                  <a:schemeClr val="tx1"/>
                </a:solidFill>
                <a:latin typeface="Calibri" panose="020F0502020204030204" pitchFamily="34" charset="0"/>
                <a:cs typeface="Calibri" panose="020F0502020204030204" pitchFamily="34" charset="0"/>
              </a:rPr>
              <a:t> </a:t>
            </a:r>
            <a:r>
              <a:rPr lang="en-US" sz="2400" baseline="30000" dirty="0">
                <a:solidFill>
                  <a:schemeClr val="tx1"/>
                </a:solidFill>
                <a:latin typeface="Calibri" panose="020F0502020204030204" pitchFamily="34" charset="0"/>
                <a:cs typeface="Calibri" panose="020F0502020204030204" pitchFamily="34" charset="0"/>
              </a:rPr>
              <a:t>1</a:t>
            </a:r>
          </a:p>
          <a:p>
            <a:br>
              <a:rPr lang="en-US" sz="2400" b="0" dirty="0">
                <a:solidFill>
                  <a:srgbClr val="FF0000"/>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4</a:t>
            </a:fld>
            <a:endParaRPr lang="en-GB" dirty="0"/>
          </a:p>
        </p:txBody>
      </p:sp>
      <p:graphicFrame>
        <p:nvGraphicFramePr>
          <p:cNvPr id="11" name="Table 10">
            <a:extLst>
              <a:ext uri="{FF2B5EF4-FFF2-40B4-BE49-F238E27FC236}">
                <a16:creationId xmlns:a16="http://schemas.microsoft.com/office/drawing/2014/main" id="{17468CB6-B0D7-5760-9515-F26AE1D82D2B}"/>
              </a:ext>
            </a:extLst>
          </p:cNvPr>
          <p:cNvGraphicFramePr>
            <a:graphicFrameLocks noGrp="1"/>
          </p:cNvGraphicFramePr>
          <p:nvPr>
            <p:extLst>
              <p:ext uri="{D42A27DB-BD31-4B8C-83A1-F6EECF244321}">
                <p14:modId xmlns:p14="http://schemas.microsoft.com/office/powerpoint/2010/main" val="3075132009"/>
              </p:ext>
            </p:extLst>
          </p:nvPr>
        </p:nvGraphicFramePr>
        <p:xfrm>
          <a:off x="6096000" y="1905506"/>
          <a:ext cx="6480761" cy="2839759"/>
        </p:xfrm>
        <a:graphic>
          <a:graphicData uri="http://schemas.openxmlformats.org/drawingml/2006/table">
            <a:tbl>
              <a:tblPr>
                <a:tableStyleId>{5C22544A-7EE6-4342-B048-85BDC9FD1C3A}</a:tableStyleId>
              </a:tblPr>
              <a:tblGrid>
                <a:gridCol w="1144153">
                  <a:extLst>
                    <a:ext uri="{9D8B030D-6E8A-4147-A177-3AD203B41FA5}">
                      <a16:colId xmlns:a16="http://schemas.microsoft.com/office/drawing/2014/main" val="689264672"/>
                    </a:ext>
                  </a:extLst>
                </a:gridCol>
                <a:gridCol w="1334152">
                  <a:extLst>
                    <a:ext uri="{9D8B030D-6E8A-4147-A177-3AD203B41FA5}">
                      <a16:colId xmlns:a16="http://schemas.microsoft.com/office/drawing/2014/main" val="2024805648"/>
                    </a:ext>
                  </a:extLst>
                </a:gridCol>
                <a:gridCol w="1334152">
                  <a:extLst>
                    <a:ext uri="{9D8B030D-6E8A-4147-A177-3AD203B41FA5}">
                      <a16:colId xmlns:a16="http://schemas.microsoft.com/office/drawing/2014/main" val="3269430387"/>
                    </a:ext>
                  </a:extLst>
                </a:gridCol>
                <a:gridCol w="1334152">
                  <a:extLst>
                    <a:ext uri="{9D8B030D-6E8A-4147-A177-3AD203B41FA5}">
                      <a16:colId xmlns:a16="http://schemas.microsoft.com/office/drawing/2014/main" val="3416526610"/>
                    </a:ext>
                  </a:extLst>
                </a:gridCol>
                <a:gridCol w="1334152">
                  <a:extLst>
                    <a:ext uri="{9D8B030D-6E8A-4147-A177-3AD203B41FA5}">
                      <a16:colId xmlns:a16="http://schemas.microsoft.com/office/drawing/2014/main" val="247013150"/>
                    </a:ext>
                  </a:extLst>
                </a:gridCol>
              </a:tblGrid>
              <a:tr h="325369">
                <a:tc>
                  <a:txBody>
                    <a:bodyPr/>
                    <a:lstStyle/>
                    <a:p>
                      <a:pPr algn="l" fontAlgn="b"/>
                      <a:r>
                        <a:rPr lang="en-GB" sz="1200" b="1" u="none" strike="noStrike">
                          <a:effectLst/>
                        </a:rPr>
                        <a:t>Company</a:t>
                      </a:r>
                      <a:endParaRPr lang="en-GB" sz="1200" b="1"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b="1" u="none" strike="noStrike">
                          <a:effectLst/>
                        </a:rPr>
                        <a:t>Valuation ($B)</a:t>
                      </a:r>
                      <a:endParaRPr lang="en-GB" sz="1200" b="1"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b="1" u="none" strike="noStrike" dirty="0">
                          <a:effectLst/>
                        </a:rPr>
                        <a:t>Date Joined</a:t>
                      </a:r>
                      <a:endParaRPr lang="en-GB" sz="1200" b="1" i="0" u="none" strike="noStrike" dirty="0">
                        <a:solidFill>
                          <a:srgbClr val="000000"/>
                        </a:solidFill>
                        <a:effectLst/>
                        <a:latin typeface="Calibri" panose="020F0502020204030204" pitchFamily="34" charset="0"/>
                      </a:endParaRPr>
                    </a:p>
                  </a:txBody>
                  <a:tcPr marL="5286" marR="5286" marT="5286" marB="0" anchor="b"/>
                </a:tc>
                <a:tc>
                  <a:txBody>
                    <a:bodyPr/>
                    <a:lstStyle/>
                    <a:p>
                      <a:pPr algn="l" fontAlgn="b"/>
                      <a:r>
                        <a:rPr lang="en-GB" sz="1200" b="1" u="none" strike="noStrike" dirty="0">
                          <a:effectLst/>
                        </a:rPr>
                        <a:t>Country</a:t>
                      </a:r>
                      <a:endParaRPr lang="en-GB" sz="1200" b="1" i="0" u="none" strike="noStrike" dirty="0">
                        <a:solidFill>
                          <a:srgbClr val="000000"/>
                        </a:solidFill>
                        <a:effectLst/>
                        <a:latin typeface="Calibri" panose="020F0502020204030204" pitchFamily="34" charset="0"/>
                      </a:endParaRPr>
                    </a:p>
                  </a:txBody>
                  <a:tcPr marL="5286" marR="5286" marT="5286" marB="0" anchor="b"/>
                </a:tc>
                <a:tc>
                  <a:txBody>
                    <a:bodyPr/>
                    <a:lstStyle/>
                    <a:p>
                      <a:pPr algn="l" fontAlgn="b"/>
                      <a:endParaRPr lang="en-GB" sz="1200" b="1" i="0" u="none" strike="noStrike" dirty="0">
                        <a:solidFill>
                          <a:srgbClr val="000000"/>
                        </a:solidFill>
                        <a:effectLst/>
                        <a:latin typeface="Calibri" panose="020F0502020204030204" pitchFamily="34" charset="0"/>
                      </a:endParaRPr>
                    </a:p>
                  </a:txBody>
                  <a:tcPr marL="5286" marR="5286" marT="5286" marB="0" anchor="b"/>
                </a:tc>
                <a:extLst>
                  <a:ext uri="{0D108BD9-81ED-4DB2-BD59-A6C34878D82A}">
                    <a16:rowId xmlns:a16="http://schemas.microsoft.com/office/drawing/2014/main" val="678807124"/>
                  </a:ext>
                </a:extLst>
              </a:tr>
              <a:tr h="224695">
                <a:tc>
                  <a:txBody>
                    <a:bodyPr/>
                    <a:lstStyle/>
                    <a:p>
                      <a:pPr algn="l" fontAlgn="b"/>
                      <a:r>
                        <a:rPr lang="en-GB" sz="1200" u="none" strike="noStrike">
                          <a:effectLst/>
                        </a:rPr>
                        <a:t>Bytedance</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$140</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4/7/2017</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dirty="0">
                          <a:effectLst/>
                        </a:rPr>
                        <a:t>China</a:t>
                      </a:r>
                      <a:endParaRPr lang="en-GB" sz="1200" b="0" i="0" u="none" strike="noStrike" dirty="0">
                        <a:solidFill>
                          <a:srgbClr val="000000"/>
                        </a:solidFill>
                        <a:effectLst/>
                        <a:latin typeface="Calibri" panose="020F0502020204030204" pitchFamily="34" charset="0"/>
                      </a:endParaRPr>
                    </a:p>
                  </a:txBody>
                  <a:tcPr marL="5286" marR="5286" marT="5286" marB="0" anchor="b"/>
                </a:tc>
                <a:tc>
                  <a:txBody>
                    <a:bodyPr/>
                    <a:lstStyle/>
                    <a:p>
                      <a:pPr algn="l" fontAlgn="b"/>
                      <a:endParaRPr lang="en-GB" sz="1200" b="0" i="0" u="none" strike="noStrike" dirty="0">
                        <a:solidFill>
                          <a:srgbClr val="000000"/>
                        </a:solidFill>
                        <a:effectLst/>
                        <a:latin typeface="Calibri" panose="020F0502020204030204" pitchFamily="34" charset="0"/>
                      </a:endParaRPr>
                    </a:p>
                  </a:txBody>
                  <a:tcPr marL="5286" marR="5286" marT="5286" marB="0" anchor="b"/>
                </a:tc>
                <a:extLst>
                  <a:ext uri="{0D108BD9-81ED-4DB2-BD59-A6C34878D82A}">
                    <a16:rowId xmlns:a16="http://schemas.microsoft.com/office/drawing/2014/main" val="2623801640"/>
                  </a:ext>
                </a:extLst>
              </a:tr>
              <a:tr h="224695">
                <a:tc>
                  <a:txBody>
                    <a:bodyPr/>
                    <a:lstStyle/>
                    <a:p>
                      <a:pPr algn="l" fontAlgn="b"/>
                      <a:r>
                        <a:rPr lang="en-GB" sz="1200" u="none" strike="noStrike">
                          <a:effectLst/>
                        </a:rPr>
                        <a:t>SpaceX</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$100.3</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12/1/2012</a:t>
                      </a:r>
                      <a:endParaRPr lang="en-GB" sz="1200" b="0" i="0" u="none" strike="noStrike">
                        <a:solidFill>
                          <a:srgbClr val="000000"/>
                        </a:solidFill>
                        <a:effectLst/>
                        <a:latin typeface="Calibri" panose="020F0502020204030204" pitchFamily="34" charset="0"/>
                      </a:endParaRPr>
                    </a:p>
                  </a:txBody>
                  <a:tcPr marL="5286" marR="5286" marT="5286" marB="0" anchor="b"/>
                </a:tc>
                <a:tc gridSpan="2">
                  <a:txBody>
                    <a:bodyPr/>
                    <a:lstStyle/>
                    <a:p>
                      <a:pPr algn="l" fontAlgn="b"/>
                      <a:r>
                        <a:rPr lang="en-GB" sz="1200" u="none" strike="noStrike" dirty="0">
                          <a:effectLst/>
                        </a:rPr>
                        <a:t>United States</a:t>
                      </a:r>
                      <a:endParaRPr lang="en-GB" sz="1200" b="0" i="0" u="none" strike="noStrike" dirty="0">
                        <a:solidFill>
                          <a:srgbClr val="000000"/>
                        </a:solidFill>
                        <a:effectLst/>
                        <a:latin typeface="Calibri" panose="020F0502020204030204" pitchFamily="34" charset="0"/>
                      </a:endParaRPr>
                    </a:p>
                  </a:txBody>
                  <a:tcPr marL="5286" marR="5286" marT="5286" marB="0" anchor="b"/>
                </a:tc>
                <a:tc hMerge="1">
                  <a:txBody>
                    <a:bodyPr/>
                    <a:lstStyle/>
                    <a:p>
                      <a:endParaRPr lang="en-GB"/>
                    </a:p>
                  </a:txBody>
                  <a:tcPr/>
                </a:tc>
                <a:extLst>
                  <a:ext uri="{0D108BD9-81ED-4DB2-BD59-A6C34878D82A}">
                    <a16:rowId xmlns:a16="http://schemas.microsoft.com/office/drawing/2014/main" val="3443593110"/>
                  </a:ext>
                </a:extLst>
              </a:tr>
              <a:tr h="224695">
                <a:tc>
                  <a:txBody>
                    <a:bodyPr/>
                    <a:lstStyle/>
                    <a:p>
                      <a:pPr algn="l" fontAlgn="b"/>
                      <a:r>
                        <a:rPr lang="en-GB" sz="1200" u="none" strike="noStrike">
                          <a:effectLst/>
                        </a:rPr>
                        <a:t>Stripe</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$95</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1/23/2014</a:t>
                      </a:r>
                      <a:endParaRPr lang="en-GB" sz="1200" b="0" i="0" u="none" strike="noStrike">
                        <a:solidFill>
                          <a:srgbClr val="000000"/>
                        </a:solidFill>
                        <a:effectLst/>
                        <a:latin typeface="Calibri" panose="020F0502020204030204" pitchFamily="34" charset="0"/>
                      </a:endParaRPr>
                    </a:p>
                  </a:txBody>
                  <a:tcPr marL="5286" marR="5286" marT="5286" marB="0" anchor="b"/>
                </a:tc>
                <a:tc gridSpan="2">
                  <a:txBody>
                    <a:bodyPr/>
                    <a:lstStyle/>
                    <a:p>
                      <a:pPr algn="l" fontAlgn="b"/>
                      <a:r>
                        <a:rPr lang="en-GB" sz="1200" u="none" strike="noStrike" dirty="0">
                          <a:effectLst/>
                        </a:rPr>
                        <a:t>United States</a:t>
                      </a:r>
                      <a:endParaRPr lang="en-GB" sz="1200" b="0" i="0" u="none" strike="noStrike" dirty="0">
                        <a:solidFill>
                          <a:srgbClr val="000000"/>
                        </a:solidFill>
                        <a:effectLst/>
                        <a:latin typeface="Calibri" panose="020F0502020204030204" pitchFamily="34" charset="0"/>
                      </a:endParaRPr>
                    </a:p>
                  </a:txBody>
                  <a:tcPr marL="5286" marR="5286" marT="5286" marB="0" anchor="b"/>
                </a:tc>
                <a:tc hMerge="1">
                  <a:txBody>
                    <a:bodyPr/>
                    <a:lstStyle/>
                    <a:p>
                      <a:endParaRPr lang="en-GB"/>
                    </a:p>
                  </a:txBody>
                  <a:tcPr/>
                </a:tc>
                <a:extLst>
                  <a:ext uri="{0D108BD9-81ED-4DB2-BD59-A6C34878D82A}">
                    <a16:rowId xmlns:a16="http://schemas.microsoft.com/office/drawing/2014/main" val="3238261768"/>
                  </a:ext>
                </a:extLst>
              </a:tr>
              <a:tr h="215612">
                <a:tc>
                  <a:txBody>
                    <a:bodyPr/>
                    <a:lstStyle/>
                    <a:p>
                      <a:pPr algn="l" fontAlgn="b"/>
                      <a:r>
                        <a:rPr lang="en-GB" sz="1200" u="none" strike="noStrike" dirty="0">
                          <a:effectLst/>
                        </a:rPr>
                        <a:t>Klarna</a:t>
                      </a:r>
                      <a:endParaRPr lang="en-GB" sz="1200" b="0" i="0" u="none" strike="noStrike" dirty="0">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$45.6</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12/12/2011</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Sweden</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endParaRPr lang="en-GB" sz="1200" b="0" i="0" u="none" strike="noStrike" dirty="0">
                        <a:solidFill>
                          <a:srgbClr val="000000"/>
                        </a:solidFill>
                        <a:effectLst/>
                        <a:latin typeface="Calibri" panose="020F0502020204030204" pitchFamily="34" charset="0"/>
                      </a:endParaRPr>
                    </a:p>
                  </a:txBody>
                  <a:tcPr marL="5286" marR="5286" marT="5286" marB="0" anchor="b"/>
                </a:tc>
                <a:extLst>
                  <a:ext uri="{0D108BD9-81ED-4DB2-BD59-A6C34878D82A}">
                    <a16:rowId xmlns:a16="http://schemas.microsoft.com/office/drawing/2014/main" val="3294421581"/>
                  </a:ext>
                </a:extLst>
              </a:tr>
              <a:tr h="246990">
                <a:tc>
                  <a:txBody>
                    <a:bodyPr/>
                    <a:lstStyle/>
                    <a:p>
                      <a:pPr algn="l" fontAlgn="b"/>
                      <a:r>
                        <a:rPr lang="en-GB" sz="1200" u="none" strike="noStrike">
                          <a:effectLst/>
                        </a:rPr>
                        <a:t>Epic Games</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$42</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10/26/2018</a:t>
                      </a:r>
                      <a:endParaRPr lang="en-GB" sz="1200" b="0" i="0" u="none" strike="noStrike">
                        <a:solidFill>
                          <a:srgbClr val="000000"/>
                        </a:solidFill>
                        <a:effectLst/>
                        <a:latin typeface="Calibri" panose="020F0502020204030204" pitchFamily="34" charset="0"/>
                      </a:endParaRPr>
                    </a:p>
                  </a:txBody>
                  <a:tcPr marL="5286" marR="5286" marT="5286" marB="0" anchor="b"/>
                </a:tc>
                <a:tc gridSpan="2">
                  <a:txBody>
                    <a:bodyPr/>
                    <a:lstStyle/>
                    <a:p>
                      <a:pPr algn="l" fontAlgn="b"/>
                      <a:r>
                        <a:rPr lang="en-GB" sz="1200" u="none" strike="noStrike" dirty="0">
                          <a:effectLst/>
                        </a:rPr>
                        <a:t>United States</a:t>
                      </a:r>
                      <a:endParaRPr lang="en-GB" sz="1200" b="0" i="0" u="none" strike="noStrike" dirty="0">
                        <a:solidFill>
                          <a:srgbClr val="000000"/>
                        </a:solidFill>
                        <a:effectLst/>
                        <a:latin typeface="Calibri" panose="020F0502020204030204" pitchFamily="34" charset="0"/>
                      </a:endParaRPr>
                    </a:p>
                  </a:txBody>
                  <a:tcPr marL="5286" marR="5286" marT="5286" marB="0" anchor="b"/>
                </a:tc>
                <a:tc hMerge="1">
                  <a:txBody>
                    <a:bodyPr/>
                    <a:lstStyle/>
                    <a:p>
                      <a:endParaRPr lang="en-GB"/>
                    </a:p>
                  </a:txBody>
                  <a:tcPr/>
                </a:tc>
                <a:extLst>
                  <a:ext uri="{0D108BD9-81ED-4DB2-BD59-A6C34878D82A}">
                    <a16:rowId xmlns:a16="http://schemas.microsoft.com/office/drawing/2014/main" val="3655231650"/>
                  </a:ext>
                </a:extLst>
              </a:tr>
              <a:tr h="224695">
                <a:tc>
                  <a:txBody>
                    <a:bodyPr/>
                    <a:lstStyle/>
                    <a:p>
                      <a:pPr algn="l" fontAlgn="b"/>
                      <a:r>
                        <a:rPr lang="en-GB" sz="1200" u="none" strike="noStrike">
                          <a:effectLst/>
                        </a:rPr>
                        <a:t>Canva</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$40</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1/8/2018</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Australia</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5286" marR="5286" marT="5286" marB="0" anchor="b"/>
                </a:tc>
                <a:extLst>
                  <a:ext uri="{0D108BD9-81ED-4DB2-BD59-A6C34878D82A}">
                    <a16:rowId xmlns:a16="http://schemas.microsoft.com/office/drawing/2014/main" val="1230431584"/>
                  </a:ext>
                </a:extLst>
              </a:tr>
              <a:tr h="263311">
                <a:tc>
                  <a:txBody>
                    <a:bodyPr/>
                    <a:lstStyle/>
                    <a:p>
                      <a:pPr algn="l" fontAlgn="b"/>
                      <a:r>
                        <a:rPr lang="en-GB" sz="1200" u="none" strike="noStrike" dirty="0">
                          <a:effectLst/>
                        </a:rPr>
                        <a:t>Checkout.com</a:t>
                      </a:r>
                      <a:endParaRPr lang="en-GB" sz="1200" b="0" i="0" u="none" strike="noStrike" dirty="0">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$40</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5/2/2019</a:t>
                      </a:r>
                      <a:endParaRPr lang="en-GB" sz="1200" b="0" i="0" u="none" strike="noStrike">
                        <a:solidFill>
                          <a:srgbClr val="000000"/>
                        </a:solidFill>
                        <a:effectLst/>
                        <a:latin typeface="Calibri" panose="020F0502020204030204" pitchFamily="34" charset="0"/>
                      </a:endParaRPr>
                    </a:p>
                  </a:txBody>
                  <a:tcPr marL="5286" marR="5286" marT="5286" marB="0" anchor="b"/>
                </a:tc>
                <a:tc gridSpan="2">
                  <a:txBody>
                    <a:bodyPr/>
                    <a:lstStyle/>
                    <a:p>
                      <a:pPr algn="l" fontAlgn="b"/>
                      <a:r>
                        <a:rPr lang="en-GB" sz="1200" u="none" strike="noStrike">
                          <a:effectLst/>
                        </a:rPr>
                        <a:t>United Kingdom</a:t>
                      </a:r>
                      <a:endParaRPr lang="en-GB" sz="1200" b="0" i="0" u="none" strike="noStrike">
                        <a:solidFill>
                          <a:srgbClr val="000000"/>
                        </a:solidFill>
                        <a:effectLst/>
                        <a:latin typeface="Calibri" panose="020F0502020204030204" pitchFamily="34" charset="0"/>
                      </a:endParaRPr>
                    </a:p>
                  </a:txBody>
                  <a:tcPr marL="5286" marR="5286" marT="5286" marB="0" anchor="b"/>
                </a:tc>
                <a:tc hMerge="1">
                  <a:txBody>
                    <a:bodyPr/>
                    <a:lstStyle/>
                    <a:p>
                      <a:endParaRPr lang="en-GB"/>
                    </a:p>
                  </a:txBody>
                  <a:tcPr/>
                </a:tc>
                <a:extLst>
                  <a:ext uri="{0D108BD9-81ED-4DB2-BD59-A6C34878D82A}">
                    <a16:rowId xmlns:a16="http://schemas.microsoft.com/office/drawing/2014/main" val="3320254073"/>
                  </a:ext>
                </a:extLst>
              </a:tr>
              <a:tr h="215612">
                <a:tc>
                  <a:txBody>
                    <a:bodyPr/>
                    <a:lstStyle/>
                    <a:p>
                      <a:pPr algn="l" fontAlgn="b"/>
                      <a:r>
                        <a:rPr lang="en-GB" sz="1200" u="none" strike="noStrike">
                          <a:effectLst/>
                        </a:rPr>
                        <a:t>Instacart</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$39</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12/30/2014</a:t>
                      </a:r>
                      <a:endParaRPr lang="en-GB" sz="1200" b="0" i="0" u="none" strike="noStrike">
                        <a:solidFill>
                          <a:srgbClr val="000000"/>
                        </a:solidFill>
                        <a:effectLst/>
                        <a:latin typeface="Calibri" panose="020F0502020204030204" pitchFamily="34" charset="0"/>
                      </a:endParaRPr>
                    </a:p>
                  </a:txBody>
                  <a:tcPr marL="5286" marR="5286" marT="5286" marB="0" anchor="b"/>
                </a:tc>
                <a:tc gridSpan="2">
                  <a:txBody>
                    <a:bodyPr/>
                    <a:lstStyle/>
                    <a:p>
                      <a:pPr algn="l" fontAlgn="b"/>
                      <a:r>
                        <a:rPr lang="en-GB" sz="1200" u="none" strike="noStrike">
                          <a:effectLst/>
                        </a:rPr>
                        <a:t>United States</a:t>
                      </a:r>
                      <a:endParaRPr lang="en-GB" sz="1200" b="0" i="0" u="none" strike="noStrike">
                        <a:solidFill>
                          <a:srgbClr val="000000"/>
                        </a:solidFill>
                        <a:effectLst/>
                        <a:latin typeface="Calibri" panose="020F0502020204030204" pitchFamily="34" charset="0"/>
                      </a:endParaRPr>
                    </a:p>
                  </a:txBody>
                  <a:tcPr marL="5286" marR="5286" marT="5286" marB="0" anchor="b"/>
                </a:tc>
                <a:tc hMerge="1">
                  <a:txBody>
                    <a:bodyPr/>
                    <a:lstStyle/>
                    <a:p>
                      <a:endParaRPr lang="en-GB"/>
                    </a:p>
                  </a:txBody>
                  <a:tcPr/>
                </a:tc>
                <a:extLst>
                  <a:ext uri="{0D108BD9-81ED-4DB2-BD59-A6C34878D82A}">
                    <a16:rowId xmlns:a16="http://schemas.microsoft.com/office/drawing/2014/main" val="3538045890"/>
                  </a:ext>
                </a:extLst>
              </a:tr>
              <a:tr h="224695">
                <a:tc>
                  <a:txBody>
                    <a:bodyPr/>
                    <a:lstStyle/>
                    <a:p>
                      <a:pPr algn="l" fontAlgn="b"/>
                      <a:r>
                        <a:rPr lang="en-GB" sz="1200" u="none" strike="noStrike">
                          <a:effectLst/>
                        </a:rPr>
                        <a:t>Databricks</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$38</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2/5/2019</a:t>
                      </a:r>
                      <a:endParaRPr lang="en-GB" sz="1200" b="0" i="0" u="none" strike="noStrike">
                        <a:solidFill>
                          <a:srgbClr val="000000"/>
                        </a:solidFill>
                        <a:effectLst/>
                        <a:latin typeface="Calibri" panose="020F0502020204030204" pitchFamily="34" charset="0"/>
                      </a:endParaRPr>
                    </a:p>
                  </a:txBody>
                  <a:tcPr marL="5286" marR="5286" marT="5286" marB="0" anchor="b"/>
                </a:tc>
                <a:tc gridSpan="2">
                  <a:txBody>
                    <a:bodyPr/>
                    <a:lstStyle/>
                    <a:p>
                      <a:pPr algn="l" fontAlgn="b"/>
                      <a:r>
                        <a:rPr lang="en-GB" sz="1200" u="none" strike="noStrike">
                          <a:effectLst/>
                        </a:rPr>
                        <a:t>United States</a:t>
                      </a:r>
                      <a:endParaRPr lang="en-GB" sz="1200" b="0" i="0" u="none" strike="noStrike">
                        <a:solidFill>
                          <a:srgbClr val="000000"/>
                        </a:solidFill>
                        <a:effectLst/>
                        <a:latin typeface="Calibri" panose="020F0502020204030204" pitchFamily="34" charset="0"/>
                      </a:endParaRPr>
                    </a:p>
                  </a:txBody>
                  <a:tcPr marL="5286" marR="5286" marT="5286" marB="0" anchor="b"/>
                </a:tc>
                <a:tc hMerge="1">
                  <a:txBody>
                    <a:bodyPr/>
                    <a:lstStyle/>
                    <a:p>
                      <a:endParaRPr lang="en-GB"/>
                    </a:p>
                  </a:txBody>
                  <a:tcPr/>
                </a:tc>
                <a:extLst>
                  <a:ext uri="{0D108BD9-81ED-4DB2-BD59-A6C34878D82A}">
                    <a16:rowId xmlns:a16="http://schemas.microsoft.com/office/drawing/2014/main" val="3379435483"/>
                  </a:ext>
                </a:extLst>
              </a:tr>
              <a:tr h="224695">
                <a:tc>
                  <a:txBody>
                    <a:bodyPr/>
                    <a:lstStyle/>
                    <a:p>
                      <a:pPr algn="l" fontAlgn="b"/>
                      <a:r>
                        <a:rPr lang="en-GB" sz="1200" u="none" strike="noStrike">
                          <a:effectLst/>
                        </a:rPr>
                        <a:t>Revolut</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$33</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4/26/2018</a:t>
                      </a:r>
                      <a:endParaRPr lang="en-GB" sz="1200" b="0" i="0" u="none" strike="noStrike">
                        <a:solidFill>
                          <a:srgbClr val="000000"/>
                        </a:solidFill>
                        <a:effectLst/>
                        <a:latin typeface="Calibri" panose="020F0502020204030204" pitchFamily="34" charset="0"/>
                      </a:endParaRPr>
                    </a:p>
                  </a:txBody>
                  <a:tcPr marL="5286" marR="5286" marT="5286" marB="0" anchor="b"/>
                </a:tc>
                <a:tc gridSpan="2">
                  <a:txBody>
                    <a:bodyPr/>
                    <a:lstStyle/>
                    <a:p>
                      <a:pPr algn="l" fontAlgn="b"/>
                      <a:r>
                        <a:rPr lang="en-GB" sz="1200" u="none" strike="noStrike">
                          <a:effectLst/>
                        </a:rPr>
                        <a:t>United Kingdom</a:t>
                      </a:r>
                      <a:endParaRPr lang="en-GB" sz="1200" b="0" i="0" u="none" strike="noStrike">
                        <a:solidFill>
                          <a:srgbClr val="000000"/>
                        </a:solidFill>
                        <a:effectLst/>
                        <a:latin typeface="Calibri" panose="020F0502020204030204" pitchFamily="34" charset="0"/>
                      </a:endParaRPr>
                    </a:p>
                  </a:txBody>
                  <a:tcPr marL="5286" marR="5286" marT="5286" marB="0" anchor="b"/>
                </a:tc>
                <a:tc hMerge="1">
                  <a:txBody>
                    <a:bodyPr/>
                    <a:lstStyle/>
                    <a:p>
                      <a:endParaRPr lang="en-GB"/>
                    </a:p>
                  </a:txBody>
                  <a:tcPr/>
                </a:tc>
                <a:extLst>
                  <a:ext uri="{0D108BD9-81ED-4DB2-BD59-A6C34878D82A}">
                    <a16:rowId xmlns:a16="http://schemas.microsoft.com/office/drawing/2014/main" val="1198607929"/>
                  </a:ext>
                </a:extLst>
              </a:tr>
              <a:tr h="224695">
                <a:tc>
                  <a:txBody>
                    <a:bodyPr/>
                    <a:lstStyle/>
                    <a:p>
                      <a:pPr algn="l" fontAlgn="b"/>
                      <a:r>
                        <a:rPr lang="en-GB" sz="1200" u="none" strike="noStrike">
                          <a:effectLst/>
                        </a:rPr>
                        <a:t>Chime</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$25</a:t>
                      </a:r>
                      <a:endParaRPr lang="en-GB" sz="1200" b="0" i="0" u="none" strike="noStrike">
                        <a:solidFill>
                          <a:srgbClr val="000000"/>
                        </a:solidFill>
                        <a:effectLst/>
                        <a:latin typeface="Calibri" panose="020F0502020204030204" pitchFamily="34" charset="0"/>
                      </a:endParaRPr>
                    </a:p>
                  </a:txBody>
                  <a:tcPr marL="5286" marR="5286" marT="5286" marB="0" anchor="b"/>
                </a:tc>
                <a:tc>
                  <a:txBody>
                    <a:bodyPr/>
                    <a:lstStyle/>
                    <a:p>
                      <a:pPr algn="l" fontAlgn="b"/>
                      <a:r>
                        <a:rPr lang="en-GB" sz="1200" u="none" strike="noStrike">
                          <a:effectLst/>
                        </a:rPr>
                        <a:t>3/5/2019</a:t>
                      </a:r>
                      <a:endParaRPr lang="en-GB" sz="1200" b="0" i="0" u="none" strike="noStrike">
                        <a:solidFill>
                          <a:srgbClr val="000000"/>
                        </a:solidFill>
                        <a:effectLst/>
                        <a:latin typeface="Calibri" panose="020F0502020204030204" pitchFamily="34" charset="0"/>
                      </a:endParaRPr>
                    </a:p>
                  </a:txBody>
                  <a:tcPr marL="5286" marR="5286" marT="5286" marB="0" anchor="b"/>
                </a:tc>
                <a:tc gridSpan="2">
                  <a:txBody>
                    <a:bodyPr/>
                    <a:lstStyle/>
                    <a:p>
                      <a:pPr algn="l" fontAlgn="b"/>
                      <a:r>
                        <a:rPr lang="en-GB" sz="1200" u="none" strike="noStrike" dirty="0">
                          <a:effectLst/>
                        </a:rPr>
                        <a:t>United States</a:t>
                      </a:r>
                      <a:endParaRPr lang="en-GB" sz="1200" b="0" i="0" u="none" strike="noStrike" dirty="0">
                        <a:solidFill>
                          <a:srgbClr val="000000"/>
                        </a:solidFill>
                        <a:effectLst/>
                        <a:latin typeface="Calibri" panose="020F0502020204030204" pitchFamily="34" charset="0"/>
                      </a:endParaRPr>
                    </a:p>
                  </a:txBody>
                  <a:tcPr marL="5286" marR="5286" marT="5286" marB="0" anchor="b"/>
                </a:tc>
                <a:tc hMerge="1">
                  <a:txBody>
                    <a:bodyPr/>
                    <a:lstStyle/>
                    <a:p>
                      <a:endParaRPr lang="en-GB"/>
                    </a:p>
                  </a:txBody>
                  <a:tcPr/>
                </a:tc>
                <a:extLst>
                  <a:ext uri="{0D108BD9-81ED-4DB2-BD59-A6C34878D82A}">
                    <a16:rowId xmlns:a16="http://schemas.microsoft.com/office/drawing/2014/main" val="3157507781"/>
                  </a:ext>
                </a:extLst>
              </a:tr>
            </a:tbl>
          </a:graphicData>
        </a:graphic>
      </p:graphicFrame>
      <p:sp>
        <p:nvSpPr>
          <p:cNvPr id="14" name="TextBox 13">
            <a:extLst>
              <a:ext uri="{FF2B5EF4-FFF2-40B4-BE49-F238E27FC236}">
                <a16:creationId xmlns:a16="http://schemas.microsoft.com/office/drawing/2014/main" id="{0A4C457C-5DA3-C517-09E5-B11F2D78DF70}"/>
              </a:ext>
            </a:extLst>
          </p:cNvPr>
          <p:cNvSpPr txBox="1"/>
          <p:nvPr/>
        </p:nvSpPr>
        <p:spPr>
          <a:xfrm>
            <a:off x="501041" y="5085731"/>
            <a:ext cx="11690959" cy="1477328"/>
          </a:xfrm>
          <a:prstGeom prst="rect">
            <a:avLst/>
          </a:prstGeom>
          <a:solidFill>
            <a:srgbClr val="FFFF00"/>
          </a:solidFill>
        </p:spPr>
        <p:txBody>
          <a:bodyPr wrap="square">
            <a:spAutoFit/>
          </a:bodyPr>
          <a:lstStyle/>
          <a:p>
            <a:r>
              <a:rPr lang="en-US" baseline="30000" dirty="0">
                <a:solidFill>
                  <a:srgbClr val="FF0000"/>
                </a:solidFill>
                <a:latin typeface="Calibri" panose="020F0502020204030204" pitchFamily="34" charset="0"/>
                <a:cs typeface="Calibri" panose="020F0502020204030204" pitchFamily="34" charset="0"/>
              </a:rPr>
              <a:t>1 </a:t>
            </a:r>
            <a:r>
              <a:rPr lang="en-US" sz="1800" b="0" dirty="0">
                <a:solidFill>
                  <a:srgbClr val="FF0000"/>
                </a:solidFill>
                <a:latin typeface="Calibri" panose="020F0502020204030204" pitchFamily="34" charset="0"/>
                <a:cs typeface="Calibri" panose="020F0502020204030204" pitchFamily="34" charset="0"/>
              </a:rPr>
              <a:t>Be sure you follow one of the three prescribed RQ Templates – identifying the type of statistical analysis you will be using.  If you do not have the correct RQ, we will stop your presentation here.</a:t>
            </a:r>
          </a:p>
          <a:p>
            <a:r>
              <a:rPr lang="en-US" baseline="30000" dirty="0">
                <a:solidFill>
                  <a:srgbClr val="FF0000"/>
                </a:solidFill>
                <a:latin typeface="Calibri" panose="020F0502020204030204" pitchFamily="34" charset="0"/>
                <a:cs typeface="Calibri" panose="020F0502020204030204" pitchFamily="34" charset="0"/>
              </a:rPr>
              <a:t>2 </a:t>
            </a:r>
            <a:r>
              <a:rPr lang="en-US" dirty="0">
                <a:solidFill>
                  <a:srgbClr val="FF0000"/>
                </a:solidFill>
                <a:latin typeface="Calibri" panose="020F0502020204030204" pitchFamily="34" charset="0"/>
                <a:cs typeface="Calibri" panose="020F0502020204030204" pitchFamily="34" charset="0"/>
              </a:rPr>
              <a:t>The variable name in your RQ may be different from the column name in cases where the column names are abbreviations.  </a:t>
            </a:r>
            <a:endParaRPr lang="en-US" sz="1800" b="0" dirty="0">
              <a:solidFill>
                <a:srgbClr val="FF0000"/>
              </a:solidFill>
              <a:latin typeface="Calibri" panose="020F0502020204030204" pitchFamily="34" charset="0"/>
              <a:cs typeface="Calibri" panose="020F0502020204030204" pitchFamily="34" charset="0"/>
            </a:endParaRPr>
          </a:p>
          <a:p>
            <a:r>
              <a:rPr lang="en-US" baseline="30000" dirty="0">
                <a:solidFill>
                  <a:srgbClr val="FF0000"/>
                </a:solidFill>
                <a:latin typeface="Calibri" panose="020F0502020204030204" pitchFamily="34" charset="0"/>
                <a:cs typeface="Calibri" panose="020F0502020204030204" pitchFamily="34" charset="0"/>
              </a:rPr>
              <a:t>3.4.</a:t>
            </a:r>
            <a:r>
              <a:rPr lang="en-US" dirty="0">
                <a:solidFill>
                  <a:srgbClr val="FF0000"/>
                </a:solidFill>
                <a:latin typeface="Calibri" panose="020F0502020204030204" pitchFamily="34" charset="0"/>
                <a:cs typeface="Calibri" panose="020F0502020204030204" pitchFamily="34" charset="0"/>
              </a:rPr>
              <a:t>Be sure to identify which variable is your </a:t>
            </a:r>
            <a:r>
              <a:rPr lang="en-US" b="1" dirty="0">
                <a:solidFill>
                  <a:srgbClr val="FF0000"/>
                </a:solidFill>
                <a:latin typeface="Calibri" panose="020F0502020204030204" pitchFamily="34" charset="0"/>
                <a:cs typeface="Calibri" panose="020F0502020204030204" pitchFamily="34" charset="0"/>
              </a:rPr>
              <a:t>dependent variable </a:t>
            </a:r>
            <a:r>
              <a:rPr lang="en-US" dirty="0">
                <a:solidFill>
                  <a:srgbClr val="FF0000"/>
                </a:solidFill>
                <a:latin typeface="Calibri" panose="020F0502020204030204" pitchFamily="34" charset="0"/>
                <a:cs typeface="Calibri" panose="020F0502020204030204" pitchFamily="34" charset="0"/>
              </a:rPr>
              <a:t>and which one is your </a:t>
            </a:r>
            <a:r>
              <a:rPr lang="en-US" b="1" dirty="0">
                <a:solidFill>
                  <a:srgbClr val="FF0000"/>
                </a:solidFill>
                <a:latin typeface="Calibri" panose="020F0502020204030204" pitchFamily="34" charset="0"/>
                <a:cs typeface="Calibri" panose="020F0502020204030204" pitchFamily="34" charset="0"/>
              </a:rPr>
              <a:t>independent variable </a:t>
            </a:r>
            <a:r>
              <a:rPr lang="en-US" dirty="0">
                <a:solidFill>
                  <a:srgbClr val="FF0000"/>
                </a:solidFill>
                <a:latin typeface="Calibri" panose="020F0502020204030204" pitchFamily="34" charset="0"/>
                <a:cs typeface="Calibri" panose="020F0502020204030204" pitchFamily="34" charset="0"/>
              </a:rPr>
              <a:t>on this slide</a:t>
            </a:r>
            <a:endParaRPr lang="en-GB" dirty="0"/>
          </a:p>
        </p:txBody>
      </p:sp>
      <p:sp>
        <p:nvSpPr>
          <p:cNvPr id="17" name="TextBox 16">
            <a:extLst>
              <a:ext uri="{FF2B5EF4-FFF2-40B4-BE49-F238E27FC236}">
                <a16:creationId xmlns:a16="http://schemas.microsoft.com/office/drawing/2014/main" id="{02FDD890-F323-BC39-8E76-43B2265D0104}"/>
              </a:ext>
            </a:extLst>
          </p:cNvPr>
          <p:cNvSpPr txBox="1"/>
          <p:nvPr/>
        </p:nvSpPr>
        <p:spPr>
          <a:xfrm>
            <a:off x="589799" y="1905506"/>
            <a:ext cx="4860975" cy="3046988"/>
          </a:xfrm>
          <a:prstGeom prst="rect">
            <a:avLst/>
          </a:prstGeom>
          <a:noFill/>
        </p:spPr>
        <p:txBody>
          <a:bodyPr wrap="square" rtlCol="0">
            <a:spAutoFit/>
          </a:bodyPr>
          <a:lstStyle/>
          <a:p>
            <a:r>
              <a:rPr lang="en-GB" sz="2400" dirty="0">
                <a:solidFill>
                  <a:srgbClr val="FF0000"/>
                </a:solidFill>
              </a:rPr>
              <a:t>Include a sample of your .csv/</a:t>
            </a:r>
            <a:r>
              <a:rPr lang="en-GB" sz="2400" dirty="0" err="1">
                <a:solidFill>
                  <a:srgbClr val="FF0000"/>
                </a:solidFill>
              </a:rPr>
              <a:t>xlxs</a:t>
            </a:r>
            <a:r>
              <a:rPr lang="en-GB" sz="2400" dirty="0">
                <a:solidFill>
                  <a:srgbClr val="FF0000"/>
                </a:solidFill>
              </a:rPr>
              <a:t> dataset file to include column names (variables) in your RQ</a:t>
            </a:r>
            <a:r>
              <a:rPr lang="en-GB" sz="2400" baseline="30000" dirty="0">
                <a:solidFill>
                  <a:srgbClr val="FF0000"/>
                </a:solidFill>
              </a:rPr>
              <a:t>2</a:t>
            </a:r>
            <a:r>
              <a:rPr lang="en-GB" sz="2400" dirty="0">
                <a:solidFill>
                  <a:srgbClr val="FF0000"/>
                </a:solidFill>
              </a:rPr>
              <a:t>. Include number of rows: E.g. “the dataset has 655 rows and the variables we use are </a:t>
            </a:r>
            <a:r>
              <a:rPr lang="en-GB" sz="2400" b="1" dirty="0">
                <a:solidFill>
                  <a:srgbClr val="FF0000"/>
                </a:solidFill>
              </a:rPr>
              <a:t>Valuation </a:t>
            </a:r>
            <a:r>
              <a:rPr lang="en-GB" sz="2400" dirty="0">
                <a:solidFill>
                  <a:srgbClr val="FF0000"/>
                </a:solidFill>
              </a:rPr>
              <a:t>(dependent variable</a:t>
            </a:r>
            <a:r>
              <a:rPr lang="en-GB" sz="2400" baseline="30000" dirty="0">
                <a:solidFill>
                  <a:srgbClr val="FF0000"/>
                </a:solidFill>
              </a:rPr>
              <a:t>3</a:t>
            </a:r>
            <a:r>
              <a:rPr lang="en-GB" sz="2400" dirty="0">
                <a:solidFill>
                  <a:srgbClr val="FF0000"/>
                </a:solidFill>
              </a:rPr>
              <a:t>) and </a:t>
            </a:r>
            <a:r>
              <a:rPr lang="en-GB" sz="2400" b="1" dirty="0">
                <a:solidFill>
                  <a:srgbClr val="FF0000"/>
                </a:solidFill>
              </a:rPr>
              <a:t>Country</a:t>
            </a:r>
            <a:r>
              <a:rPr lang="en-GB" sz="2400" dirty="0">
                <a:solidFill>
                  <a:srgbClr val="FF0000"/>
                </a:solidFill>
              </a:rPr>
              <a:t> (independent variable</a:t>
            </a:r>
            <a:r>
              <a:rPr lang="en-GB" sz="2400" baseline="30000" dirty="0">
                <a:solidFill>
                  <a:srgbClr val="FF0000"/>
                </a:solidFill>
              </a:rPr>
              <a:t>4</a:t>
            </a:r>
            <a:r>
              <a:rPr lang="en-GB" sz="2400" dirty="0">
                <a:solidFill>
                  <a:srgbClr val="FF0000"/>
                </a:solidFill>
              </a:rPr>
              <a:t>).</a:t>
            </a: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F4A00DAC-98CC-1D9A-E4A4-B99AD3FBA824}"/>
                  </a:ext>
                </a:extLst>
              </p14:cNvPr>
              <p14:cNvContentPartPr/>
              <p14:nvPr/>
            </p14:nvContentPartPr>
            <p14:xfrm>
              <a:off x="11548041" y="2705494"/>
              <a:ext cx="360" cy="360"/>
            </p14:xfrm>
          </p:contentPart>
        </mc:Choice>
        <mc:Fallback xmlns="">
          <p:pic>
            <p:nvPicPr>
              <p:cNvPr id="26" name="Ink 25">
                <a:extLst>
                  <a:ext uri="{FF2B5EF4-FFF2-40B4-BE49-F238E27FC236}">
                    <a16:creationId xmlns:a16="http://schemas.microsoft.com/office/drawing/2014/main" id="{F4A00DAC-98CC-1D9A-E4A4-B99AD3FBA824}"/>
                  </a:ext>
                </a:extLst>
              </p:cNvPr>
              <p:cNvPicPr/>
              <p:nvPr/>
            </p:nvPicPr>
            <p:blipFill>
              <a:blip r:embed="rId4"/>
              <a:stretch>
                <a:fillRect/>
              </a:stretch>
            </p:blipFill>
            <p:spPr>
              <a:xfrm>
                <a:off x="11530041" y="2687494"/>
                <a:ext cx="36000" cy="36000"/>
              </a:xfrm>
              <a:prstGeom prst="rect">
                <a:avLst/>
              </a:prstGeom>
            </p:spPr>
          </p:pic>
        </mc:Fallback>
      </mc:AlternateContent>
      <p:cxnSp>
        <p:nvCxnSpPr>
          <p:cNvPr id="30" name="Straight Arrow Connector 29">
            <a:extLst>
              <a:ext uri="{FF2B5EF4-FFF2-40B4-BE49-F238E27FC236}">
                <a16:creationId xmlns:a16="http://schemas.microsoft.com/office/drawing/2014/main" id="{A174ADF1-9076-4B41-8EBE-E2A8E1BB8369}"/>
              </a:ext>
            </a:extLst>
          </p:cNvPr>
          <p:cNvCxnSpPr/>
          <p:nvPr/>
        </p:nvCxnSpPr>
        <p:spPr>
          <a:xfrm>
            <a:off x="5268160" y="3958225"/>
            <a:ext cx="631599"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7COM1079-2022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7" name="TextBox 6">
            <a:extLst>
              <a:ext uri="{FF2B5EF4-FFF2-40B4-BE49-F238E27FC236}">
                <a16:creationId xmlns:a16="http://schemas.microsoft.com/office/drawing/2014/main" id="{F7FEA660-7B39-BC91-3B96-7298CCF66DE1}"/>
              </a:ext>
            </a:extLst>
          </p:cNvPr>
          <p:cNvSpPr txBox="1"/>
          <p:nvPr/>
        </p:nvSpPr>
        <p:spPr>
          <a:xfrm>
            <a:off x="498685" y="6287311"/>
            <a:ext cx="11440040" cy="369332"/>
          </a:xfrm>
          <a:prstGeom prst="rect">
            <a:avLst/>
          </a:prstGeom>
          <a:solidFill>
            <a:schemeClr val="bg1">
              <a:lumMod val="95000"/>
            </a:schemeClr>
          </a:solidFill>
        </p:spPr>
        <p:txBody>
          <a:bodyPr wrap="square" rtlCol="0">
            <a:spAutoFit/>
          </a:bodyPr>
          <a:lstStyle/>
          <a:p>
            <a:r>
              <a:rPr lang="en-GB" b="1" dirty="0">
                <a:latin typeface="Calibri" panose="020F0502020204030204" pitchFamily="34" charset="0"/>
                <a:cs typeface="Calibri" panose="020F0502020204030204" pitchFamily="34" charset="0"/>
              </a:rPr>
              <a:t>Correlation</a:t>
            </a:r>
            <a:r>
              <a:rPr lang="en-GB" dirty="0"/>
              <a:t> </a:t>
            </a:r>
            <a:r>
              <a:rPr lang="en-IE" dirty="0">
                <a:latin typeface="Calibri" panose="020F0502020204030204" pitchFamily="34" charset="0"/>
                <a:cs typeface="Times New Roman" panose="02020603050405020304" pitchFamily="18" charset="0"/>
              </a:rPr>
              <a:t>analyses</a:t>
            </a:r>
            <a:r>
              <a:rPr lang="en-IE" sz="1800" dirty="0">
                <a:effectLst/>
                <a:latin typeface="Calibri" panose="020F0502020204030204" pitchFamily="34" charset="0"/>
                <a:ea typeface="Calibri" panose="020F0502020204030204" pitchFamily="34" charset="0"/>
                <a:cs typeface="Times New Roman" panose="02020603050405020304" pitchFamily="18" charset="0"/>
              </a:rPr>
              <a:t> how an </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ordinal</a:t>
            </a:r>
            <a:r>
              <a:rPr lang="en-IE"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interval </a:t>
            </a:r>
            <a:r>
              <a:rPr lang="en-IE"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dependent var </a:t>
            </a:r>
            <a:r>
              <a:rPr lang="en-IE" dirty="0">
                <a:latin typeface="Calibri" panose="020F0502020204030204" pitchFamily="34" charset="0"/>
                <a:ea typeface="Calibri" panose="020F0502020204030204" pitchFamily="34" charset="0"/>
                <a:cs typeface="Times New Roman" panose="02020603050405020304" pitchFamily="18" charset="0"/>
              </a:rPr>
              <a:t>correlates </a:t>
            </a:r>
            <a:r>
              <a:rPr lang="en-IE" sz="1800" dirty="0">
                <a:effectLst/>
                <a:latin typeface="Calibri" panose="020F0502020204030204" pitchFamily="34" charset="0"/>
                <a:ea typeface="Calibri" panose="020F0502020204030204" pitchFamily="34" charset="0"/>
                <a:cs typeface="Times New Roman" panose="02020603050405020304" pitchFamily="18" charset="0"/>
              </a:rPr>
              <a:t>to an </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ordinal/interval </a:t>
            </a:r>
            <a:r>
              <a:rPr lang="en-IE"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independent variable</a:t>
            </a:r>
            <a:endParaRPr lang="en-GB" dirty="0"/>
          </a:p>
        </p:txBody>
      </p:sp>
      <p:sp>
        <p:nvSpPr>
          <p:cNvPr id="8" name="Subtitle 7">
            <a:extLst>
              <a:ext uri="{FF2B5EF4-FFF2-40B4-BE49-F238E27FC236}">
                <a16:creationId xmlns:a16="http://schemas.microsoft.com/office/drawing/2014/main" id="{08296624-D625-8A51-63F8-EC461F283B3B}"/>
              </a:ext>
            </a:extLst>
          </p:cNvPr>
          <p:cNvSpPr>
            <a:spLocks noGrp="1"/>
          </p:cNvSpPr>
          <p:nvPr>
            <p:ph type="subTitle" idx="1"/>
          </p:nvPr>
        </p:nvSpPr>
        <p:spPr>
          <a:xfrm>
            <a:off x="952800" y="716650"/>
            <a:ext cx="10273911" cy="668224"/>
          </a:xfrm>
          <a:solidFill>
            <a:schemeClr val="bg2"/>
          </a:solidFill>
        </p:spPr>
        <p:txBody>
          <a:bodyPr/>
          <a:lstStyle/>
          <a:p>
            <a:pPr>
              <a:lnSpc>
                <a:spcPct val="100000"/>
              </a:lnSpc>
            </a:pPr>
            <a:r>
              <a:rPr lang="en-GB" b="0" dirty="0">
                <a:solidFill>
                  <a:srgbClr val="FF0000"/>
                </a:solidFill>
              </a:rPr>
              <a:t>1. Where your research question asks about </a:t>
            </a:r>
            <a:r>
              <a:rPr lang="en-GB" dirty="0"/>
              <a:t>Correlation</a:t>
            </a:r>
            <a:r>
              <a:rPr lang="en-GB" b="0" dirty="0"/>
              <a:t>: Include two </a:t>
            </a:r>
            <a:r>
              <a:rPr lang="en-GB" b="0" i="1" dirty="0"/>
              <a:t>visualizations</a:t>
            </a:r>
          </a:p>
        </p:txBody>
      </p:sp>
      <p:sp>
        <p:nvSpPr>
          <p:cNvPr id="12" name="Title 11">
            <a:extLst>
              <a:ext uri="{FF2B5EF4-FFF2-40B4-BE49-F238E27FC236}">
                <a16:creationId xmlns:a16="http://schemas.microsoft.com/office/drawing/2014/main" id="{F41CBD45-A845-C335-489D-8BB5DDD408DD}"/>
              </a:ext>
            </a:extLst>
          </p:cNvPr>
          <p:cNvSpPr>
            <a:spLocks noGrp="1"/>
          </p:cNvSpPr>
          <p:nvPr>
            <p:ph type="ctrTitle"/>
          </p:nvPr>
        </p:nvSpPr>
        <p:spPr>
          <a:xfrm>
            <a:off x="1055369" y="2007544"/>
            <a:ext cx="10656467" cy="2010058"/>
          </a:xfrm>
          <a:solidFill>
            <a:srgbClr val="FFFF00"/>
          </a:solidFill>
        </p:spPr>
        <p:txBody>
          <a:bodyPr>
            <a:normAutofit fontScale="90000"/>
          </a:bodyPr>
          <a:lstStyle/>
          <a:p>
            <a:pPr>
              <a:lnSpc>
                <a:spcPct val="100000"/>
              </a:lnSpc>
            </a:pPr>
            <a:r>
              <a:rPr lang="en-GB" sz="3600" b="0" dirty="0"/>
              <a:t>1. A scatterplot to include the linear trendline</a:t>
            </a:r>
            <a:br>
              <a:rPr lang="en-GB" sz="3600" b="0" dirty="0"/>
            </a:br>
            <a:r>
              <a:rPr lang="en-GB" sz="3600" b="0" dirty="0"/>
              <a:t>       (ensuring your dependent variable is on the y-axis)</a:t>
            </a:r>
            <a:br>
              <a:rPr lang="en-GB" sz="3600" b="0" dirty="0"/>
            </a:br>
            <a:r>
              <a:rPr lang="en-GB" sz="3600" b="0" dirty="0"/>
              <a:t>2. A histogram to include the normal curve overlay. The histogram plots data from your </a:t>
            </a:r>
            <a:r>
              <a:rPr lang="en-GB" sz="3600" dirty="0"/>
              <a:t>dependent variable </a:t>
            </a:r>
            <a:r>
              <a:rPr lang="en-GB" sz="3600" b="0" dirty="0"/>
              <a:t>only.</a:t>
            </a:r>
            <a:br>
              <a:rPr lang="en-GB" sz="3600" b="0" dirty="0"/>
            </a:br>
            <a:br>
              <a:rPr lang="en-GB" sz="3600" b="0" dirty="0"/>
            </a:br>
            <a:r>
              <a:rPr lang="en-GB" sz="3600" b="0" dirty="0"/>
              <a:t>Clearly label you axes to include variable name and units of measurement. Include a title to give your plot/visualization a context.</a:t>
            </a:r>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7COM1079-2022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7" name="TextBox 6">
            <a:extLst>
              <a:ext uri="{FF2B5EF4-FFF2-40B4-BE49-F238E27FC236}">
                <a16:creationId xmlns:a16="http://schemas.microsoft.com/office/drawing/2014/main" id="{F7FEA660-7B39-BC91-3B96-7298CCF66DE1}"/>
              </a:ext>
            </a:extLst>
          </p:cNvPr>
          <p:cNvSpPr txBox="1"/>
          <p:nvPr/>
        </p:nvSpPr>
        <p:spPr>
          <a:xfrm>
            <a:off x="751960" y="6066978"/>
            <a:ext cx="11440040" cy="646331"/>
          </a:xfrm>
          <a:prstGeom prst="rect">
            <a:avLst/>
          </a:prstGeom>
          <a:solidFill>
            <a:schemeClr val="bg1">
              <a:lumMod val="95000"/>
            </a:schemeClr>
          </a:solidFill>
        </p:spPr>
        <p:txBody>
          <a:bodyPr wrap="square" rtlCol="0">
            <a:spAutoFit/>
          </a:bodyPr>
          <a:lstStyle/>
          <a:p>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analyses the difference between the mean (or median) value of a characteristic shared by members </a:t>
            </a:r>
            <a:r>
              <a:rPr lang="en-IE" sz="1800">
                <a:effectLst/>
                <a:latin typeface="Calibri" panose="020F0502020204030204" pitchFamily="34" charset="0"/>
                <a:ea typeface="Calibri" panose="020F0502020204030204" pitchFamily="34" charset="0"/>
                <a:cs typeface="Times New Roman" panose="02020603050405020304" pitchFamily="18" charset="0"/>
              </a:rPr>
              <a:t>of two (or more) </a:t>
            </a:r>
            <a:r>
              <a:rPr lang="en-IE" sz="1800" dirty="0">
                <a:effectLst/>
                <a:latin typeface="Calibri" panose="020F0502020204030204" pitchFamily="34" charset="0"/>
                <a:ea typeface="Calibri" panose="020F0502020204030204" pitchFamily="34" charset="0"/>
                <a:cs typeface="Times New Roman" panose="02020603050405020304" pitchFamily="18" charset="0"/>
              </a:rPr>
              <a:t>different populations.</a:t>
            </a:r>
            <a:endParaRPr lang="en-GB" dirty="0"/>
          </a:p>
        </p:txBody>
      </p:sp>
      <p:sp>
        <p:nvSpPr>
          <p:cNvPr id="8" name="Subtitle 7">
            <a:extLst>
              <a:ext uri="{FF2B5EF4-FFF2-40B4-BE49-F238E27FC236}">
                <a16:creationId xmlns:a16="http://schemas.microsoft.com/office/drawing/2014/main" id="{08296624-D625-8A51-63F8-EC461F283B3B}"/>
              </a:ext>
            </a:extLst>
          </p:cNvPr>
          <p:cNvSpPr>
            <a:spLocks noGrp="1"/>
          </p:cNvSpPr>
          <p:nvPr>
            <p:ph type="subTitle" idx="1"/>
          </p:nvPr>
        </p:nvSpPr>
        <p:spPr>
          <a:xfrm>
            <a:off x="965289" y="353630"/>
            <a:ext cx="10273911" cy="668224"/>
          </a:xfrm>
          <a:solidFill>
            <a:schemeClr val="bg2"/>
          </a:solidFill>
        </p:spPr>
        <p:txBody>
          <a:bodyPr/>
          <a:lstStyle/>
          <a:p>
            <a:pPr>
              <a:lnSpc>
                <a:spcPct val="100000"/>
              </a:lnSpc>
            </a:pPr>
            <a:r>
              <a:rPr lang="en-GB" b="0" dirty="0">
                <a:solidFill>
                  <a:srgbClr val="FF0000"/>
                </a:solidFill>
              </a:rPr>
              <a:t>2. Where your research question asks about </a:t>
            </a:r>
            <a:r>
              <a:rPr lang="en-GB" dirty="0"/>
              <a:t>Comparison of means/medians</a:t>
            </a:r>
            <a:r>
              <a:rPr lang="en-GB" b="0" dirty="0"/>
              <a:t>: Include two plots</a:t>
            </a:r>
            <a:endParaRPr lang="en-GB" b="0" i="1" dirty="0"/>
          </a:p>
        </p:txBody>
      </p:sp>
      <p:sp>
        <p:nvSpPr>
          <p:cNvPr id="12" name="Title 11">
            <a:extLst>
              <a:ext uri="{FF2B5EF4-FFF2-40B4-BE49-F238E27FC236}">
                <a16:creationId xmlns:a16="http://schemas.microsoft.com/office/drawing/2014/main" id="{F41CBD45-A845-C335-489D-8BB5DDD408DD}"/>
              </a:ext>
            </a:extLst>
          </p:cNvPr>
          <p:cNvSpPr>
            <a:spLocks noGrp="1"/>
          </p:cNvSpPr>
          <p:nvPr>
            <p:ph type="ctrTitle"/>
          </p:nvPr>
        </p:nvSpPr>
        <p:spPr>
          <a:xfrm>
            <a:off x="965289" y="1534358"/>
            <a:ext cx="10656467" cy="2010058"/>
          </a:xfrm>
          <a:solidFill>
            <a:srgbClr val="FFFF00"/>
          </a:solidFill>
        </p:spPr>
        <p:txBody>
          <a:bodyPr>
            <a:normAutofit fontScale="90000"/>
          </a:bodyPr>
          <a:lstStyle/>
          <a:p>
            <a:pPr>
              <a:lnSpc>
                <a:spcPct val="100000"/>
              </a:lnSpc>
            </a:pPr>
            <a:r>
              <a:rPr lang="en-GB" sz="3600" b="0" dirty="0"/>
              <a:t>1. Boxplots (to include outliers) (place the dependent variable on the y-axis and independent variable sub-categories on the x axis)</a:t>
            </a:r>
            <a:br>
              <a:rPr lang="en-GB" sz="3600" b="0" dirty="0"/>
            </a:br>
            <a:r>
              <a:rPr lang="en-GB" sz="3600" b="0" dirty="0"/>
              <a:t>2. A histogram to include the normal curve overlay. The histogram plots data from your </a:t>
            </a:r>
            <a:r>
              <a:rPr lang="en-GB" sz="3600" dirty="0"/>
              <a:t>dependent variable </a:t>
            </a:r>
            <a:r>
              <a:rPr lang="en-GB" sz="3600" b="0" dirty="0"/>
              <a:t>only.</a:t>
            </a:r>
            <a:br>
              <a:rPr lang="en-GB" sz="3600" b="0" dirty="0"/>
            </a:br>
            <a:br>
              <a:rPr lang="en-GB" sz="3600" b="0" dirty="0"/>
            </a:br>
            <a:r>
              <a:rPr lang="en-GB" sz="3100" b="0" dirty="0"/>
              <a:t>Clearly label you axes to include variable name in proper English, and units of measurement  (e.g. currency $, type of weight kg, etc). Include a title to give your plot/visualisation a context.</a:t>
            </a:r>
          </a:p>
        </p:txBody>
      </p:sp>
    </p:spTree>
    <p:extLst>
      <p:ext uri="{BB962C8B-B14F-4D97-AF65-F5344CB8AC3E}">
        <p14:creationId xmlns:p14="http://schemas.microsoft.com/office/powerpoint/2010/main" val="272335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7COM1079-2022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7</a:t>
            </a:fld>
            <a:endParaRPr lang="en-GB" dirty="0"/>
          </a:p>
        </p:txBody>
      </p:sp>
      <p:sp>
        <p:nvSpPr>
          <p:cNvPr id="7" name="TextBox 6">
            <a:extLst>
              <a:ext uri="{FF2B5EF4-FFF2-40B4-BE49-F238E27FC236}">
                <a16:creationId xmlns:a16="http://schemas.microsoft.com/office/drawing/2014/main" id="{F7FEA660-7B39-BC91-3B96-7298CCF66DE1}"/>
              </a:ext>
            </a:extLst>
          </p:cNvPr>
          <p:cNvSpPr txBox="1"/>
          <p:nvPr/>
        </p:nvSpPr>
        <p:spPr>
          <a:xfrm>
            <a:off x="751960" y="6066978"/>
            <a:ext cx="11440040" cy="646331"/>
          </a:xfrm>
          <a:prstGeom prst="rect">
            <a:avLst/>
          </a:prstGeom>
          <a:solidFill>
            <a:schemeClr val="bg1">
              <a:lumMod val="95000"/>
            </a:schemeClr>
          </a:solidFill>
        </p:spPr>
        <p:txBody>
          <a:bodyPr wrap="square" rtlCol="0">
            <a:spAutoFit/>
          </a:bodyPr>
          <a:lstStyle/>
          <a:p>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 </a:t>
            </a:r>
            <a:r>
              <a:rPr lang="en-IE" sz="1800" dirty="0">
                <a:effectLst/>
                <a:latin typeface="Calibri" panose="020F0502020204030204" pitchFamily="34" charset="0"/>
                <a:ea typeface="Calibri" panose="020F0502020204030204" pitchFamily="34" charset="0"/>
                <a:cs typeface="Times New Roman" panose="02020603050405020304" pitchFamily="18" charset="0"/>
              </a:rPr>
              <a:t>analyses the difference in proportions of a characteristic shared by members of two different populations. </a:t>
            </a:r>
            <a:endParaRPr lang="en-GB" dirty="0"/>
          </a:p>
        </p:txBody>
      </p:sp>
      <p:sp>
        <p:nvSpPr>
          <p:cNvPr id="8" name="Subtitle 7">
            <a:extLst>
              <a:ext uri="{FF2B5EF4-FFF2-40B4-BE49-F238E27FC236}">
                <a16:creationId xmlns:a16="http://schemas.microsoft.com/office/drawing/2014/main" id="{08296624-D625-8A51-63F8-EC461F283B3B}"/>
              </a:ext>
            </a:extLst>
          </p:cNvPr>
          <p:cNvSpPr>
            <a:spLocks noGrp="1"/>
          </p:cNvSpPr>
          <p:nvPr>
            <p:ph type="subTitle" idx="1"/>
          </p:nvPr>
        </p:nvSpPr>
        <p:spPr>
          <a:xfrm>
            <a:off x="952800" y="716650"/>
            <a:ext cx="10273911" cy="668224"/>
          </a:xfrm>
          <a:solidFill>
            <a:schemeClr val="bg2"/>
          </a:solidFill>
        </p:spPr>
        <p:txBody>
          <a:bodyPr/>
          <a:lstStyle/>
          <a:p>
            <a:pPr>
              <a:lnSpc>
                <a:spcPct val="100000"/>
              </a:lnSpc>
            </a:pPr>
            <a:r>
              <a:rPr lang="en-GB" b="0" dirty="0">
                <a:solidFill>
                  <a:srgbClr val="FF0000"/>
                </a:solidFill>
              </a:rPr>
              <a:t>3. Where your research question asks about </a:t>
            </a:r>
            <a:r>
              <a:rPr lang="en-GB" dirty="0"/>
              <a:t>Comparison of proportions </a:t>
            </a:r>
            <a:r>
              <a:rPr lang="en-GB" b="0" dirty="0"/>
              <a:t>include </a:t>
            </a:r>
            <a:r>
              <a:rPr lang="en-GB" b="0" i="1" dirty="0"/>
              <a:t>one</a:t>
            </a:r>
            <a:r>
              <a:rPr lang="en-GB" b="0" dirty="0"/>
              <a:t> plot only</a:t>
            </a:r>
            <a:endParaRPr lang="en-GB" b="0" i="1" dirty="0"/>
          </a:p>
        </p:txBody>
      </p:sp>
      <p:sp>
        <p:nvSpPr>
          <p:cNvPr id="12" name="Title 11">
            <a:extLst>
              <a:ext uri="{FF2B5EF4-FFF2-40B4-BE49-F238E27FC236}">
                <a16:creationId xmlns:a16="http://schemas.microsoft.com/office/drawing/2014/main" id="{F41CBD45-A845-C335-489D-8BB5DDD408DD}"/>
              </a:ext>
            </a:extLst>
          </p:cNvPr>
          <p:cNvSpPr>
            <a:spLocks noGrp="1"/>
          </p:cNvSpPr>
          <p:nvPr>
            <p:ph type="ctrTitle"/>
          </p:nvPr>
        </p:nvSpPr>
        <p:spPr>
          <a:xfrm>
            <a:off x="1055369" y="1882283"/>
            <a:ext cx="10656467" cy="3316019"/>
          </a:xfrm>
          <a:solidFill>
            <a:srgbClr val="FFFF00"/>
          </a:solidFill>
        </p:spPr>
        <p:txBody>
          <a:bodyPr>
            <a:normAutofit/>
          </a:bodyPr>
          <a:lstStyle/>
          <a:p>
            <a:pPr>
              <a:lnSpc>
                <a:spcPct val="100000"/>
              </a:lnSpc>
            </a:pPr>
            <a:r>
              <a:rPr lang="en-GB" sz="3600" b="0" dirty="0"/>
              <a:t>1. A normalised stacked bar chart (with your independent variable sub types on the x axis).</a:t>
            </a:r>
            <a:br>
              <a:rPr lang="en-GB" sz="3600" b="0" dirty="0"/>
            </a:br>
            <a:r>
              <a:rPr lang="en-GB" sz="2700" b="0" dirty="0"/>
              <a:t>As your raw data is likely to contain data of different sample sizes, you must  normalize your data. I.e. convert your data to a percentage, so that totals all equal 100.  Your stacked bar charts will now all be the same height, for a fair comparison.</a:t>
            </a:r>
            <a:br>
              <a:rPr lang="en-GB" sz="2700" b="0" dirty="0"/>
            </a:br>
            <a:r>
              <a:rPr lang="en-GB" sz="2700" b="0" dirty="0"/>
              <a:t>Clearly label you axes to include variable name and units of measurement. Include a title to give your plot/visualisation a context.</a:t>
            </a:r>
          </a:p>
        </p:txBody>
      </p:sp>
    </p:spTree>
    <p:extLst>
      <p:ext uri="{BB962C8B-B14F-4D97-AF65-F5344CB8AC3E}">
        <p14:creationId xmlns:p14="http://schemas.microsoft.com/office/powerpoint/2010/main" val="360814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BCDAA3-A3AD-A880-5E9C-0E1ABBC0A463}"/>
              </a:ext>
            </a:extLst>
          </p:cNvPr>
          <p:cNvSpPr>
            <a:spLocks noGrp="1"/>
          </p:cNvSpPr>
          <p:nvPr>
            <p:ph type="subTitle" idx="1"/>
          </p:nvPr>
        </p:nvSpPr>
        <p:spPr>
          <a:xfrm>
            <a:off x="954000" y="1698171"/>
            <a:ext cx="10285200" cy="551829"/>
          </a:xfrm>
        </p:spPr>
        <p:txBody>
          <a:bodyPr/>
          <a:lstStyle/>
          <a:p>
            <a:r>
              <a:rPr lang="en-US" dirty="0"/>
              <a:t>Part 2: Analysis (building on your Visualizations)</a:t>
            </a:r>
            <a:endParaRPr lang="en-GB" dirty="0"/>
          </a:p>
        </p:txBody>
      </p:sp>
      <p:sp>
        <p:nvSpPr>
          <p:cNvPr id="3" name="Footer Placeholder 2">
            <a:extLst>
              <a:ext uri="{FF2B5EF4-FFF2-40B4-BE49-F238E27FC236}">
                <a16:creationId xmlns:a16="http://schemas.microsoft.com/office/drawing/2014/main" id="{0287CE03-B588-8643-02BA-1E1B72567176}"/>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953BD585-11D8-30FD-4A30-9F1639F0D149}"/>
              </a:ext>
            </a:extLst>
          </p:cNvPr>
          <p:cNvSpPr>
            <a:spLocks noGrp="1"/>
          </p:cNvSpPr>
          <p:nvPr>
            <p:ph type="sldNum" sz="quarter" idx="12"/>
          </p:nvPr>
        </p:nvSpPr>
        <p:spPr/>
        <p:txBody>
          <a:bodyPr/>
          <a:lstStyle/>
          <a:p>
            <a:fld id="{E4D355CA-84B7-41B1-B164-8BB439CC7C6B}" type="slidenum">
              <a:rPr lang="en-GB" smtClean="0"/>
              <a:pPr/>
              <a:t>8</a:t>
            </a:fld>
            <a:endParaRPr lang="en-GB" dirty="0"/>
          </a:p>
        </p:txBody>
      </p:sp>
      <p:sp>
        <p:nvSpPr>
          <p:cNvPr id="5" name="Title 4">
            <a:extLst>
              <a:ext uri="{FF2B5EF4-FFF2-40B4-BE49-F238E27FC236}">
                <a16:creationId xmlns:a16="http://schemas.microsoft.com/office/drawing/2014/main" id="{54177ABE-27C8-AEF5-9AE6-21E6BE179092}"/>
              </a:ext>
            </a:extLst>
          </p:cNvPr>
          <p:cNvSpPr>
            <a:spLocks noGrp="1"/>
          </p:cNvSpPr>
          <p:nvPr>
            <p:ph type="ctrTitle"/>
          </p:nvPr>
        </p:nvSpPr>
        <p:spPr/>
        <p:txBody>
          <a:bodyPr>
            <a:normAutofit/>
          </a:bodyPr>
          <a:lstStyle/>
          <a:p>
            <a:pPr>
              <a:lnSpc>
                <a:spcPts val="4000"/>
              </a:lnSpc>
            </a:pPr>
            <a:r>
              <a:rPr lang="en-US" sz="3600" dirty="0">
                <a:solidFill>
                  <a:srgbClr val="FF0000"/>
                </a:solidFill>
              </a:rPr>
              <a:t>Only attempt this Analysis part of the demo if you have completed your Visualization(s). Otherwise end your demo after the Visualization for feedback.</a:t>
            </a:r>
            <a:endParaRPr lang="en-GB" sz="3600" dirty="0">
              <a:solidFill>
                <a:srgbClr val="FF0000"/>
              </a:solidFill>
            </a:endParaRPr>
          </a:p>
        </p:txBody>
      </p:sp>
    </p:spTree>
    <p:extLst>
      <p:ext uri="{BB962C8B-B14F-4D97-AF65-F5344CB8AC3E}">
        <p14:creationId xmlns:p14="http://schemas.microsoft.com/office/powerpoint/2010/main" val="177132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9</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a:solidFill>
                  <a:srgbClr val="000000"/>
                </a:solidFill>
                <a:latin typeface="Arial"/>
              </a:rPr>
              <a:t>For example: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24" name="CustomShape 10"/>
          <p:cNvSpPr/>
          <p:nvPr/>
        </p:nvSpPr>
        <p:spPr>
          <a:xfrm>
            <a:off x="6412680" y="2012760"/>
            <a:ext cx="5057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203232"/>
                </a:solidFill>
                <a:latin typeface="Arial"/>
              </a:rPr>
              <a:t>Choose one:</a:t>
            </a:r>
            <a:endParaRPr lang="en-US" sz="1800" b="0" strike="noStrike" spc="-1">
              <a:latin typeface="Arial"/>
            </a:endParaRPr>
          </a:p>
          <a:p>
            <a:pPr>
              <a:lnSpc>
                <a:spcPct val="100000"/>
              </a:lnSpc>
            </a:pPr>
            <a:r>
              <a:rPr lang="en-GB" sz="1800" b="0" strike="noStrike" spc="-1">
                <a:solidFill>
                  <a:srgbClr val="203232"/>
                </a:solidFill>
                <a:latin typeface="Arial"/>
              </a:rPr>
              <a:t>1. The blue normal curve overlay follows the contours of the underlying data, so for our analysis we will use a parametric test for correlation:  </a:t>
            </a:r>
            <a:r>
              <a:rPr lang="en-GB" sz="1800" b="0" strike="noStrike" spc="-1">
                <a:solidFill>
                  <a:srgbClr val="0073CF"/>
                </a:solidFill>
                <a:latin typeface="Arial"/>
              </a:rPr>
              <a:t>Pearson’s r</a:t>
            </a:r>
            <a:endParaRPr lang="en-US" sz="1800" b="0" strike="noStrike" spc="-1">
              <a:latin typeface="Arial"/>
            </a:endParaRPr>
          </a:p>
          <a:p>
            <a:pPr>
              <a:lnSpc>
                <a:spcPct val="100000"/>
              </a:lnSpc>
            </a:pPr>
            <a:r>
              <a:rPr lang="en-GB" sz="1800" b="0" strike="noStrike" spc="-1">
                <a:solidFill>
                  <a:srgbClr val="0073CF"/>
                </a:solidFill>
                <a:latin typeface="Arial"/>
              </a:rPr>
              <a:t>OR</a:t>
            </a:r>
            <a:endParaRPr lang="en-US" sz="1800" b="0" strike="noStrike" spc="-1">
              <a:latin typeface="Arial"/>
            </a:endParaRPr>
          </a:p>
          <a:p>
            <a:pPr>
              <a:lnSpc>
                <a:spcPct val="100000"/>
              </a:lnSpc>
            </a:pPr>
            <a:r>
              <a:rPr lang="en-GB" sz="1800" b="0" strike="noStrike" spc="-1">
                <a:solidFill>
                  <a:srgbClr val="203232"/>
                </a:solidFill>
                <a:latin typeface="Arial"/>
              </a:rPr>
              <a:t>The normal curve overlay </a:t>
            </a:r>
            <a:r>
              <a:rPr lang="en-GB" sz="1800" b="1" strike="noStrike" spc="-1">
                <a:solidFill>
                  <a:srgbClr val="203232"/>
                </a:solidFill>
                <a:latin typeface="Arial"/>
              </a:rPr>
              <a:t>does not follow </a:t>
            </a:r>
            <a:r>
              <a:rPr lang="en-GB" sz="1800" b="0" strike="noStrike" spc="-1">
                <a:solidFill>
                  <a:srgbClr val="203232"/>
                </a:solidFill>
                <a:latin typeface="Arial"/>
              </a:rPr>
              <a:t>the shape of the underlying data, so for our analysis we  use the non-parametric test for correlation that does not assume normality: </a:t>
            </a:r>
            <a:r>
              <a:rPr lang="en-GB" sz="1800" b="0" strike="noStrike" spc="-1">
                <a:solidFill>
                  <a:srgbClr val="0073CF"/>
                </a:solidFill>
                <a:latin typeface="Arial"/>
              </a:rPr>
              <a:t>Spearman’s Rho </a:t>
            </a:r>
            <a:r>
              <a:rPr lang="en-GB" sz="1800" b="0" strike="noStrike" spc="-1">
                <a:solidFill>
                  <a:srgbClr val="203232"/>
                </a:solidFill>
                <a:latin typeface="Arial"/>
              </a:rPr>
              <a:t>or </a:t>
            </a:r>
            <a:r>
              <a:rPr lang="en-GB" sz="1800" b="0" strike="noStrike" spc="-1">
                <a:solidFill>
                  <a:srgbClr val="0073CF"/>
                </a:solidFill>
                <a:latin typeface="Arial"/>
              </a:rPr>
              <a:t>Kendal’s Tau</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GB" sz="1800" b="0" strike="noStrike" spc="-1">
                <a:solidFill>
                  <a:srgbClr val="0073CF"/>
                </a:solidFill>
                <a:latin typeface="Arial"/>
              </a:rPr>
              <a:t>The example here is borderline, in terms of shape, so when in doubt choose the non-parametric equivalent.</a:t>
            </a:r>
            <a:endParaRPr lang="en-US" sz="1800" b="0" strike="noStrike" spc="-1">
              <a:latin typeface="Arial"/>
            </a:endParaRPr>
          </a:p>
        </p:txBody>
      </p:sp>
      <p:pic>
        <p:nvPicPr>
          <p:cNvPr id="125" name="Picture 5" descr="Chart, histogram&#10;&#10;Description automatically generated"/>
          <p:cNvPicPr/>
          <p:nvPr/>
        </p:nvPicPr>
        <p:blipFill>
          <a:blip r:embed="rId3"/>
          <a:stretch/>
        </p:blipFill>
        <p:spPr>
          <a:xfrm>
            <a:off x="885960" y="1685879"/>
            <a:ext cx="5057640" cy="5057640"/>
          </a:xfrm>
          <a:prstGeom prst="rect">
            <a:avLst/>
          </a:prstGeom>
          <a:ln>
            <a:noFill/>
          </a:ln>
        </p:spPr>
      </p:pic>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3426</TotalTime>
  <Words>1655</Words>
  <Application>Microsoft Office PowerPoint</Application>
  <PresentationFormat>Widescreen</PresentationFormat>
  <Paragraphs>214</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Herts Theme</vt:lpstr>
      <vt:lpstr>PowerPoint Presentation</vt:lpstr>
      <vt:lpstr>Visualization and Analysis –  Tutorial Presentation for Feedback Date:  </vt:lpstr>
      <vt:lpstr>If you have not defined your Research Question (RQ) yet, please do not attempt to present Visualisations and/or analyses of your data.  Go to Canvas, announcements on RQ presentations, and use the PowerPoint template provided for you to present your RQ.  You can use the time slot to present your RQ instead of the Visualisation.</vt:lpstr>
      <vt:lpstr>PowerPoint Presentation</vt:lpstr>
      <vt:lpstr>1. A scatterplot to include the linear trendline        (ensuring your dependent variable is on the y-axis) 2. A histogram to include the normal curve overlay. The histogram plots data from your dependent variable only.  Clearly label you axes to include variable name and units of measurement. Include a title to give your plot/visualization a context.</vt:lpstr>
      <vt:lpstr>1. Boxplots (to include outliers) (place the dependent variable on the y-axis and independent variable sub-categories on the x axis) 2. A histogram to include the normal curve overlay. The histogram plots data from your dependent variable only.  Clearly label you axes to include variable name in proper English, and units of measurement  (e.g. currency $, type of weight kg, etc). Include a title to give your plot/visualisation a context.</vt:lpstr>
      <vt:lpstr>1. A normalised stacked bar chart (with your independent variable sub types on the x axis). As your raw data is likely to contain data of different sample sizes, you must  normalize your data. I.e. convert your data to a percentage, so that totals all equal 100.  Your stacked bar charts will now all be the same height, for a fair comparison. Clearly label you axes to include variable name and units of measurement. Include a title to give your plot/visualisation a context.</vt:lpstr>
      <vt:lpstr>Only attempt this Analysis part of the demo if you have completed your Visualization(s). Otherwise end your demo after the Visualization for feedback.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Sarah Beecham</cp:lastModifiedBy>
  <cp:revision>151</cp:revision>
  <dcterms:created xsi:type="dcterms:W3CDTF">2019-10-01T08:37:56Z</dcterms:created>
  <dcterms:modified xsi:type="dcterms:W3CDTF">2024-11-06T14:44:40Z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