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9B5CB-AD96-46C7-AB64-FC284A8833C2}" v="546" dt="2024-02-14T03:43:03.891"/>
    <p1510:client id="{84D599F2-ACA6-B8BB-CF36-5F2CED40A05A}" v="2152" dt="2024-02-15T05:15:47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9" d="100"/>
          <a:sy n="69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4076E07-9079-8D36-799D-65B63FBB66F9}"/>
              </a:ext>
            </a:extLst>
          </p:cNvPr>
          <p:cNvGrpSpPr/>
          <p:nvPr/>
        </p:nvGrpSpPr>
        <p:grpSpPr>
          <a:xfrm>
            <a:off x="817650" y="1100249"/>
            <a:ext cx="10556698" cy="5370462"/>
            <a:chOff x="504755" y="615468"/>
            <a:chExt cx="10402723" cy="5443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69FAC4-256A-0A2B-492C-109635AAD8D1}"/>
                </a:ext>
              </a:extLst>
            </p:cNvPr>
            <p:cNvSpPr txBox="1"/>
            <p:nvPr/>
          </p:nvSpPr>
          <p:spPr>
            <a:xfrm>
              <a:off x="4983714" y="3112351"/>
              <a:ext cx="1497527" cy="65516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36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Xero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C73AFA-209F-9314-43B8-9E285C072F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8685" y="1156173"/>
              <a:ext cx="5590" cy="19515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429D3D-0D3B-94C3-028B-60664FEC6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8685" y="3806411"/>
              <a:ext cx="24091" cy="17400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BAB028-2229-667A-1E20-AD4E39DA8CFD}"/>
                </a:ext>
              </a:extLst>
            </p:cNvPr>
            <p:cNvSpPr txBox="1"/>
            <p:nvPr/>
          </p:nvSpPr>
          <p:spPr>
            <a:xfrm>
              <a:off x="5024613" y="684939"/>
              <a:ext cx="1497527" cy="46797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400" b="1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Tradify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FAE156-27C2-8F42-60A3-C32EE0BD51C5}"/>
                </a:ext>
              </a:extLst>
            </p:cNvPr>
            <p:cNvSpPr txBox="1"/>
            <p:nvPr/>
          </p:nvSpPr>
          <p:spPr>
            <a:xfrm>
              <a:off x="4863934" y="5587763"/>
              <a:ext cx="1878884" cy="46797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400" b="1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Simpro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D791DB-E958-E867-F58B-D717826305E9}"/>
                </a:ext>
              </a:extLst>
            </p:cNvPr>
            <p:cNvGrpSpPr/>
            <p:nvPr/>
          </p:nvGrpSpPr>
          <p:grpSpPr>
            <a:xfrm>
              <a:off x="6486758" y="683341"/>
              <a:ext cx="4420720" cy="2431003"/>
              <a:chOff x="6486758" y="683341"/>
              <a:chExt cx="4420720" cy="2431003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0506F0-2187-CAE0-7032-E902475CCC47}"/>
                  </a:ext>
                </a:extLst>
              </p:cNvPr>
              <p:cNvCxnSpPr/>
              <p:nvPr/>
            </p:nvCxnSpPr>
            <p:spPr>
              <a:xfrm flipV="1">
                <a:off x="6486758" y="1140925"/>
                <a:ext cx="2948899" cy="19734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2B7803-E3F2-6D83-11A0-750DCF78A5E9}"/>
                  </a:ext>
                </a:extLst>
              </p:cNvPr>
              <p:cNvSpPr txBox="1"/>
              <p:nvPr/>
            </p:nvSpPr>
            <p:spPr>
              <a:xfrm>
                <a:off x="9445951" y="683341"/>
                <a:ext cx="1461527" cy="467973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2400" b="1" dirty="0" err="1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Enrolmy</a:t>
                </a:r>
                <a:endParaRPr lang="en-GB" sz="2400" b="1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72D874-5F5F-7AE2-A08C-E52BA46D8A23}"/>
                </a:ext>
              </a:extLst>
            </p:cNvPr>
            <p:cNvGrpSpPr/>
            <p:nvPr/>
          </p:nvGrpSpPr>
          <p:grpSpPr>
            <a:xfrm>
              <a:off x="6474757" y="3636344"/>
              <a:ext cx="4432720" cy="2422972"/>
              <a:chOff x="6474757" y="3636344"/>
              <a:chExt cx="4432720" cy="24229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9E03FD1-0F04-C224-5003-2A661F947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757" y="3636344"/>
                <a:ext cx="2948899" cy="19505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4ECDF-5756-2272-AF6F-627010F85825}"/>
                  </a:ext>
                </a:extLst>
              </p:cNvPr>
              <p:cNvSpPr txBox="1"/>
              <p:nvPr/>
            </p:nvSpPr>
            <p:spPr>
              <a:xfrm>
                <a:off x="9409950" y="5591342"/>
                <a:ext cx="1497527" cy="46797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2400" b="1" dirty="0" err="1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UCollect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5AFADF-0D1D-21D2-FF7F-17186ED87855}"/>
                </a:ext>
              </a:extLst>
            </p:cNvPr>
            <p:cNvGrpSpPr/>
            <p:nvPr/>
          </p:nvGrpSpPr>
          <p:grpSpPr>
            <a:xfrm flipH="1">
              <a:off x="504756" y="3402343"/>
              <a:ext cx="4432721" cy="2422971"/>
              <a:chOff x="6474757" y="3636344"/>
              <a:chExt cx="4432721" cy="2422971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241F6EB-3399-4965-66EA-DE02280A6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757" y="3636344"/>
                <a:ext cx="2948899" cy="19505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709399-559F-14FC-098A-37CE40C043A5}"/>
                  </a:ext>
                </a:extLst>
              </p:cNvPr>
              <p:cNvSpPr txBox="1"/>
              <p:nvPr/>
            </p:nvSpPr>
            <p:spPr>
              <a:xfrm>
                <a:off x="9387658" y="5591341"/>
                <a:ext cx="1519820" cy="46797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2400" b="1" dirty="0" err="1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ControlC</a:t>
                </a:r>
                <a:endParaRPr lang="en-GB" sz="2400" b="1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A9B089-52C1-8A15-6477-036F9A82205A}"/>
                </a:ext>
              </a:extLst>
            </p:cNvPr>
            <p:cNvGrpSpPr/>
            <p:nvPr/>
          </p:nvGrpSpPr>
          <p:grpSpPr>
            <a:xfrm flipH="1">
              <a:off x="504755" y="615468"/>
              <a:ext cx="4468722" cy="2492876"/>
              <a:chOff x="6486758" y="621468"/>
              <a:chExt cx="4468722" cy="249287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609477E-3705-B597-A331-33807053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6758" y="1140925"/>
                <a:ext cx="2948899" cy="19734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099055-0B91-E356-75AC-82F7AC345A99}"/>
                  </a:ext>
                </a:extLst>
              </p:cNvPr>
              <p:cNvSpPr txBox="1"/>
              <p:nvPr/>
            </p:nvSpPr>
            <p:spPr>
              <a:xfrm>
                <a:off x="9445952" y="621468"/>
                <a:ext cx="1509528" cy="467973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2400" b="1" dirty="0" err="1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ScaleXP</a:t>
                </a:r>
                <a:endParaRPr lang="en-GB" sz="2400" b="1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98ADD7-C7BA-1C3C-5F63-406DCB67F105}"/>
                </a:ext>
              </a:extLst>
            </p:cNvPr>
            <p:cNvSpPr txBox="1"/>
            <p:nvPr/>
          </p:nvSpPr>
          <p:spPr>
            <a:xfrm>
              <a:off x="5733322" y="1533415"/>
              <a:ext cx="1579661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400" dirty="0"/>
                <a:t>Job Management  app for trades people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C1E27E-267F-F3D5-58FA-DC156D97FD65}"/>
                </a:ext>
              </a:extLst>
            </p:cNvPr>
            <p:cNvSpPr txBox="1"/>
            <p:nvPr/>
          </p:nvSpPr>
          <p:spPr>
            <a:xfrm rot="19560000">
              <a:off x="6344861" y="1990116"/>
              <a:ext cx="4080646" cy="74875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Online Registration &amp; booking platform for activity provider.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Ideal for any activity-based business.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8B77E5-CBE2-8C64-8755-46BD4768BFFD}"/>
                </a:ext>
              </a:extLst>
            </p:cNvPr>
            <p:cNvSpPr txBox="1"/>
            <p:nvPr/>
          </p:nvSpPr>
          <p:spPr>
            <a:xfrm rot="1980000">
              <a:off x="5969626" y="4666655"/>
              <a:ext cx="3522646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Invoice collection with direct debits, checks &amp; credit card Charges, Use Stripe.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6430E1-93FA-6C5F-9091-950A4D9C48B8}"/>
                </a:ext>
              </a:extLst>
            </p:cNvPr>
            <p:cNvSpPr txBox="1"/>
            <p:nvPr/>
          </p:nvSpPr>
          <p:spPr>
            <a:xfrm>
              <a:off x="4362963" y="3805853"/>
              <a:ext cx="1968369" cy="18158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400" dirty="0"/>
                <a:t>Field service Management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Scheduling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Dispatch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Invoicing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Payments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Inventory Management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7B0F2D-3DB7-5298-B858-18457793E23C}"/>
                </a:ext>
              </a:extLst>
            </p:cNvPr>
            <p:cNvSpPr txBox="1"/>
            <p:nvPr/>
          </p:nvSpPr>
          <p:spPr>
            <a:xfrm rot="-2040000">
              <a:off x="1762615" y="3441018"/>
              <a:ext cx="3024553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Data Security 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Practice manager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Workflow mark in </a:t>
              </a:r>
              <a:r>
                <a:rPr lang="en-GB" sz="1400" dirty="0" err="1"/>
                <a:t>Nz</a:t>
              </a:r>
              <a:r>
                <a:rPr lang="en-GB" sz="1400" dirty="0"/>
                <a:t> data Centers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16DB40-F022-D692-D4D0-B672846D0248}"/>
                </a:ext>
              </a:extLst>
            </p:cNvPr>
            <p:cNvSpPr txBox="1"/>
            <p:nvPr/>
          </p:nvSpPr>
          <p:spPr>
            <a:xfrm rot="2040000">
              <a:off x="2391045" y="1642800"/>
              <a:ext cx="2722615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SAS metrics, dashboard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GB" sz="1400" dirty="0"/>
                <a:t>Revenue recognition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5D0BC1-7D96-6AE0-4FC1-0640175AB207}"/>
              </a:ext>
            </a:extLst>
          </p:cNvPr>
          <p:cNvSpPr/>
          <p:nvPr/>
        </p:nvSpPr>
        <p:spPr>
          <a:xfrm>
            <a:off x="1707491" y="5388"/>
            <a:ext cx="87770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1 – Xero’s Context Diagram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D3BE05-F2FF-CC72-8739-730100316CDA}"/>
              </a:ext>
            </a:extLst>
          </p:cNvPr>
          <p:cNvSpPr/>
          <p:nvPr/>
        </p:nvSpPr>
        <p:spPr>
          <a:xfrm>
            <a:off x="6171718" y="4954529"/>
            <a:ext cx="567095" cy="572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A21C7-CD9E-8B10-A0A0-C05B2D3AA815}"/>
              </a:ext>
            </a:extLst>
          </p:cNvPr>
          <p:cNvSpPr txBox="1"/>
          <p:nvPr/>
        </p:nvSpPr>
        <p:spPr>
          <a:xfrm>
            <a:off x="6270615" y="4999512"/>
            <a:ext cx="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F79DED-7902-1991-C956-D80AB597889E}"/>
              </a:ext>
            </a:extLst>
          </p:cNvPr>
          <p:cNvSpPr/>
          <p:nvPr/>
        </p:nvSpPr>
        <p:spPr>
          <a:xfrm>
            <a:off x="8443928" y="4572459"/>
            <a:ext cx="567095" cy="572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BCD7AD-B617-7DD2-7F6E-8473667FB603}"/>
              </a:ext>
            </a:extLst>
          </p:cNvPr>
          <p:cNvSpPr txBox="1"/>
          <p:nvPr/>
        </p:nvSpPr>
        <p:spPr>
          <a:xfrm>
            <a:off x="8538503" y="4627964"/>
            <a:ext cx="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8EF88-6055-1F74-8EA9-4035BDD7E3B0}"/>
              </a:ext>
            </a:extLst>
          </p:cNvPr>
          <p:cNvSpPr txBox="1"/>
          <p:nvPr/>
        </p:nvSpPr>
        <p:spPr>
          <a:xfrm>
            <a:off x="3505970" y="5031372"/>
            <a:ext cx="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7E0499-0940-64F9-F5A7-BB1445AE6120}"/>
              </a:ext>
            </a:extLst>
          </p:cNvPr>
          <p:cNvSpPr/>
          <p:nvPr/>
        </p:nvSpPr>
        <p:spPr>
          <a:xfrm>
            <a:off x="3345240" y="5022875"/>
            <a:ext cx="567095" cy="572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A3D1ED-C224-AEDB-6313-29CDF2BF5F2B}"/>
              </a:ext>
            </a:extLst>
          </p:cNvPr>
          <p:cNvSpPr txBox="1"/>
          <p:nvPr/>
        </p:nvSpPr>
        <p:spPr>
          <a:xfrm>
            <a:off x="3459049" y="5082162"/>
            <a:ext cx="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110502-7DE0-7D34-B659-D191DB5D216F}"/>
              </a:ext>
            </a:extLst>
          </p:cNvPr>
          <p:cNvSpPr/>
          <p:nvPr/>
        </p:nvSpPr>
        <p:spPr>
          <a:xfrm>
            <a:off x="3222422" y="2421890"/>
            <a:ext cx="567095" cy="572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799FCA-B0ED-DDBA-5556-90E92C73AEF6}"/>
              </a:ext>
            </a:extLst>
          </p:cNvPr>
          <p:cNvSpPr txBox="1"/>
          <p:nvPr/>
        </p:nvSpPr>
        <p:spPr>
          <a:xfrm>
            <a:off x="3317847" y="2473979"/>
            <a:ext cx="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A89109D-295D-9342-735C-35DA8F5E3CBB}"/>
              </a:ext>
            </a:extLst>
          </p:cNvPr>
          <p:cNvSpPr/>
          <p:nvPr/>
        </p:nvSpPr>
        <p:spPr>
          <a:xfrm>
            <a:off x="6153638" y="2682440"/>
            <a:ext cx="567095" cy="572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8028CB-A642-877A-96BE-BD005552F9F5}"/>
              </a:ext>
            </a:extLst>
          </p:cNvPr>
          <p:cNvSpPr txBox="1"/>
          <p:nvPr/>
        </p:nvSpPr>
        <p:spPr>
          <a:xfrm>
            <a:off x="6266188" y="2757755"/>
            <a:ext cx="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F5EEA5-DCC2-8AC1-8636-B2FF8EBA6B23}"/>
              </a:ext>
            </a:extLst>
          </p:cNvPr>
          <p:cNvSpPr/>
          <p:nvPr/>
        </p:nvSpPr>
        <p:spPr>
          <a:xfrm>
            <a:off x="8533628" y="1637755"/>
            <a:ext cx="567095" cy="572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13A0A9-F204-C7E8-F827-70AEE5EA09EB}"/>
              </a:ext>
            </a:extLst>
          </p:cNvPr>
          <p:cNvSpPr txBox="1"/>
          <p:nvPr/>
        </p:nvSpPr>
        <p:spPr>
          <a:xfrm>
            <a:off x="8633695" y="1691046"/>
            <a:ext cx="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A64B9B-8D24-6AEE-A408-0EF566910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61206"/>
              </p:ext>
            </p:extLst>
          </p:nvPr>
        </p:nvGraphicFramePr>
        <p:xfrm>
          <a:off x="80682" y="684932"/>
          <a:ext cx="12111318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95">
                  <a:extLst>
                    <a:ext uri="{9D8B030D-6E8A-4147-A177-3AD203B41FA5}">
                      <a16:colId xmlns:a16="http://schemas.microsoft.com/office/drawing/2014/main" val="36740994"/>
                    </a:ext>
                  </a:extLst>
                </a:gridCol>
                <a:gridCol w="3171011">
                  <a:extLst>
                    <a:ext uri="{9D8B030D-6E8A-4147-A177-3AD203B41FA5}">
                      <a16:colId xmlns:a16="http://schemas.microsoft.com/office/drawing/2014/main" val="2803159226"/>
                    </a:ext>
                  </a:extLst>
                </a:gridCol>
                <a:gridCol w="2018553">
                  <a:extLst>
                    <a:ext uri="{9D8B030D-6E8A-4147-A177-3AD203B41FA5}">
                      <a16:colId xmlns:a16="http://schemas.microsoft.com/office/drawing/2014/main" val="2818866658"/>
                    </a:ext>
                  </a:extLst>
                </a:gridCol>
                <a:gridCol w="2018553">
                  <a:extLst>
                    <a:ext uri="{9D8B030D-6E8A-4147-A177-3AD203B41FA5}">
                      <a16:colId xmlns:a16="http://schemas.microsoft.com/office/drawing/2014/main" val="3264038830"/>
                    </a:ext>
                  </a:extLst>
                </a:gridCol>
                <a:gridCol w="2018553">
                  <a:extLst>
                    <a:ext uri="{9D8B030D-6E8A-4147-A177-3AD203B41FA5}">
                      <a16:colId xmlns:a16="http://schemas.microsoft.com/office/drawing/2014/main" val="370807823"/>
                    </a:ext>
                  </a:extLst>
                </a:gridCol>
                <a:gridCol w="2018553">
                  <a:extLst>
                    <a:ext uri="{9D8B030D-6E8A-4147-A177-3AD203B41FA5}">
                      <a16:colId xmlns:a16="http://schemas.microsoft.com/office/drawing/2014/main" val="841779748"/>
                    </a:ext>
                  </a:extLst>
                </a:gridCol>
              </a:tblGrid>
              <a:tr h="2929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DESCRIPTION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SOURCE 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TARGET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431"/>
                  </a:ext>
                </a:extLst>
              </a:tr>
              <a:tr h="720216">
                <a:tc rowSpan="2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1.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/>
                        <a:t>a)Field service management, business quotes, scheduling, dispatch, involving, payments &amp; inventory management.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/>
                        <a:t>Simpro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Xero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Real-time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Accuracy in 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55476"/>
                  </a:ext>
                </a:extLst>
              </a:tr>
              <a:tr h="720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b)</a:t>
                      </a:r>
                      <a:r>
                        <a:rPr lang="en-GB" sz="1400" b="1" dirty="0"/>
                        <a:t>Xero to </a:t>
                      </a:r>
                      <a:r>
                        <a:rPr lang="en-GB" sz="1400" b="1" dirty="0" err="1"/>
                        <a:t>Simpro</a:t>
                      </a:r>
                      <a:r>
                        <a:rPr lang="en-GB" sz="1400" dirty="0"/>
                        <a:t>: </a:t>
                      </a:r>
                      <a:r>
                        <a:rPr lang="en-US" sz="1400" dirty="0"/>
                        <a:t>Xero with </a:t>
                      </a:r>
                      <a:r>
                        <a:rPr lang="en-US" sz="1400" dirty="0" err="1"/>
                        <a:t>Simpro</a:t>
                      </a:r>
                      <a:r>
                        <a:rPr lang="en-US" sz="1400" dirty="0"/>
                        <a:t> can streamline your accounting processes by synchronizing data between the two systems.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/>
                        <a:t>Xero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Simpro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304626"/>
                  </a:ext>
                </a:extLst>
              </a:tr>
              <a:tr h="729340">
                <a:tc rowSpan="2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/>
                        <a:t>a)Advanced features include </a:t>
                      </a:r>
                      <a:r>
                        <a:rPr lang="en-GB" sz="1400" dirty="0" err="1"/>
                        <a:t>installments</a:t>
                      </a:r>
                      <a:r>
                        <a:rPr lang="en-GB" sz="1400" dirty="0"/>
                        <a:t>, automatic</a:t>
                      </a:r>
                      <a:endParaRPr lang="en-US" sz="1400" dirty="0"/>
                    </a:p>
                    <a:p>
                      <a:pPr lvl="0" algn="just">
                        <a:buNone/>
                      </a:pPr>
                      <a:r>
                        <a:rPr lang="en-GB" sz="1400" dirty="0"/>
                        <a:t>Payments, partial payments, and Receipts.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 err="1"/>
                        <a:t>Ucollect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Xero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Real-time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Secured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Payment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85340"/>
                  </a:ext>
                </a:extLst>
              </a:tr>
              <a:tr h="1112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b)</a:t>
                      </a:r>
                      <a:r>
                        <a:rPr lang="en-GB" sz="1400" b="1" dirty="0"/>
                        <a:t>Xero to </a:t>
                      </a:r>
                      <a:r>
                        <a:rPr lang="en-GB" sz="1400" b="1" dirty="0" err="1"/>
                        <a:t>Ucollect</a:t>
                      </a:r>
                      <a:r>
                        <a:rPr lang="en-GB" sz="1400" dirty="0"/>
                        <a:t>: </a:t>
                      </a:r>
                      <a:r>
                        <a:rPr lang="en-US" sz="1400" dirty="0"/>
                        <a:t>By integrating Xero with </a:t>
                      </a:r>
                      <a:r>
                        <a:rPr lang="en-US" sz="1400" dirty="0" err="1"/>
                        <a:t>Ucollect</a:t>
                      </a:r>
                      <a:r>
                        <a:rPr lang="en-US" sz="1400" dirty="0"/>
                        <a:t>, you can streamline your accounting processes, reduce manual data entry, and improve overall efficiency in managing your financial records. </a:t>
                      </a:r>
                      <a:endParaRPr lang="en-GB" sz="1400" dirty="0"/>
                    </a:p>
                    <a:p>
                      <a:pPr lvl="0" algn="just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Ucollect</a:t>
                      </a:r>
                      <a:endParaRPr lang="en-GB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61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7D7D47-6AAD-6AFE-D48D-92A36C2D1763}"/>
              </a:ext>
            </a:extLst>
          </p:cNvPr>
          <p:cNvSpPr txBox="1"/>
          <p:nvPr/>
        </p:nvSpPr>
        <p:spPr>
          <a:xfrm>
            <a:off x="3335214" y="100157"/>
            <a:ext cx="55215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dirty="0"/>
              <a:t>SYSTEM INTERFACE 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521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C291A-F2EF-BC15-AF66-D2DEDABED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E83EFE-B20C-685D-7166-3A8D78CFA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69961"/>
              </p:ext>
            </p:extLst>
          </p:nvPr>
        </p:nvGraphicFramePr>
        <p:xfrm>
          <a:off x="80682" y="684932"/>
          <a:ext cx="12111318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95">
                  <a:extLst>
                    <a:ext uri="{9D8B030D-6E8A-4147-A177-3AD203B41FA5}">
                      <a16:colId xmlns:a16="http://schemas.microsoft.com/office/drawing/2014/main" val="36740994"/>
                    </a:ext>
                  </a:extLst>
                </a:gridCol>
                <a:gridCol w="3171011">
                  <a:extLst>
                    <a:ext uri="{9D8B030D-6E8A-4147-A177-3AD203B41FA5}">
                      <a16:colId xmlns:a16="http://schemas.microsoft.com/office/drawing/2014/main" val="2803159226"/>
                    </a:ext>
                  </a:extLst>
                </a:gridCol>
                <a:gridCol w="2018553">
                  <a:extLst>
                    <a:ext uri="{9D8B030D-6E8A-4147-A177-3AD203B41FA5}">
                      <a16:colId xmlns:a16="http://schemas.microsoft.com/office/drawing/2014/main" val="2818866658"/>
                    </a:ext>
                  </a:extLst>
                </a:gridCol>
                <a:gridCol w="2018553">
                  <a:extLst>
                    <a:ext uri="{9D8B030D-6E8A-4147-A177-3AD203B41FA5}">
                      <a16:colId xmlns:a16="http://schemas.microsoft.com/office/drawing/2014/main" val="3264038830"/>
                    </a:ext>
                  </a:extLst>
                </a:gridCol>
                <a:gridCol w="2018553">
                  <a:extLst>
                    <a:ext uri="{9D8B030D-6E8A-4147-A177-3AD203B41FA5}">
                      <a16:colId xmlns:a16="http://schemas.microsoft.com/office/drawing/2014/main" val="370807823"/>
                    </a:ext>
                  </a:extLst>
                </a:gridCol>
                <a:gridCol w="2018553">
                  <a:extLst>
                    <a:ext uri="{9D8B030D-6E8A-4147-A177-3AD203B41FA5}">
                      <a16:colId xmlns:a16="http://schemas.microsoft.com/office/drawing/2014/main" val="841779748"/>
                    </a:ext>
                  </a:extLst>
                </a:gridCol>
              </a:tblGrid>
              <a:tr h="2929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DESCRIPTION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SOURCE 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TARGET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431"/>
                  </a:ext>
                </a:extLst>
              </a:tr>
              <a:tr h="1112520">
                <a:tc rowSpan="2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/>
                        <a:t>a)Xero practice manager, stored in </a:t>
                      </a:r>
                      <a:r>
                        <a:rPr lang="en-GB" sz="1400" dirty="0" err="1"/>
                        <a:t>Nz</a:t>
                      </a:r>
                      <a:r>
                        <a:rPr lang="en-GB" sz="1400" dirty="0"/>
                        <a:t> data </a:t>
                      </a:r>
                      <a:r>
                        <a:rPr lang="en-GB" sz="1400" dirty="0" err="1"/>
                        <a:t>centers</a:t>
                      </a:r>
                      <a:r>
                        <a:rPr lang="en-GB" sz="1400" dirty="0"/>
                        <a:t>, sync seamlessly &amp; cloud storage.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 err="1"/>
                        <a:t>ControlC</a:t>
                      </a:r>
                      <a:endParaRPr lang="en-GB" sz="14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Xero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Real-time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assurance and testing 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71097"/>
                  </a:ext>
                </a:extLst>
              </a:tr>
              <a:tr h="1112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b)</a:t>
                      </a:r>
                      <a:r>
                        <a:rPr lang="en-GB" sz="1400" b="1" dirty="0"/>
                        <a:t>Xero to </a:t>
                      </a:r>
                      <a:r>
                        <a:rPr lang="en-GB" sz="1400" b="1" dirty="0" err="1"/>
                        <a:t>ControlC</a:t>
                      </a:r>
                      <a:r>
                        <a:rPr lang="en-GB" sz="1400" b="1" dirty="0"/>
                        <a:t>: </a:t>
                      </a:r>
                      <a:r>
                        <a:rPr lang="en-US" sz="1400" b="0" dirty="0"/>
                        <a:t>ensures it continues to function smoothly. Periodically review integration settings and make any necessary updates to reflect changes in your business processes or accounting requirements</a:t>
                      </a:r>
                    </a:p>
                    <a:p>
                      <a:pPr algn="just"/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 err="1"/>
                        <a:t>ControlC</a:t>
                      </a:r>
                      <a:endParaRPr lang="en-GB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84906"/>
                  </a:ext>
                </a:extLst>
              </a:tr>
              <a:tr h="1005840">
                <a:tc rowSpan="2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/>
                        <a:t>a)Comprehensive B2B financial reporting, Automatic revenue recognition, deferred income &amp; prepayments.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 err="1"/>
                        <a:t>ScaleXP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Xero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Streamlines accounting process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Enhances the user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92602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b)</a:t>
                      </a:r>
                      <a:r>
                        <a:rPr lang="en-GB" sz="1400" b="1" dirty="0"/>
                        <a:t>Xero to </a:t>
                      </a:r>
                      <a:r>
                        <a:rPr lang="en-GB" sz="1400" b="1" dirty="0" err="1"/>
                        <a:t>ScaleXP</a:t>
                      </a:r>
                      <a:r>
                        <a:rPr lang="en-GB" sz="1400" b="0" dirty="0"/>
                        <a:t>:  </a:t>
                      </a:r>
                      <a:r>
                        <a:rPr lang="en-US" sz="1400" b="0" dirty="0" err="1"/>
                        <a:t>ScaleXP</a:t>
                      </a:r>
                      <a:r>
                        <a:rPr lang="en-US" sz="1400" b="0" dirty="0"/>
                        <a:t> and automatically imported detect invoice or bill changes in Xero. Modifications are easy to track with built-in filters, designed to highlight changes.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 err="1"/>
                        <a:t>ScaleXP</a:t>
                      </a:r>
                      <a:endParaRPr lang="en-GB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999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815593-C31E-F8AA-4B5A-621EF4D7A64C}"/>
              </a:ext>
            </a:extLst>
          </p:cNvPr>
          <p:cNvSpPr txBox="1"/>
          <p:nvPr/>
        </p:nvSpPr>
        <p:spPr>
          <a:xfrm>
            <a:off x="3335214" y="100157"/>
            <a:ext cx="55215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dirty="0"/>
              <a:t>SYSTEM INTERFACE 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06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99490-92D4-2D3F-3D06-FDD2C6E3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D42667-4185-243C-6976-AA785A106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6360"/>
              </p:ext>
            </p:extLst>
          </p:nvPr>
        </p:nvGraphicFramePr>
        <p:xfrm>
          <a:off x="80682" y="684932"/>
          <a:ext cx="1211131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95">
                  <a:extLst>
                    <a:ext uri="{9D8B030D-6E8A-4147-A177-3AD203B41FA5}">
                      <a16:colId xmlns:a16="http://schemas.microsoft.com/office/drawing/2014/main" val="36740994"/>
                    </a:ext>
                  </a:extLst>
                </a:gridCol>
                <a:gridCol w="3171011">
                  <a:extLst>
                    <a:ext uri="{9D8B030D-6E8A-4147-A177-3AD203B41FA5}">
                      <a16:colId xmlns:a16="http://schemas.microsoft.com/office/drawing/2014/main" val="2803159226"/>
                    </a:ext>
                  </a:extLst>
                </a:gridCol>
                <a:gridCol w="2018553">
                  <a:extLst>
                    <a:ext uri="{9D8B030D-6E8A-4147-A177-3AD203B41FA5}">
                      <a16:colId xmlns:a16="http://schemas.microsoft.com/office/drawing/2014/main" val="2818866658"/>
                    </a:ext>
                  </a:extLst>
                </a:gridCol>
                <a:gridCol w="2018553">
                  <a:extLst>
                    <a:ext uri="{9D8B030D-6E8A-4147-A177-3AD203B41FA5}">
                      <a16:colId xmlns:a16="http://schemas.microsoft.com/office/drawing/2014/main" val="3264038830"/>
                    </a:ext>
                  </a:extLst>
                </a:gridCol>
                <a:gridCol w="2018553">
                  <a:extLst>
                    <a:ext uri="{9D8B030D-6E8A-4147-A177-3AD203B41FA5}">
                      <a16:colId xmlns:a16="http://schemas.microsoft.com/office/drawing/2014/main" val="370807823"/>
                    </a:ext>
                  </a:extLst>
                </a:gridCol>
                <a:gridCol w="2018553">
                  <a:extLst>
                    <a:ext uri="{9D8B030D-6E8A-4147-A177-3AD203B41FA5}">
                      <a16:colId xmlns:a16="http://schemas.microsoft.com/office/drawing/2014/main" val="841779748"/>
                    </a:ext>
                  </a:extLst>
                </a:gridCol>
              </a:tblGrid>
              <a:tr h="2929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DESCRIPTION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SOURCE 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TARGET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431"/>
                  </a:ext>
                </a:extLst>
              </a:tr>
              <a:tr h="899160">
                <a:tc rowSpan="2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/>
                        <a:t>a) Job management app for trades people. Features are manager enquiries, quoting job tracking, staff management &amp; time sheets.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 err="1"/>
                        <a:t>Tradify</a:t>
                      </a:r>
                      <a:endParaRPr lang="en-GB" sz="14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Xero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endParaRPr lang="en-GB" sz="1400" dirty="0"/>
                    </a:p>
                    <a:p>
                      <a:pPr lvl="0" algn="ctr">
                        <a:buNone/>
                      </a:pPr>
                      <a:r>
                        <a:rPr lang="en-GB" sz="1400" dirty="0"/>
                        <a:t>Real-time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synchronization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07740"/>
                  </a:ext>
                </a:extLst>
              </a:tr>
              <a:tr h="765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b) </a:t>
                      </a:r>
                      <a:r>
                        <a:rPr lang="en-GB" sz="1400" b="1" dirty="0"/>
                        <a:t>Xero to </a:t>
                      </a:r>
                      <a:r>
                        <a:rPr lang="en-GB" sz="1400" b="1" dirty="0" err="1"/>
                        <a:t>Tradify</a:t>
                      </a:r>
                      <a:r>
                        <a:rPr lang="en-GB" sz="1400" b="1" dirty="0"/>
                        <a:t>: </a:t>
                      </a:r>
                      <a:r>
                        <a:rPr lang="en-US" sz="1400" b="0" dirty="0"/>
                        <a:t>Automatically update your invoices, payments and credit notes between Xero and </a:t>
                      </a:r>
                      <a:r>
                        <a:rPr lang="en-US" sz="1400" b="0" dirty="0" err="1"/>
                        <a:t>Tradify</a:t>
                      </a:r>
                      <a:r>
                        <a:rPr lang="en-US" sz="1400" b="0" dirty="0"/>
                        <a:t> with 2-way sync.</a:t>
                      </a:r>
                      <a:endParaRPr lang="en-GB" sz="1400" b="0" dirty="0"/>
                    </a:p>
                    <a:p>
                      <a:pPr algn="just"/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 err="1"/>
                        <a:t>Tradify</a:t>
                      </a:r>
                      <a:endParaRPr lang="en-GB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04756"/>
                  </a:ext>
                </a:extLst>
              </a:tr>
              <a:tr h="1005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Enrolmy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an all-in-one registration and booking platform for activity providers. Activity-based business.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Enrolmy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Xero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buNone/>
                      </a:pP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buNone/>
                      </a:pP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Streamlines</a:t>
                      </a:r>
                    </a:p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Accounting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Acceptance Testing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98556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 </a:t>
                      </a:r>
                      <a:r>
                        <a:rPr lang="en-GB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Xero To </a:t>
                      </a:r>
                      <a:r>
                        <a:rPr lang="en-GB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Enrolmy</a:t>
                      </a:r>
                      <a:r>
                        <a:rPr lang="en-GB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Periodically review integration settings and make any necessary updates to reflect changes in your business processes or accounting requirements.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Enrolmy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963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5329BC-31D8-52A2-23E8-6063DCD21B1D}"/>
              </a:ext>
            </a:extLst>
          </p:cNvPr>
          <p:cNvSpPr txBox="1"/>
          <p:nvPr/>
        </p:nvSpPr>
        <p:spPr>
          <a:xfrm>
            <a:off x="3335214" y="100157"/>
            <a:ext cx="55215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dirty="0"/>
              <a:t>SYSTEM INTERFACE 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331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458</Words>
  <Application>Microsoft Office PowerPoint</Application>
  <PresentationFormat>Widescreen</PresentationFormat>
  <Paragraphs>199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gudipati</dc:creator>
  <cp:lastModifiedBy>Noel Sam Routhu</cp:lastModifiedBy>
  <cp:revision>504</cp:revision>
  <dcterms:created xsi:type="dcterms:W3CDTF">2024-02-14T03:09:04Z</dcterms:created>
  <dcterms:modified xsi:type="dcterms:W3CDTF">2024-02-22T20:05:05Z</dcterms:modified>
</cp:coreProperties>
</file>