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57" r:id="rId4"/>
    <p:sldId id="258" r:id="rId5"/>
    <p:sldId id="261" r:id="rId6"/>
    <p:sldId id="264" r:id="rId7"/>
    <p:sldId id="262"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69B5CB-AD96-46C7-AB64-FC284A8833C2}" v="546" dt="2024-02-14T03:43:03.891"/>
    <p1510:client id="{84D599F2-ACA6-B8BB-CF36-5F2CED40A05A}" v="2152" dt="2024-02-15T05:15:47.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16/02/2024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3145-7717-3078-6630-56466977D80F}"/>
              </a:ext>
            </a:extLst>
          </p:cNvPr>
          <p:cNvSpPr>
            <a:spLocks noGrp="1"/>
          </p:cNvSpPr>
          <p:nvPr>
            <p:ph type="title"/>
          </p:nvPr>
        </p:nvSpPr>
        <p:spPr/>
        <p:txBody>
          <a:bodyPr>
            <a:normAutofit/>
          </a:bodyPr>
          <a:lstStyle/>
          <a:p>
            <a:pPr algn="ctr"/>
            <a:r>
              <a:rPr lang="en-US" sz="3600" dirty="0"/>
              <a:t>Context Diagram</a:t>
            </a:r>
            <a:endParaRPr lang="en-IN" sz="3600" dirty="0"/>
          </a:p>
        </p:txBody>
      </p:sp>
      <p:sp>
        <p:nvSpPr>
          <p:cNvPr id="3" name="Content Placeholder 2">
            <a:extLst>
              <a:ext uri="{FF2B5EF4-FFF2-40B4-BE49-F238E27FC236}">
                <a16:creationId xmlns:a16="http://schemas.microsoft.com/office/drawing/2014/main" id="{E87068A5-D7CA-ECC9-D5FC-88ECB2C1C2AA}"/>
              </a:ext>
            </a:extLst>
          </p:cNvPr>
          <p:cNvSpPr>
            <a:spLocks noGrp="1"/>
          </p:cNvSpPr>
          <p:nvPr>
            <p:ph idx="1"/>
          </p:nvPr>
        </p:nvSpPr>
        <p:spPr/>
        <p:txBody>
          <a:bodyPr>
            <a:normAutofit/>
          </a:bodyPr>
          <a:lstStyle/>
          <a:p>
            <a:pPr algn="just"/>
            <a:r>
              <a:rPr lang="en-US" b="0" i="0" dirty="0">
                <a:solidFill>
                  <a:srgbClr val="2B2B35"/>
                </a:solidFill>
                <a:effectLst/>
                <a:latin typeface="Times New Roman" panose="02020603050405020304" pitchFamily="18" charset="0"/>
                <a:cs typeface="Times New Roman" panose="02020603050405020304" pitchFamily="18" charset="0"/>
              </a:rPr>
              <a:t>A context diagram is a high-level view of a system. It’s a basic sketch meant to define an entity based on its scope, boundaries, and relation to external components like stakeholders. </a:t>
            </a:r>
          </a:p>
          <a:p>
            <a:pPr marL="0" indent="0" algn="just">
              <a:buNone/>
            </a:pPr>
            <a:endParaRPr lang="en-US" dirty="0">
              <a:solidFill>
                <a:srgbClr val="2B2B35"/>
              </a:solidFill>
              <a:latin typeface="Times New Roman" panose="02020603050405020304" pitchFamily="18" charset="0"/>
              <a:cs typeface="Times New Roman" panose="02020603050405020304" pitchFamily="18" charset="0"/>
            </a:endParaRPr>
          </a:p>
          <a:p>
            <a:pPr algn="just"/>
            <a:r>
              <a:rPr lang="en-US" b="0" i="0" dirty="0">
                <a:solidFill>
                  <a:srgbClr val="2B2B35"/>
                </a:solidFill>
                <a:effectLst/>
                <a:latin typeface="Times New Roman" panose="02020603050405020304" pitchFamily="18" charset="0"/>
                <a:cs typeface="Times New Roman" panose="02020603050405020304" pitchFamily="18" charset="0"/>
              </a:rPr>
              <a:t>Moreover, context diagrams are more straightforward compared to most complex schematics that require some technical knowledge to understand. It’s an excellent tool for sharing critical information with team members and helping them develop a better appreciation of projects.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88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D4076E07-9079-8D36-799D-65B63FBB66F9}"/>
              </a:ext>
            </a:extLst>
          </p:cNvPr>
          <p:cNvGrpSpPr/>
          <p:nvPr/>
        </p:nvGrpSpPr>
        <p:grpSpPr>
          <a:xfrm>
            <a:off x="817650" y="1100249"/>
            <a:ext cx="10556698" cy="5370462"/>
            <a:chOff x="504755" y="615468"/>
            <a:chExt cx="10402723" cy="5443848"/>
          </a:xfrm>
        </p:grpSpPr>
        <p:sp>
          <p:nvSpPr>
            <p:cNvPr id="4" name="TextBox 3">
              <a:extLst>
                <a:ext uri="{FF2B5EF4-FFF2-40B4-BE49-F238E27FC236}">
                  <a16:creationId xmlns:a16="http://schemas.microsoft.com/office/drawing/2014/main" id="{0F69FAC4-256A-0A2B-492C-109635AAD8D1}"/>
                </a:ext>
              </a:extLst>
            </p:cNvPr>
            <p:cNvSpPr txBox="1"/>
            <p:nvPr/>
          </p:nvSpPr>
          <p:spPr>
            <a:xfrm>
              <a:off x="4983714" y="3112351"/>
              <a:ext cx="1497527" cy="655163"/>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solidFill>
                    <a:schemeClr val="bg1"/>
                  </a:solidFill>
                  <a:latin typeface="Times New Roman"/>
                  <a:cs typeface="Times New Roman"/>
                </a:rPr>
                <a:t>Xero</a:t>
              </a:r>
              <a:endParaRPr lang="en-US" sz="2400" b="1" dirty="0">
                <a:solidFill>
                  <a:schemeClr val="bg1"/>
                </a:solidFill>
              </a:endParaRPr>
            </a:p>
          </p:txBody>
        </p:sp>
        <p:cxnSp>
          <p:nvCxnSpPr>
            <p:cNvPr id="16" name="Straight Arrow Connector 15">
              <a:extLst>
                <a:ext uri="{FF2B5EF4-FFF2-40B4-BE49-F238E27FC236}">
                  <a16:creationId xmlns:a16="http://schemas.microsoft.com/office/drawing/2014/main" id="{FAC73AFA-209F-9314-43B8-9E285C072FED}"/>
                </a:ext>
              </a:extLst>
            </p:cNvPr>
            <p:cNvCxnSpPr>
              <a:cxnSpLocks/>
            </p:cNvCxnSpPr>
            <p:nvPr/>
          </p:nvCxnSpPr>
          <p:spPr>
            <a:xfrm flipV="1">
              <a:off x="5768685" y="1156173"/>
              <a:ext cx="5590" cy="195151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7429D3D-0D3B-94C3-028B-60664FEC6CDA}"/>
                </a:ext>
              </a:extLst>
            </p:cNvPr>
            <p:cNvCxnSpPr>
              <a:cxnSpLocks/>
            </p:cNvCxnSpPr>
            <p:nvPr/>
          </p:nvCxnSpPr>
          <p:spPr>
            <a:xfrm flipH="1">
              <a:off x="5768685" y="3806411"/>
              <a:ext cx="24091" cy="174005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C8BAB028-2229-667A-1E20-AD4E39DA8CFD}"/>
                </a:ext>
              </a:extLst>
            </p:cNvPr>
            <p:cNvSpPr txBox="1"/>
            <p:nvPr/>
          </p:nvSpPr>
          <p:spPr>
            <a:xfrm>
              <a:off x="5024613" y="684939"/>
              <a:ext cx="1497527" cy="467974"/>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err="1">
                  <a:solidFill>
                    <a:schemeClr val="bg1"/>
                  </a:solidFill>
                  <a:latin typeface="Times New Roman"/>
                  <a:cs typeface="Times New Roman"/>
                </a:rPr>
                <a:t>Tradify</a:t>
              </a:r>
            </a:p>
          </p:txBody>
        </p:sp>
        <p:sp>
          <p:nvSpPr>
            <p:cNvPr id="19" name="TextBox 18">
              <a:extLst>
                <a:ext uri="{FF2B5EF4-FFF2-40B4-BE49-F238E27FC236}">
                  <a16:creationId xmlns:a16="http://schemas.microsoft.com/office/drawing/2014/main" id="{72FAE156-27C2-8F42-60A3-C32EE0BD51C5}"/>
                </a:ext>
              </a:extLst>
            </p:cNvPr>
            <p:cNvSpPr txBox="1"/>
            <p:nvPr/>
          </p:nvSpPr>
          <p:spPr>
            <a:xfrm>
              <a:off x="4863934" y="5587763"/>
              <a:ext cx="1878884" cy="467974"/>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err="1">
                  <a:solidFill>
                    <a:schemeClr val="bg1"/>
                  </a:solidFill>
                  <a:latin typeface="Times New Roman"/>
                  <a:cs typeface="Times New Roman"/>
                </a:rPr>
                <a:t>Simpro</a:t>
              </a:r>
            </a:p>
          </p:txBody>
        </p:sp>
        <p:grpSp>
          <p:nvGrpSpPr>
            <p:cNvPr id="11" name="Group 10">
              <a:extLst>
                <a:ext uri="{FF2B5EF4-FFF2-40B4-BE49-F238E27FC236}">
                  <a16:creationId xmlns:a16="http://schemas.microsoft.com/office/drawing/2014/main" id="{46D791DB-E958-E867-F58B-D717826305E9}"/>
                </a:ext>
              </a:extLst>
            </p:cNvPr>
            <p:cNvGrpSpPr/>
            <p:nvPr/>
          </p:nvGrpSpPr>
          <p:grpSpPr>
            <a:xfrm>
              <a:off x="6486758" y="683341"/>
              <a:ext cx="4420720" cy="2431003"/>
              <a:chOff x="6486758" y="683341"/>
              <a:chExt cx="4420720" cy="2431003"/>
            </a:xfrm>
          </p:grpSpPr>
          <p:cxnSp>
            <p:nvCxnSpPr>
              <p:cNvPr id="14" name="Straight Arrow Connector 13">
                <a:extLst>
                  <a:ext uri="{FF2B5EF4-FFF2-40B4-BE49-F238E27FC236}">
                    <a16:creationId xmlns:a16="http://schemas.microsoft.com/office/drawing/2014/main" id="{E10506F0-2187-CAE0-7032-E902475CCC47}"/>
                  </a:ext>
                </a:extLst>
              </p:cNvPr>
              <p:cNvCxnSpPr/>
              <p:nvPr/>
            </p:nvCxnSpPr>
            <p:spPr>
              <a:xfrm flipV="1">
                <a:off x="6486758" y="1140925"/>
                <a:ext cx="2948899" cy="197341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B2B7803-E3F2-6D83-11A0-750DCF78A5E9}"/>
                  </a:ext>
                </a:extLst>
              </p:cNvPr>
              <p:cNvSpPr txBox="1"/>
              <p:nvPr/>
            </p:nvSpPr>
            <p:spPr>
              <a:xfrm>
                <a:off x="9445951" y="683341"/>
                <a:ext cx="1461527" cy="467973"/>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err="1">
                    <a:solidFill>
                      <a:schemeClr val="bg1"/>
                    </a:solidFill>
                    <a:latin typeface="Times New Roman"/>
                    <a:cs typeface="Times New Roman"/>
                  </a:rPr>
                  <a:t>Enrolmy</a:t>
                </a:r>
                <a:endParaRPr lang="en-GB" sz="2400" b="1" dirty="0">
                  <a:solidFill>
                    <a:schemeClr val="bg1"/>
                  </a:solidFill>
                  <a:latin typeface="Times New Roman"/>
                  <a:cs typeface="Times New Roman"/>
                </a:endParaRPr>
              </a:p>
            </p:txBody>
          </p:sp>
        </p:grpSp>
        <p:grpSp>
          <p:nvGrpSpPr>
            <p:cNvPr id="7" name="Group 6">
              <a:extLst>
                <a:ext uri="{FF2B5EF4-FFF2-40B4-BE49-F238E27FC236}">
                  <a16:creationId xmlns:a16="http://schemas.microsoft.com/office/drawing/2014/main" id="{9972D874-5F5F-7AE2-A08C-E52BA46D8A23}"/>
                </a:ext>
              </a:extLst>
            </p:cNvPr>
            <p:cNvGrpSpPr/>
            <p:nvPr/>
          </p:nvGrpSpPr>
          <p:grpSpPr>
            <a:xfrm>
              <a:off x="6474757" y="3636344"/>
              <a:ext cx="4432720" cy="2422972"/>
              <a:chOff x="6474757" y="3636344"/>
              <a:chExt cx="4432720" cy="2422972"/>
            </a:xfrm>
          </p:grpSpPr>
          <p:cxnSp>
            <p:nvCxnSpPr>
              <p:cNvPr id="5" name="Straight Arrow Connector 4">
                <a:extLst>
                  <a:ext uri="{FF2B5EF4-FFF2-40B4-BE49-F238E27FC236}">
                    <a16:creationId xmlns:a16="http://schemas.microsoft.com/office/drawing/2014/main" id="{69E03FD1-0F04-C224-5003-2A661F947742}"/>
                  </a:ext>
                </a:extLst>
              </p:cNvPr>
              <p:cNvCxnSpPr>
                <a:cxnSpLocks/>
              </p:cNvCxnSpPr>
              <p:nvPr/>
            </p:nvCxnSpPr>
            <p:spPr>
              <a:xfrm>
                <a:off x="6474757" y="3636344"/>
                <a:ext cx="2948899" cy="195058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2C4ECDF-5756-2272-AF6F-627010F85825}"/>
                  </a:ext>
                </a:extLst>
              </p:cNvPr>
              <p:cNvSpPr txBox="1"/>
              <p:nvPr/>
            </p:nvSpPr>
            <p:spPr>
              <a:xfrm>
                <a:off x="9409950" y="5591342"/>
                <a:ext cx="1497527" cy="467974"/>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err="1">
                    <a:solidFill>
                      <a:schemeClr val="bg1"/>
                    </a:solidFill>
                    <a:latin typeface="Times New Roman"/>
                    <a:cs typeface="Times New Roman"/>
                  </a:rPr>
                  <a:t>UCollect</a:t>
                </a:r>
              </a:p>
            </p:txBody>
          </p:sp>
        </p:grpSp>
        <p:grpSp>
          <p:nvGrpSpPr>
            <p:cNvPr id="8" name="Group 7">
              <a:extLst>
                <a:ext uri="{FF2B5EF4-FFF2-40B4-BE49-F238E27FC236}">
                  <a16:creationId xmlns:a16="http://schemas.microsoft.com/office/drawing/2014/main" id="{D65AFADF-0D1D-21D2-FF7F-17186ED87855}"/>
                </a:ext>
              </a:extLst>
            </p:cNvPr>
            <p:cNvGrpSpPr/>
            <p:nvPr/>
          </p:nvGrpSpPr>
          <p:grpSpPr>
            <a:xfrm flipH="1">
              <a:off x="504756" y="3402343"/>
              <a:ext cx="4432721" cy="2422971"/>
              <a:chOff x="6474757" y="3636344"/>
              <a:chExt cx="4432721" cy="2422971"/>
            </a:xfrm>
          </p:grpSpPr>
          <p:cxnSp>
            <p:nvCxnSpPr>
              <p:cNvPr id="9" name="Straight Arrow Connector 8">
                <a:extLst>
                  <a:ext uri="{FF2B5EF4-FFF2-40B4-BE49-F238E27FC236}">
                    <a16:creationId xmlns:a16="http://schemas.microsoft.com/office/drawing/2014/main" id="{D241F6EB-3399-4965-66EA-DE02280A609B}"/>
                  </a:ext>
                </a:extLst>
              </p:cNvPr>
              <p:cNvCxnSpPr>
                <a:cxnSpLocks/>
              </p:cNvCxnSpPr>
              <p:nvPr/>
            </p:nvCxnSpPr>
            <p:spPr>
              <a:xfrm>
                <a:off x="6474757" y="3636344"/>
                <a:ext cx="2948899" cy="195058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4709399-559F-14FC-098A-37CE40C043A5}"/>
                  </a:ext>
                </a:extLst>
              </p:cNvPr>
              <p:cNvSpPr txBox="1"/>
              <p:nvPr/>
            </p:nvSpPr>
            <p:spPr>
              <a:xfrm>
                <a:off x="9387658" y="5591341"/>
                <a:ext cx="1519820" cy="467974"/>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err="1">
                    <a:solidFill>
                      <a:schemeClr val="bg1"/>
                    </a:solidFill>
                    <a:latin typeface="Times New Roman"/>
                    <a:cs typeface="Times New Roman"/>
                  </a:rPr>
                  <a:t>ControlC</a:t>
                </a:r>
                <a:endParaRPr lang="en-GB" sz="2400" b="1" dirty="0">
                  <a:solidFill>
                    <a:schemeClr val="bg1"/>
                  </a:solidFill>
                  <a:latin typeface="Times New Roman"/>
                  <a:cs typeface="Times New Roman"/>
                </a:endParaRPr>
              </a:p>
            </p:txBody>
          </p:sp>
        </p:grpSp>
        <p:grpSp>
          <p:nvGrpSpPr>
            <p:cNvPr id="12" name="Group 11">
              <a:extLst>
                <a:ext uri="{FF2B5EF4-FFF2-40B4-BE49-F238E27FC236}">
                  <a16:creationId xmlns:a16="http://schemas.microsoft.com/office/drawing/2014/main" id="{FFA9B089-52C1-8A15-6477-036F9A82205A}"/>
                </a:ext>
              </a:extLst>
            </p:cNvPr>
            <p:cNvGrpSpPr/>
            <p:nvPr/>
          </p:nvGrpSpPr>
          <p:grpSpPr>
            <a:xfrm flipH="1">
              <a:off x="504755" y="615468"/>
              <a:ext cx="4468722" cy="2492876"/>
              <a:chOff x="6486758" y="621468"/>
              <a:chExt cx="4468722" cy="2492876"/>
            </a:xfrm>
          </p:grpSpPr>
          <p:cxnSp>
            <p:nvCxnSpPr>
              <p:cNvPr id="13" name="Straight Arrow Connector 12">
                <a:extLst>
                  <a:ext uri="{FF2B5EF4-FFF2-40B4-BE49-F238E27FC236}">
                    <a16:creationId xmlns:a16="http://schemas.microsoft.com/office/drawing/2014/main" id="{1609477E-3705-B597-A331-33807053D938}"/>
                  </a:ext>
                </a:extLst>
              </p:cNvPr>
              <p:cNvCxnSpPr>
                <a:cxnSpLocks/>
              </p:cNvCxnSpPr>
              <p:nvPr/>
            </p:nvCxnSpPr>
            <p:spPr>
              <a:xfrm flipV="1">
                <a:off x="6486758" y="1140925"/>
                <a:ext cx="2948899" cy="197341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D099055-0B91-E356-75AC-82F7AC345A99}"/>
                  </a:ext>
                </a:extLst>
              </p:cNvPr>
              <p:cNvSpPr txBox="1"/>
              <p:nvPr/>
            </p:nvSpPr>
            <p:spPr>
              <a:xfrm>
                <a:off x="9445952" y="621468"/>
                <a:ext cx="1509528" cy="467973"/>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err="1">
                    <a:solidFill>
                      <a:schemeClr val="bg1"/>
                    </a:solidFill>
                    <a:latin typeface="Times New Roman"/>
                    <a:cs typeface="Times New Roman"/>
                  </a:rPr>
                  <a:t>ScaleXP</a:t>
                </a:r>
                <a:endParaRPr lang="en-GB" sz="2400" b="1" dirty="0">
                  <a:solidFill>
                    <a:schemeClr val="bg1"/>
                  </a:solidFill>
                  <a:latin typeface="Times New Roman"/>
                  <a:cs typeface="Times New Roman"/>
                </a:endParaRPr>
              </a:p>
            </p:txBody>
          </p:sp>
        </p:grpSp>
        <p:sp>
          <p:nvSpPr>
            <p:cNvPr id="23" name="TextBox 22">
              <a:extLst>
                <a:ext uri="{FF2B5EF4-FFF2-40B4-BE49-F238E27FC236}">
                  <a16:creationId xmlns:a16="http://schemas.microsoft.com/office/drawing/2014/main" id="{6B98ADD7-C7BA-1C3C-5F63-406DCB67F105}"/>
                </a:ext>
              </a:extLst>
            </p:cNvPr>
            <p:cNvSpPr txBox="1"/>
            <p:nvPr/>
          </p:nvSpPr>
          <p:spPr>
            <a:xfrm>
              <a:off x="5733322" y="1533415"/>
              <a:ext cx="157966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Job Management  app for trades people</a:t>
              </a:r>
            </a:p>
          </p:txBody>
        </p:sp>
        <p:sp>
          <p:nvSpPr>
            <p:cNvPr id="30" name="TextBox 29">
              <a:extLst>
                <a:ext uri="{FF2B5EF4-FFF2-40B4-BE49-F238E27FC236}">
                  <a16:creationId xmlns:a16="http://schemas.microsoft.com/office/drawing/2014/main" id="{0BC1E27E-267F-F3D5-58FA-DC156D97FD65}"/>
                </a:ext>
              </a:extLst>
            </p:cNvPr>
            <p:cNvSpPr txBox="1"/>
            <p:nvPr/>
          </p:nvSpPr>
          <p:spPr>
            <a:xfrm rot="19560000">
              <a:off x="6344861" y="1990116"/>
              <a:ext cx="4080646" cy="748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1400" dirty="0"/>
                <a:t>Online Registration &amp; booking platform for activity provider.</a:t>
              </a:r>
            </a:p>
            <a:p>
              <a:pPr marL="285750" indent="-285750">
                <a:buFont typeface="Wingdings"/>
                <a:buChar char="Ø"/>
              </a:pPr>
              <a:r>
                <a:rPr lang="en-GB" sz="1400" dirty="0"/>
                <a:t>Ideal for any activity-based business.</a:t>
              </a:r>
            </a:p>
          </p:txBody>
        </p:sp>
        <p:sp>
          <p:nvSpPr>
            <p:cNvPr id="31" name="TextBox 30">
              <a:extLst>
                <a:ext uri="{FF2B5EF4-FFF2-40B4-BE49-F238E27FC236}">
                  <a16:creationId xmlns:a16="http://schemas.microsoft.com/office/drawing/2014/main" id="{0B8B77E5-CBE2-8C64-8755-46BD4768BFFD}"/>
                </a:ext>
              </a:extLst>
            </p:cNvPr>
            <p:cNvSpPr txBox="1"/>
            <p:nvPr/>
          </p:nvSpPr>
          <p:spPr>
            <a:xfrm rot="1980000">
              <a:off x="5969626" y="4666655"/>
              <a:ext cx="352264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1400" dirty="0"/>
                <a:t>Invoice collection with direct debits, checks &amp; credit card Charges, Use Stripe.</a:t>
              </a:r>
            </a:p>
          </p:txBody>
        </p:sp>
        <p:sp>
          <p:nvSpPr>
            <p:cNvPr id="33" name="TextBox 32">
              <a:extLst>
                <a:ext uri="{FF2B5EF4-FFF2-40B4-BE49-F238E27FC236}">
                  <a16:creationId xmlns:a16="http://schemas.microsoft.com/office/drawing/2014/main" id="{6B6430E1-93FA-6C5F-9091-950A4D9C48B8}"/>
                </a:ext>
              </a:extLst>
            </p:cNvPr>
            <p:cNvSpPr txBox="1"/>
            <p:nvPr/>
          </p:nvSpPr>
          <p:spPr>
            <a:xfrm>
              <a:off x="4362963" y="3805853"/>
              <a:ext cx="196836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Field service Management</a:t>
              </a:r>
            </a:p>
            <a:p>
              <a:pPr marL="285750" indent="-285750">
                <a:buFont typeface="Wingdings"/>
                <a:buChar char="Ø"/>
              </a:pPr>
              <a:r>
                <a:rPr lang="en-GB" sz="1400" dirty="0"/>
                <a:t>Scheduling</a:t>
              </a:r>
            </a:p>
            <a:p>
              <a:pPr marL="285750" indent="-285750">
                <a:buFont typeface="Wingdings"/>
                <a:buChar char="Ø"/>
              </a:pPr>
              <a:r>
                <a:rPr lang="en-GB" sz="1400" dirty="0"/>
                <a:t>Dispatch</a:t>
              </a:r>
            </a:p>
            <a:p>
              <a:pPr marL="285750" indent="-285750">
                <a:buFont typeface="Wingdings"/>
                <a:buChar char="Ø"/>
              </a:pPr>
              <a:r>
                <a:rPr lang="en-GB" sz="1400" dirty="0"/>
                <a:t>Invoicing</a:t>
              </a:r>
            </a:p>
            <a:p>
              <a:pPr marL="285750" indent="-285750">
                <a:buFont typeface="Wingdings"/>
                <a:buChar char="Ø"/>
              </a:pPr>
              <a:r>
                <a:rPr lang="en-GB" sz="1400" dirty="0"/>
                <a:t>Payments</a:t>
              </a:r>
            </a:p>
            <a:p>
              <a:pPr marL="285750" indent="-285750">
                <a:buFont typeface="Wingdings"/>
                <a:buChar char="Ø"/>
              </a:pPr>
              <a:r>
                <a:rPr lang="en-GB" sz="1400" dirty="0"/>
                <a:t>Inventory Management</a:t>
              </a:r>
            </a:p>
          </p:txBody>
        </p:sp>
        <p:sp>
          <p:nvSpPr>
            <p:cNvPr id="38" name="TextBox 37">
              <a:extLst>
                <a:ext uri="{FF2B5EF4-FFF2-40B4-BE49-F238E27FC236}">
                  <a16:creationId xmlns:a16="http://schemas.microsoft.com/office/drawing/2014/main" id="{907B0F2D-3DB7-5298-B858-18457793E23C}"/>
                </a:ext>
              </a:extLst>
            </p:cNvPr>
            <p:cNvSpPr txBox="1"/>
            <p:nvPr/>
          </p:nvSpPr>
          <p:spPr>
            <a:xfrm rot="-2040000">
              <a:off x="1762615" y="3441018"/>
              <a:ext cx="302455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1400" dirty="0"/>
                <a:t>Data Security </a:t>
              </a:r>
            </a:p>
            <a:p>
              <a:pPr marL="285750" indent="-285750">
                <a:buFont typeface="Wingdings"/>
                <a:buChar char="Ø"/>
              </a:pPr>
              <a:r>
                <a:rPr lang="en-GB" sz="1400" dirty="0"/>
                <a:t>Practice manager</a:t>
              </a:r>
            </a:p>
            <a:p>
              <a:pPr marL="285750" indent="-285750">
                <a:buFont typeface="Wingdings"/>
                <a:buChar char="Ø"/>
              </a:pPr>
              <a:r>
                <a:rPr lang="en-GB" sz="1400" dirty="0"/>
                <a:t>Workflow mark in </a:t>
              </a:r>
              <a:r>
                <a:rPr lang="en-GB" sz="1400" dirty="0" err="1"/>
                <a:t>Nz</a:t>
              </a:r>
              <a:r>
                <a:rPr lang="en-GB" sz="1400" dirty="0"/>
                <a:t> data Centers</a:t>
              </a:r>
            </a:p>
          </p:txBody>
        </p:sp>
        <p:sp>
          <p:nvSpPr>
            <p:cNvPr id="60" name="TextBox 59">
              <a:extLst>
                <a:ext uri="{FF2B5EF4-FFF2-40B4-BE49-F238E27FC236}">
                  <a16:creationId xmlns:a16="http://schemas.microsoft.com/office/drawing/2014/main" id="{E616DB40-F022-D692-D4D0-B672846D0248}"/>
                </a:ext>
              </a:extLst>
            </p:cNvPr>
            <p:cNvSpPr txBox="1"/>
            <p:nvPr/>
          </p:nvSpPr>
          <p:spPr>
            <a:xfrm rot="2040000">
              <a:off x="2391045" y="1642800"/>
              <a:ext cx="27226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1400" dirty="0"/>
                <a:t>SAS metrics, dashboard</a:t>
              </a:r>
            </a:p>
            <a:p>
              <a:pPr marL="285750" indent="-285750">
                <a:buFont typeface="Wingdings"/>
                <a:buChar char="Ø"/>
              </a:pPr>
              <a:r>
                <a:rPr lang="en-GB" sz="1400" dirty="0"/>
                <a:t>Revenue recognition</a:t>
              </a:r>
            </a:p>
          </p:txBody>
        </p:sp>
      </p:grpSp>
      <p:sp>
        <p:nvSpPr>
          <p:cNvPr id="2" name="Rectangle 1">
            <a:extLst>
              <a:ext uri="{FF2B5EF4-FFF2-40B4-BE49-F238E27FC236}">
                <a16:creationId xmlns:a16="http://schemas.microsoft.com/office/drawing/2014/main" id="{375D0BC1-7D96-6AE0-4FC1-0640175AB207}"/>
              </a:ext>
            </a:extLst>
          </p:cNvPr>
          <p:cNvSpPr/>
          <p:nvPr/>
        </p:nvSpPr>
        <p:spPr>
          <a:xfrm>
            <a:off x="1707491" y="5388"/>
            <a:ext cx="8777018"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Team 1 – Xero’s Context Diagram</a:t>
            </a:r>
          </a:p>
        </p:txBody>
      </p:sp>
      <p:sp>
        <p:nvSpPr>
          <p:cNvPr id="15" name="Oval 14">
            <a:extLst>
              <a:ext uri="{FF2B5EF4-FFF2-40B4-BE49-F238E27FC236}">
                <a16:creationId xmlns:a16="http://schemas.microsoft.com/office/drawing/2014/main" id="{FFD3BE05-F2FF-CC72-8739-730100316CDA}"/>
              </a:ext>
            </a:extLst>
          </p:cNvPr>
          <p:cNvSpPr/>
          <p:nvPr/>
        </p:nvSpPr>
        <p:spPr>
          <a:xfrm>
            <a:off x="6171718" y="4954529"/>
            <a:ext cx="567095" cy="57267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43A21C7-CD9E-8B10-A0A0-C05B2D3AA815}"/>
              </a:ext>
            </a:extLst>
          </p:cNvPr>
          <p:cNvSpPr txBox="1"/>
          <p:nvPr/>
        </p:nvSpPr>
        <p:spPr>
          <a:xfrm>
            <a:off x="6270615" y="4999512"/>
            <a:ext cx="482663" cy="461665"/>
          </a:xfrm>
          <a:prstGeom prst="rect">
            <a:avLst/>
          </a:prstGeom>
          <a:noFill/>
        </p:spPr>
        <p:txBody>
          <a:bodyPr wrap="square" rtlCol="0">
            <a:spAutoFit/>
          </a:bodyPr>
          <a:lstStyle/>
          <a:p>
            <a:r>
              <a:rPr lang="en-US" sz="2400" dirty="0">
                <a:solidFill>
                  <a:schemeClr val="bg1"/>
                </a:solidFill>
              </a:rPr>
              <a:t>1</a:t>
            </a:r>
          </a:p>
        </p:txBody>
      </p:sp>
      <p:sp>
        <p:nvSpPr>
          <p:cNvPr id="24" name="Oval 23">
            <a:extLst>
              <a:ext uri="{FF2B5EF4-FFF2-40B4-BE49-F238E27FC236}">
                <a16:creationId xmlns:a16="http://schemas.microsoft.com/office/drawing/2014/main" id="{73F79DED-7902-1991-C956-D80AB597889E}"/>
              </a:ext>
            </a:extLst>
          </p:cNvPr>
          <p:cNvSpPr/>
          <p:nvPr/>
        </p:nvSpPr>
        <p:spPr>
          <a:xfrm>
            <a:off x="8443928" y="4572459"/>
            <a:ext cx="567095" cy="57267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0BCD7AD-B617-7DD2-7F6E-8473667FB603}"/>
              </a:ext>
            </a:extLst>
          </p:cNvPr>
          <p:cNvSpPr txBox="1"/>
          <p:nvPr/>
        </p:nvSpPr>
        <p:spPr>
          <a:xfrm>
            <a:off x="8538503" y="4627964"/>
            <a:ext cx="482663" cy="461665"/>
          </a:xfrm>
          <a:prstGeom prst="rect">
            <a:avLst/>
          </a:prstGeom>
          <a:noFill/>
        </p:spPr>
        <p:txBody>
          <a:bodyPr wrap="square" rtlCol="0">
            <a:spAutoFit/>
          </a:bodyPr>
          <a:lstStyle/>
          <a:p>
            <a:r>
              <a:rPr lang="en-US" sz="2400" dirty="0">
                <a:solidFill>
                  <a:schemeClr val="bg1"/>
                </a:solidFill>
              </a:rPr>
              <a:t>2</a:t>
            </a:r>
          </a:p>
        </p:txBody>
      </p:sp>
      <p:sp>
        <p:nvSpPr>
          <p:cNvPr id="26" name="TextBox 25">
            <a:extLst>
              <a:ext uri="{FF2B5EF4-FFF2-40B4-BE49-F238E27FC236}">
                <a16:creationId xmlns:a16="http://schemas.microsoft.com/office/drawing/2014/main" id="{B728EF88-6055-1F74-8EA9-4035BDD7E3B0}"/>
              </a:ext>
            </a:extLst>
          </p:cNvPr>
          <p:cNvSpPr txBox="1"/>
          <p:nvPr/>
        </p:nvSpPr>
        <p:spPr>
          <a:xfrm>
            <a:off x="3505970" y="5031372"/>
            <a:ext cx="482663" cy="461665"/>
          </a:xfrm>
          <a:prstGeom prst="rect">
            <a:avLst/>
          </a:prstGeom>
          <a:noFill/>
        </p:spPr>
        <p:txBody>
          <a:bodyPr wrap="square" rtlCol="0">
            <a:spAutoFit/>
          </a:bodyPr>
          <a:lstStyle/>
          <a:p>
            <a:r>
              <a:rPr lang="en-US" sz="2400" dirty="0">
                <a:solidFill>
                  <a:schemeClr val="bg1"/>
                </a:solidFill>
              </a:rPr>
              <a:t>2</a:t>
            </a:r>
          </a:p>
        </p:txBody>
      </p:sp>
      <p:sp>
        <p:nvSpPr>
          <p:cNvPr id="27" name="Oval 26">
            <a:extLst>
              <a:ext uri="{FF2B5EF4-FFF2-40B4-BE49-F238E27FC236}">
                <a16:creationId xmlns:a16="http://schemas.microsoft.com/office/drawing/2014/main" id="{9C7E0499-0940-64F9-F5A7-BB1445AE6120}"/>
              </a:ext>
            </a:extLst>
          </p:cNvPr>
          <p:cNvSpPr/>
          <p:nvPr/>
        </p:nvSpPr>
        <p:spPr>
          <a:xfrm>
            <a:off x="3345240" y="5022875"/>
            <a:ext cx="567095" cy="57267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4A3D1ED-C224-AEDB-6313-29CDF2BF5F2B}"/>
              </a:ext>
            </a:extLst>
          </p:cNvPr>
          <p:cNvSpPr txBox="1"/>
          <p:nvPr/>
        </p:nvSpPr>
        <p:spPr>
          <a:xfrm>
            <a:off x="3459049" y="5082162"/>
            <a:ext cx="482663" cy="461665"/>
          </a:xfrm>
          <a:prstGeom prst="rect">
            <a:avLst/>
          </a:prstGeom>
          <a:noFill/>
        </p:spPr>
        <p:txBody>
          <a:bodyPr wrap="square" rtlCol="0">
            <a:spAutoFit/>
          </a:bodyPr>
          <a:lstStyle/>
          <a:p>
            <a:r>
              <a:rPr lang="en-US" sz="2400" dirty="0">
                <a:solidFill>
                  <a:schemeClr val="bg1"/>
                </a:solidFill>
              </a:rPr>
              <a:t>3</a:t>
            </a:r>
          </a:p>
        </p:txBody>
      </p:sp>
      <p:sp>
        <p:nvSpPr>
          <p:cNvPr id="29" name="Oval 28">
            <a:extLst>
              <a:ext uri="{FF2B5EF4-FFF2-40B4-BE49-F238E27FC236}">
                <a16:creationId xmlns:a16="http://schemas.microsoft.com/office/drawing/2014/main" id="{54110502-7DE0-7D34-B659-D191DB5D216F}"/>
              </a:ext>
            </a:extLst>
          </p:cNvPr>
          <p:cNvSpPr/>
          <p:nvPr/>
        </p:nvSpPr>
        <p:spPr>
          <a:xfrm>
            <a:off x="3222422" y="2421890"/>
            <a:ext cx="567095" cy="57267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5799FCA-B0ED-DDBA-5556-90E92C73AEF6}"/>
              </a:ext>
            </a:extLst>
          </p:cNvPr>
          <p:cNvSpPr txBox="1"/>
          <p:nvPr/>
        </p:nvSpPr>
        <p:spPr>
          <a:xfrm>
            <a:off x="3317847" y="2473979"/>
            <a:ext cx="482663" cy="461665"/>
          </a:xfrm>
          <a:prstGeom prst="rect">
            <a:avLst/>
          </a:prstGeom>
          <a:noFill/>
        </p:spPr>
        <p:txBody>
          <a:bodyPr wrap="square" rtlCol="0">
            <a:spAutoFit/>
          </a:bodyPr>
          <a:lstStyle/>
          <a:p>
            <a:r>
              <a:rPr lang="en-US" sz="2400" dirty="0">
                <a:solidFill>
                  <a:schemeClr val="bg1"/>
                </a:solidFill>
              </a:rPr>
              <a:t>4</a:t>
            </a:r>
          </a:p>
        </p:txBody>
      </p:sp>
      <p:sp>
        <p:nvSpPr>
          <p:cNvPr id="34" name="Oval 33">
            <a:extLst>
              <a:ext uri="{FF2B5EF4-FFF2-40B4-BE49-F238E27FC236}">
                <a16:creationId xmlns:a16="http://schemas.microsoft.com/office/drawing/2014/main" id="{CA89109D-295D-9342-735C-35DA8F5E3CBB}"/>
              </a:ext>
            </a:extLst>
          </p:cNvPr>
          <p:cNvSpPr/>
          <p:nvPr/>
        </p:nvSpPr>
        <p:spPr>
          <a:xfrm>
            <a:off x="6153638" y="2682440"/>
            <a:ext cx="567095" cy="57267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48028CB-A642-877A-96BE-BD005552F9F5}"/>
              </a:ext>
            </a:extLst>
          </p:cNvPr>
          <p:cNvSpPr txBox="1"/>
          <p:nvPr/>
        </p:nvSpPr>
        <p:spPr>
          <a:xfrm>
            <a:off x="6266188" y="2757755"/>
            <a:ext cx="482663" cy="461665"/>
          </a:xfrm>
          <a:prstGeom prst="rect">
            <a:avLst/>
          </a:prstGeom>
          <a:noFill/>
        </p:spPr>
        <p:txBody>
          <a:bodyPr wrap="square" rtlCol="0">
            <a:spAutoFit/>
          </a:bodyPr>
          <a:lstStyle/>
          <a:p>
            <a:r>
              <a:rPr lang="en-US" sz="2400" dirty="0">
                <a:solidFill>
                  <a:schemeClr val="bg1"/>
                </a:solidFill>
              </a:rPr>
              <a:t>5</a:t>
            </a:r>
          </a:p>
        </p:txBody>
      </p:sp>
      <p:sp>
        <p:nvSpPr>
          <p:cNvPr id="36" name="Oval 35">
            <a:extLst>
              <a:ext uri="{FF2B5EF4-FFF2-40B4-BE49-F238E27FC236}">
                <a16:creationId xmlns:a16="http://schemas.microsoft.com/office/drawing/2014/main" id="{E5F5EEA5-DCC2-8AC1-8636-B2FF8EBA6B23}"/>
              </a:ext>
            </a:extLst>
          </p:cNvPr>
          <p:cNvSpPr/>
          <p:nvPr/>
        </p:nvSpPr>
        <p:spPr>
          <a:xfrm>
            <a:off x="8533628" y="1637755"/>
            <a:ext cx="567095" cy="57267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13A0A9-F204-C7E8-F827-70AEE5EA09EB}"/>
              </a:ext>
            </a:extLst>
          </p:cNvPr>
          <p:cNvSpPr txBox="1"/>
          <p:nvPr/>
        </p:nvSpPr>
        <p:spPr>
          <a:xfrm>
            <a:off x="8633695" y="1691046"/>
            <a:ext cx="482663" cy="461665"/>
          </a:xfrm>
          <a:prstGeom prst="rect">
            <a:avLst/>
          </a:prstGeom>
          <a:noFill/>
        </p:spPr>
        <p:txBody>
          <a:bodyPr wrap="square" rtlCol="0">
            <a:spAutoFit/>
          </a:bodyPr>
          <a:lstStyle/>
          <a:p>
            <a:r>
              <a:rPr lang="en-US" sz="2400" dirty="0">
                <a:solidFill>
                  <a:schemeClr val="bg1"/>
                </a:solidFill>
              </a:rPr>
              <a:t>6</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3A64B9B-8D24-6AEE-A408-0EF566910CE4}"/>
              </a:ext>
            </a:extLst>
          </p:cNvPr>
          <p:cNvGraphicFramePr>
            <a:graphicFrameLocks noGrp="1"/>
          </p:cNvGraphicFramePr>
          <p:nvPr>
            <p:extLst>
              <p:ext uri="{D42A27DB-BD31-4B8C-83A1-F6EECF244321}">
                <p14:modId xmlns:p14="http://schemas.microsoft.com/office/powerpoint/2010/main" val="292774428"/>
              </p:ext>
            </p:extLst>
          </p:nvPr>
        </p:nvGraphicFramePr>
        <p:xfrm>
          <a:off x="252983" y="761035"/>
          <a:ext cx="11686033" cy="5704420"/>
        </p:xfrm>
        <a:graphic>
          <a:graphicData uri="http://schemas.openxmlformats.org/drawingml/2006/table">
            <a:tbl>
              <a:tblPr firstRow="1" bandRow="1">
                <a:tableStyleId>{5C22544A-7EE6-4342-B048-85BDC9FD1C3A}</a:tableStyleId>
              </a:tblPr>
              <a:tblGrid>
                <a:gridCol w="835683">
                  <a:extLst>
                    <a:ext uri="{9D8B030D-6E8A-4147-A177-3AD203B41FA5}">
                      <a16:colId xmlns:a16="http://schemas.microsoft.com/office/drawing/2014/main" val="36740994"/>
                    </a:ext>
                  </a:extLst>
                </a:gridCol>
                <a:gridCol w="3059662">
                  <a:extLst>
                    <a:ext uri="{9D8B030D-6E8A-4147-A177-3AD203B41FA5}">
                      <a16:colId xmlns:a16="http://schemas.microsoft.com/office/drawing/2014/main" val="2803159226"/>
                    </a:ext>
                  </a:extLst>
                </a:gridCol>
                <a:gridCol w="1947672">
                  <a:extLst>
                    <a:ext uri="{9D8B030D-6E8A-4147-A177-3AD203B41FA5}">
                      <a16:colId xmlns:a16="http://schemas.microsoft.com/office/drawing/2014/main" val="2818866658"/>
                    </a:ext>
                  </a:extLst>
                </a:gridCol>
                <a:gridCol w="1947672">
                  <a:extLst>
                    <a:ext uri="{9D8B030D-6E8A-4147-A177-3AD203B41FA5}">
                      <a16:colId xmlns:a16="http://schemas.microsoft.com/office/drawing/2014/main" val="3264038830"/>
                    </a:ext>
                  </a:extLst>
                </a:gridCol>
                <a:gridCol w="1947672">
                  <a:extLst>
                    <a:ext uri="{9D8B030D-6E8A-4147-A177-3AD203B41FA5}">
                      <a16:colId xmlns:a16="http://schemas.microsoft.com/office/drawing/2014/main" val="370807823"/>
                    </a:ext>
                  </a:extLst>
                </a:gridCol>
                <a:gridCol w="1947672">
                  <a:extLst>
                    <a:ext uri="{9D8B030D-6E8A-4147-A177-3AD203B41FA5}">
                      <a16:colId xmlns:a16="http://schemas.microsoft.com/office/drawing/2014/main" val="841779748"/>
                    </a:ext>
                  </a:extLst>
                </a:gridCol>
              </a:tblGrid>
              <a:tr h="299310">
                <a:tc>
                  <a:txBody>
                    <a:bodyPr/>
                    <a:lstStyle/>
                    <a:p>
                      <a:pPr algn="ctr"/>
                      <a:r>
                        <a:rPr lang="en-GB" dirty="0"/>
                        <a:t>S.NO</a:t>
                      </a:r>
                    </a:p>
                  </a:txBody>
                  <a:tcPr/>
                </a:tc>
                <a:tc>
                  <a:txBody>
                    <a:bodyPr/>
                    <a:lstStyle/>
                    <a:p>
                      <a:pPr algn="ctr"/>
                      <a:r>
                        <a:rPr lang="en-GB" dirty="0"/>
                        <a:t>DESCRIPTION</a:t>
                      </a:r>
                    </a:p>
                  </a:txBody>
                  <a:tcPr/>
                </a:tc>
                <a:tc>
                  <a:txBody>
                    <a:bodyPr/>
                    <a:lstStyle/>
                    <a:p>
                      <a:pPr algn="ctr"/>
                      <a:r>
                        <a:rPr lang="en-GB" dirty="0"/>
                        <a:t>SOURCE </a:t>
                      </a:r>
                    </a:p>
                  </a:txBody>
                  <a:tcPr/>
                </a:tc>
                <a:tc>
                  <a:txBody>
                    <a:bodyPr/>
                    <a:lstStyle/>
                    <a:p>
                      <a:pPr algn="ctr"/>
                      <a:r>
                        <a:rPr lang="en-GB" dirty="0"/>
                        <a:t>TARGET</a:t>
                      </a:r>
                    </a:p>
                  </a:txBody>
                  <a:tcPr/>
                </a:tc>
                <a:tc>
                  <a:txBody>
                    <a:bodyPr/>
                    <a:lstStyle/>
                    <a:p>
                      <a:pPr algn="ctr"/>
                      <a:r>
                        <a:rPr lang="en-GB" dirty="0"/>
                        <a:t>FREQUENCY</a:t>
                      </a:r>
                    </a:p>
                  </a:txBody>
                  <a:tcPr/>
                </a:tc>
                <a:tc>
                  <a:txBody>
                    <a:bodyPr/>
                    <a:lstStyle/>
                    <a:p>
                      <a:pPr algn="ctr"/>
                      <a:r>
                        <a:rPr lang="en-GB" dirty="0"/>
                        <a:t>VALIDATION</a:t>
                      </a:r>
                    </a:p>
                  </a:txBody>
                  <a:tcPr/>
                </a:tc>
                <a:extLst>
                  <a:ext uri="{0D108BD9-81ED-4DB2-BD59-A6C34878D82A}">
                    <a16:rowId xmlns:a16="http://schemas.microsoft.com/office/drawing/2014/main" val="26404431"/>
                  </a:ext>
                </a:extLst>
              </a:tr>
              <a:tr h="757423">
                <a:tc>
                  <a:txBody>
                    <a:bodyPr/>
                    <a:lstStyle/>
                    <a:p>
                      <a:pPr algn="ctr"/>
                      <a:r>
                        <a:rPr lang="en-GB" sz="1400" dirty="0"/>
                        <a:t>1.</a:t>
                      </a:r>
                    </a:p>
                  </a:txBody>
                  <a:tcPr/>
                </a:tc>
                <a:tc>
                  <a:txBody>
                    <a:bodyPr/>
                    <a:lstStyle/>
                    <a:p>
                      <a:pPr algn="just"/>
                      <a:r>
                        <a:rPr lang="en-GB" sz="1400" dirty="0"/>
                        <a:t>Field service management, business quotes, scheduling, dispatch, involving, payments &amp; inventory management.</a:t>
                      </a:r>
                    </a:p>
                  </a:txBody>
                  <a:tcPr/>
                </a:tc>
                <a:tc>
                  <a:txBody>
                    <a:bodyPr/>
                    <a:lstStyle/>
                    <a:p>
                      <a:pPr algn="ctr"/>
                      <a:endParaRPr lang="en-GB" sz="1400" dirty="0"/>
                    </a:p>
                    <a:p>
                      <a:pPr lvl="0" algn="ctr">
                        <a:buNone/>
                      </a:pPr>
                      <a:r>
                        <a:rPr lang="en-GB" sz="1400" dirty="0" err="1"/>
                        <a:t>Simpro</a:t>
                      </a:r>
                      <a:endParaRPr lang="en-GB" sz="1400" dirty="0"/>
                    </a:p>
                  </a:txBody>
                  <a:tcPr/>
                </a:tc>
                <a:tc>
                  <a:txBody>
                    <a:bodyPr/>
                    <a:lstStyle/>
                    <a:p>
                      <a:pPr algn="ctr"/>
                      <a:endParaRPr lang="en-GB" sz="1400" dirty="0"/>
                    </a:p>
                    <a:p>
                      <a:pPr lvl="0" algn="ctr">
                        <a:buNone/>
                      </a:pPr>
                      <a:r>
                        <a:rPr lang="en-GB" sz="1400" dirty="0"/>
                        <a:t>Xero</a:t>
                      </a:r>
                    </a:p>
                  </a:txBody>
                  <a:tcPr/>
                </a:tc>
                <a:tc>
                  <a:txBody>
                    <a:bodyPr/>
                    <a:lstStyle/>
                    <a:p>
                      <a:pPr algn="ctr"/>
                      <a:endParaRPr lang="en-GB" sz="1400" dirty="0"/>
                    </a:p>
                    <a:p>
                      <a:pPr lvl="0" algn="ctr">
                        <a:buNone/>
                      </a:pPr>
                      <a:r>
                        <a:rPr lang="en-GB" sz="1400" dirty="0"/>
                        <a:t>Real-time</a:t>
                      </a:r>
                    </a:p>
                  </a:txBody>
                  <a:tcPr/>
                </a:tc>
                <a:tc>
                  <a:txBody>
                    <a:bodyPr/>
                    <a:lstStyle/>
                    <a:p>
                      <a:pPr algn="ctr"/>
                      <a:endParaRPr lang="en-GB" sz="1400" dirty="0"/>
                    </a:p>
                    <a:p>
                      <a:pPr lvl="0" algn="ctr">
                        <a:buNone/>
                      </a:pPr>
                      <a:r>
                        <a:rPr lang="en-GB" sz="1400" dirty="0"/>
                        <a:t>Accuracy in finance</a:t>
                      </a:r>
                    </a:p>
                  </a:txBody>
                  <a:tcPr/>
                </a:tc>
                <a:extLst>
                  <a:ext uri="{0D108BD9-81ED-4DB2-BD59-A6C34878D82A}">
                    <a16:rowId xmlns:a16="http://schemas.microsoft.com/office/drawing/2014/main" val="882255476"/>
                  </a:ext>
                </a:extLst>
              </a:tr>
              <a:tr h="840510">
                <a:tc>
                  <a:txBody>
                    <a:bodyPr/>
                    <a:lstStyle/>
                    <a:p>
                      <a:pPr algn="ctr"/>
                      <a:r>
                        <a:rPr lang="en-GB" sz="1400" dirty="0"/>
                        <a:t>2.</a:t>
                      </a:r>
                    </a:p>
                  </a:txBody>
                  <a:tcPr/>
                </a:tc>
                <a:tc>
                  <a:txBody>
                    <a:bodyPr/>
                    <a:lstStyle/>
                    <a:p>
                      <a:pPr algn="just"/>
                      <a:r>
                        <a:rPr lang="en-GB" sz="1400" dirty="0"/>
                        <a:t>Advanced features include instalments, automatic</a:t>
                      </a:r>
                      <a:endParaRPr lang="en-US" sz="1400" dirty="0"/>
                    </a:p>
                    <a:p>
                      <a:pPr lvl="0" algn="just">
                        <a:buNone/>
                      </a:pPr>
                      <a:r>
                        <a:rPr lang="en-GB" sz="1400" dirty="0"/>
                        <a:t>payments, partial payments, Receipts.</a:t>
                      </a:r>
                    </a:p>
                  </a:txBody>
                  <a:tcPr/>
                </a:tc>
                <a:tc>
                  <a:txBody>
                    <a:bodyPr/>
                    <a:lstStyle/>
                    <a:p>
                      <a:pPr algn="ctr"/>
                      <a:endParaRPr lang="en-GB" sz="1400" dirty="0"/>
                    </a:p>
                    <a:p>
                      <a:pPr lvl="0" algn="ctr">
                        <a:buNone/>
                      </a:pPr>
                      <a:r>
                        <a:rPr lang="en-GB" sz="1400" dirty="0" err="1"/>
                        <a:t>UCollect</a:t>
                      </a:r>
                      <a:endParaRPr lang="en-GB" sz="1400" dirty="0"/>
                    </a:p>
                  </a:txBody>
                  <a:tcPr/>
                </a:tc>
                <a:tc>
                  <a:txBody>
                    <a:bodyPr/>
                    <a:lstStyle/>
                    <a:p>
                      <a:pPr algn="ctr"/>
                      <a:endParaRPr lang="en-GB" sz="1400" dirty="0"/>
                    </a:p>
                    <a:p>
                      <a:pPr lvl="0" algn="ctr">
                        <a:buNone/>
                      </a:pPr>
                      <a:r>
                        <a:rPr lang="en-GB" sz="1400" dirty="0"/>
                        <a:t>Xero</a:t>
                      </a:r>
                    </a:p>
                  </a:txBody>
                  <a:tcPr/>
                </a:tc>
                <a:tc>
                  <a:txBody>
                    <a:bodyPr/>
                    <a:lstStyle/>
                    <a:p>
                      <a:pPr algn="ctr"/>
                      <a:endParaRPr lang="en-GB" sz="1400" dirty="0"/>
                    </a:p>
                    <a:p>
                      <a:pPr lvl="0" algn="ctr">
                        <a:buNone/>
                      </a:pPr>
                      <a:r>
                        <a:rPr lang="en-GB" sz="1400" dirty="0"/>
                        <a:t>Real-time</a:t>
                      </a:r>
                    </a:p>
                  </a:txBody>
                  <a:tcPr/>
                </a:tc>
                <a:tc>
                  <a:txBody>
                    <a:bodyPr/>
                    <a:lstStyle/>
                    <a:p>
                      <a:pPr algn="ctr"/>
                      <a:r>
                        <a:rPr lang="en-GB" sz="1400" dirty="0"/>
                        <a:t>secured</a:t>
                      </a:r>
                    </a:p>
                    <a:p>
                      <a:pPr lvl="0" algn="ctr">
                        <a:buNone/>
                      </a:pPr>
                      <a:r>
                        <a:rPr lang="en-GB" sz="1400" dirty="0"/>
                        <a:t>Payment services</a:t>
                      </a:r>
                    </a:p>
                  </a:txBody>
                  <a:tcPr/>
                </a:tc>
                <a:extLst>
                  <a:ext uri="{0D108BD9-81ED-4DB2-BD59-A6C34878D82A}">
                    <a16:rowId xmlns:a16="http://schemas.microsoft.com/office/drawing/2014/main" val="3232385340"/>
                  </a:ext>
                </a:extLst>
              </a:tr>
              <a:tr h="628072">
                <a:tc>
                  <a:txBody>
                    <a:bodyPr/>
                    <a:lstStyle/>
                    <a:p>
                      <a:pPr algn="ctr"/>
                      <a:r>
                        <a:rPr lang="en-GB" sz="1400" dirty="0"/>
                        <a:t>3.</a:t>
                      </a:r>
                    </a:p>
                  </a:txBody>
                  <a:tcPr/>
                </a:tc>
                <a:tc>
                  <a:txBody>
                    <a:bodyPr/>
                    <a:lstStyle/>
                    <a:p>
                      <a:pPr algn="just"/>
                      <a:r>
                        <a:rPr lang="en-GB" sz="1400" dirty="0"/>
                        <a:t>Xero practice manager, stored in </a:t>
                      </a:r>
                      <a:r>
                        <a:rPr lang="en-GB" sz="1400" dirty="0" err="1"/>
                        <a:t>Nz</a:t>
                      </a:r>
                      <a:r>
                        <a:rPr lang="en-GB" sz="1400" dirty="0"/>
                        <a:t> data </a:t>
                      </a:r>
                      <a:r>
                        <a:rPr lang="en-GB" sz="1400" dirty="0" err="1"/>
                        <a:t>centers</a:t>
                      </a:r>
                      <a:r>
                        <a:rPr lang="en-GB" sz="1400" dirty="0"/>
                        <a:t>, sync seamlessly &amp; cloud storage.</a:t>
                      </a:r>
                    </a:p>
                  </a:txBody>
                  <a:tcPr/>
                </a:tc>
                <a:tc>
                  <a:txBody>
                    <a:bodyPr/>
                    <a:lstStyle/>
                    <a:p>
                      <a:pPr algn="ctr"/>
                      <a:endParaRPr lang="en-GB" sz="1400" dirty="0"/>
                    </a:p>
                    <a:p>
                      <a:pPr lvl="0" algn="ctr">
                        <a:buNone/>
                      </a:pPr>
                      <a:r>
                        <a:rPr lang="en-GB" sz="1400" dirty="0" err="1"/>
                        <a:t>ControlC</a:t>
                      </a:r>
                      <a:endParaRPr lang="en-GB" sz="1400" dirty="0"/>
                    </a:p>
                  </a:txBody>
                  <a:tcPr/>
                </a:tc>
                <a:tc>
                  <a:txBody>
                    <a:bodyPr/>
                    <a:lstStyle/>
                    <a:p>
                      <a:pPr algn="ctr"/>
                      <a:endParaRPr lang="en-GB" sz="1400" dirty="0"/>
                    </a:p>
                    <a:p>
                      <a:pPr lvl="0" algn="ctr">
                        <a:buNone/>
                      </a:pPr>
                      <a:r>
                        <a:rPr lang="en-GB" sz="1400" dirty="0"/>
                        <a:t>Xero </a:t>
                      </a:r>
                    </a:p>
                  </a:txBody>
                  <a:tcPr/>
                </a:tc>
                <a:tc>
                  <a:txBody>
                    <a:bodyPr/>
                    <a:lstStyle/>
                    <a:p>
                      <a:pPr algn="ctr"/>
                      <a:endParaRPr lang="en-GB" sz="1400" dirty="0"/>
                    </a:p>
                    <a:p>
                      <a:pPr lvl="0" algn="ctr">
                        <a:buNone/>
                      </a:pPr>
                      <a:r>
                        <a:rPr lang="en-GB" sz="1400" dirty="0"/>
                        <a:t>Real-time</a:t>
                      </a:r>
                    </a:p>
                  </a:txBody>
                  <a:tcPr/>
                </a:tc>
                <a:tc>
                  <a:txBody>
                    <a:bodyPr/>
                    <a:lstStyle/>
                    <a:p>
                      <a:pPr algn="ctr"/>
                      <a:r>
                        <a:rPr lang="en-IN" sz="1400" b="0" i="0" kern="1200" dirty="0">
                          <a:solidFill>
                            <a:schemeClr val="dk1"/>
                          </a:solidFill>
                          <a:effectLst/>
                          <a:latin typeface="+mn-lt"/>
                          <a:ea typeface="+mn-ea"/>
                          <a:cs typeface="+mn-cs"/>
                        </a:rPr>
                        <a:t>quality assurance and testing </a:t>
                      </a:r>
                      <a:endParaRPr lang="en-GB" sz="1400" dirty="0"/>
                    </a:p>
                  </a:txBody>
                  <a:tcPr/>
                </a:tc>
                <a:extLst>
                  <a:ext uri="{0D108BD9-81ED-4DB2-BD59-A6C34878D82A}">
                    <a16:rowId xmlns:a16="http://schemas.microsoft.com/office/drawing/2014/main" val="1822771097"/>
                  </a:ext>
                </a:extLst>
              </a:tr>
              <a:tr h="812800">
                <a:tc>
                  <a:txBody>
                    <a:bodyPr/>
                    <a:lstStyle/>
                    <a:p>
                      <a:pPr algn="ctr"/>
                      <a:r>
                        <a:rPr lang="en-GB" sz="1400" dirty="0"/>
                        <a:t>4.</a:t>
                      </a:r>
                    </a:p>
                  </a:txBody>
                  <a:tcPr/>
                </a:tc>
                <a:tc>
                  <a:txBody>
                    <a:bodyPr/>
                    <a:lstStyle/>
                    <a:p>
                      <a:pPr algn="just"/>
                      <a:r>
                        <a:rPr lang="en-GB" sz="1400" dirty="0"/>
                        <a:t>Comprehensive B2B financial reporting, Automatic revenue recognition, </a:t>
                      </a:r>
                      <a:r>
                        <a:rPr lang="en-GB" sz="1400" dirty="0" err="1"/>
                        <a:t>defered</a:t>
                      </a:r>
                      <a:r>
                        <a:rPr lang="en-GB" sz="1400" dirty="0"/>
                        <a:t> income &amp; pre payments</a:t>
                      </a:r>
                    </a:p>
                  </a:txBody>
                  <a:tcPr/>
                </a:tc>
                <a:tc>
                  <a:txBody>
                    <a:bodyPr/>
                    <a:lstStyle/>
                    <a:p>
                      <a:pPr algn="ctr"/>
                      <a:endParaRPr lang="en-GB" sz="1400" dirty="0"/>
                    </a:p>
                    <a:p>
                      <a:pPr lvl="0" algn="ctr">
                        <a:buNone/>
                      </a:pPr>
                      <a:r>
                        <a:rPr lang="en-GB" sz="1400" dirty="0" err="1"/>
                        <a:t>ScaleXP</a:t>
                      </a:r>
                      <a:endParaRPr lang="en-GB" sz="1400" dirty="0"/>
                    </a:p>
                  </a:txBody>
                  <a:tcPr/>
                </a:tc>
                <a:tc>
                  <a:txBody>
                    <a:bodyPr/>
                    <a:lstStyle/>
                    <a:p>
                      <a:pPr algn="ctr"/>
                      <a:endParaRPr lang="en-GB" sz="1400" dirty="0"/>
                    </a:p>
                    <a:p>
                      <a:pPr lvl="0" algn="ctr">
                        <a:buNone/>
                      </a:pPr>
                      <a:r>
                        <a:rPr lang="en-GB" sz="1400" dirty="0"/>
                        <a:t>Xero</a:t>
                      </a:r>
                    </a:p>
                  </a:txBody>
                  <a:tcPr/>
                </a:tc>
                <a:tc>
                  <a:txBody>
                    <a:bodyPr/>
                    <a:lstStyle/>
                    <a:p>
                      <a:pPr algn="ctr"/>
                      <a:r>
                        <a:rPr lang="en-GB" sz="1400" dirty="0"/>
                        <a:t>Streamlines accounting process</a:t>
                      </a:r>
                    </a:p>
                  </a:txBody>
                  <a:tcPr/>
                </a:tc>
                <a:tc>
                  <a:txBody>
                    <a:bodyPr/>
                    <a:lstStyle/>
                    <a:p>
                      <a:pPr algn="ctr"/>
                      <a:r>
                        <a:rPr lang="en-GB" sz="1400" dirty="0"/>
                        <a:t>Enhances the user experience</a:t>
                      </a:r>
                    </a:p>
                  </a:txBody>
                  <a:tcPr/>
                </a:tc>
                <a:extLst>
                  <a:ext uri="{0D108BD9-81ED-4DB2-BD59-A6C34878D82A}">
                    <a16:rowId xmlns:a16="http://schemas.microsoft.com/office/drawing/2014/main" val="318592602"/>
                  </a:ext>
                </a:extLst>
              </a:tr>
              <a:tr h="914400">
                <a:tc>
                  <a:txBody>
                    <a:bodyPr/>
                    <a:lstStyle/>
                    <a:p>
                      <a:pPr algn="ctr"/>
                      <a:r>
                        <a:rPr lang="en-GB" sz="1400" dirty="0"/>
                        <a:t>5.</a:t>
                      </a:r>
                    </a:p>
                  </a:txBody>
                  <a:tcPr/>
                </a:tc>
                <a:tc>
                  <a:txBody>
                    <a:bodyPr/>
                    <a:lstStyle/>
                    <a:p>
                      <a:pPr algn="just"/>
                      <a:r>
                        <a:rPr lang="en-GB" sz="1400" dirty="0"/>
                        <a:t>Job management app for trades people. Features are manager enquiries, quoting job tracking, staff management &amp; time sheets</a:t>
                      </a:r>
                    </a:p>
                  </a:txBody>
                  <a:tcPr/>
                </a:tc>
                <a:tc>
                  <a:txBody>
                    <a:bodyPr/>
                    <a:lstStyle/>
                    <a:p>
                      <a:pPr algn="ctr"/>
                      <a:endParaRPr lang="en-GB" sz="1400" dirty="0"/>
                    </a:p>
                    <a:p>
                      <a:pPr lvl="0" algn="ctr">
                        <a:buNone/>
                      </a:pPr>
                      <a:r>
                        <a:rPr lang="en-GB" sz="1400" dirty="0" err="1"/>
                        <a:t>Tradify</a:t>
                      </a:r>
                      <a:endParaRPr lang="en-GB" sz="1400" dirty="0"/>
                    </a:p>
                  </a:txBody>
                  <a:tcPr/>
                </a:tc>
                <a:tc>
                  <a:txBody>
                    <a:bodyPr/>
                    <a:lstStyle/>
                    <a:p>
                      <a:pPr algn="ctr"/>
                      <a:endParaRPr lang="en-GB" sz="1400" dirty="0"/>
                    </a:p>
                    <a:p>
                      <a:pPr lvl="0" algn="ctr">
                        <a:buNone/>
                      </a:pPr>
                      <a:r>
                        <a:rPr lang="en-GB" sz="1400" dirty="0"/>
                        <a:t>Xero</a:t>
                      </a:r>
                    </a:p>
                  </a:txBody>
                  <a:tcPr/>
                </a:tc>
                <a:tc>
                  <a:txBody>
                    <a:bodyPr/>
                    <a:lstStyle/>
                    <a:p>
                      <a:pPr algn="ctr"/>
                      <a:endParaRPr lang="en-GB" sz="1400" dirty="0"/>
                    </a:p>
                    <a:p>
                      <a:pPr lvl="0" algn="ctr">
                        <a:buNone/>
                      </a:pPr>
                      <a:r>
                        <a:rPr lang="en-GB" sz="1400" dirty="0"/>
                        <a:t>Real-time</a:t>
                      </a:r>
                    </a:p>
                  </a:txBody>
                  <a:tcPr/>
                </a:tc>
                <a:tc>
                  <a:txBody>
                    <a:bodyPr/>
                    <a:lstStyle/>
                    <a:p>
                      <a:pPr algn="ctr"/>
                      <a:r>
                        <a:rPr lang="en-IN" sz="1400" b="0" i="0" kern="1200" dirty="0">
                          <a:solidFill>
                            <a:schemeClr val="dk1"/>
                          </a:solidFill>
                          <a:effectLst/>
                          <a:latin typeface="+mn-lt"/>
                          <a:ea typeface="+mn-ea"/>
                          <a:cs typeface="+mn-cs"/>
                        </a:rPr>
                        <a:t>data synchronization</a:t>
                      </a:r>
                      <a:endParaRPr lang="en-GB" sz="1400" dirty="0"/>
                    </a:p>
                  </a:txBody>
                  <a:tcPr/>
                </a:tc>
                <a:extLst>
                  <a:ext uri="{0D108BD9-81ED-4DB2-BD59-A6C34878D82A}">
                    <a16:rowId xmlns:a16="http://schemas.microsoft.com/office/drawing/2014/main" val="3101007740"/>
                  </a:ext>
                </a:extLst>
              </a:tr>
              <a:tr h="827620">
                <a:tc>
                  <a:txBody>
                    <a:bodyPr/>
                    <a:lstStyle/>
                    <a:p>
                      <a:pPr marL="0" algn="ctr" defTabSz="914400" rtl="0" eaLnBrk="1" latinLnBrk="0" hangingPunct="1"/>
                      <a:r>
                        <a:rPr lang="en-GB" sz="1400" kern="1200" dirty="0">
                          <a:solidFill>
                            <a:schemeClr val="dk1"/>
                          </a:solidFill>
                          <a:latin typeface="+mn-lt"/>
                          <a:ea typeface="+mn-ea"/>
                          <a:cs typeface="+mn-cs"/>
                        </a:rPr>
                        <a:t>6.</a:t>
                      </a:r>
                    </a:p>
                  </a:txBody>
                  <a:tcPr/>
                </a:tc>
                <a:tc>
                  <a:txBody>
                    <a:bodyPr/>
                    <a:lstStyle/>
                    <a:p>
                      <a:pPr marL="0" algn="ctr" defTabSz="914400" rtl="0" eaLnBrk="1" latinLnBrk="0" hangingPunct="1"/>
                      <a:r>
                        <a:rPr lang="en-GB" sz="1400" kern="1200" dirty="0" err="1">
                          <a:solidFill>
                            <a:schemeClr val="dk1"/>
                          </a:solidFill>
                          <a:latin typeface="+mn-lt"/>
                          <a:ea typeface="+mn-ea"/>
                          <a:cs typeface="+mn-cs"/>
                        </a:rPr>
                        <a:t>Enrolmy</a:t>
                      </a:r>
                      <a:r>
                        <a:rPr lang="en-GB" sz="1400" kern="1200" dirty="0">
                          <a:solidFill>
                            <a:schemeClr val="dk1"/>
                          </a:solidFill>
                          <a:latin typeface="+mn-lt"/>
                          <a:ea typeface="+mn-ea"/>
                          <a:cs typeface="+mn-cs"/>
                        </a:rPr>
                        <a:t> is on all in one registration &amp; and booking platform for activity providers. Activity-based business</a:t>
                      </a:r>
                    </a:p>
                  </a:txBody>
                  <a:tcPr/>
                </a:tc>
                <a:tc>
                  <a:txBody>
                    <a:bodyPr/>
                    <a:lstStyle/>
                    <a:p>
                      <a:pPr marL="0" algn="ctr" defTabSz="914400" rtl="0" eaLnBrk="1" latinLnBrk="0" hangingPunct="1"/>
                      <a:endParaRPr lang="en-GB" sz="1400" kern="1200" dirty="0">
                        <a:solidFill>
                          <a:schemeClr val="dk1"/>
                        </a:solidFill>
                        <a:latin typeface="+mn-lt"/>
                        <a:ea typeface="+mn-ea"/>
                        <a:cs typeface="+mn-cs"/>
                      </a:endParaRPr>
                    </a:p>
                    <a:p>
                      <a:pPr marL="0" lvl="0" algn="ctr" defTabSz="914400" rtl="0" eaLnBrk="1" latinLnBrk="0" hangingPunct="1">
                        <a:buNone/>
                      </a:pPr>
                      <a:r>
                        <a:rPr lang="en-GB" sz="1400" kern="1200" dirty="0" err="1">
                          <a:solidFill>
                            <a:schemeClr val="dk1"/>
                          </a:solidFill>
                          <a:latin typeface="+mn-lt"/>
                          <a:ea typeface="+mn-ea"/>
                          <a:cs typeface="+mn-cs"/>
                        </a:rPr>
                        <a:t>Enrolmy</a:t>
                      </a:r>
                      <a:endParaRPr lang="en-GB" sz="1400" kern="1200" dirty="0">
                        <a:solidFill>
                          <a:schemeClr val="dk1"/>
                        </a:solidFill>
                        <a:latin typeface="+mn-lt"/>
                        <a:ea typeface="+mn-ea"/>
                        <a:cs typeface="+mn-cs"/>
                      </a:endParaRPr>
                    </a:p>
                  </a:txBody>
                  <a:tcPr/>
                </a:tc>
                <a:tc>
                  <a:txBody>
                    <a:bodyPr/>
                    <a:lstStyle/>
                    <a:p>
                      <a:pPr marL="0" algn="ctr" defTabSz="914400" rtl="0" eaLnBrk="1" latinLnBrk="0" hangingPunct="1"/>
                      <a:endParaRPr lang="en-GB" sz="1400" kern="1200" dirty="0">
                        <a:solidFill>
                          <a:schemeClr val="dk1"/>
                        </a:solidFill>
                        <a:latin typeface="+mn-lt"/>
                        <a:ea typeface="+mn-ea"/>
                        <a:cs typeface="+mn-cs"/>
                      </a:endParaRPr>
                    </a:p>
                    <a:p>
                      <a:pPr marL="0" lvl="0" algn="ctr" defTabSz="914400" rtl="0" eaLnBrk="1" latinLnBrk="0" hangingPunct="1">
                        <a:buNone/>
                      </a:pPr>
                      <a:r>
                        <a:rPr lang="en-GB" sz="1400" kern="1200" dirty="0">
                          <a:solidFill>
                            <a:schemeClr val="dk1"/>
                          </a:solidFill>
                          <a:latin typeface="+mn-lt"/>
                          <a:ea typeface="+mn-ea"/>
                          <a:cs typeface="+mn-cs"/>
                        </a:rPr>
                        <a:t>Xero</a:t>
                      </a:r>
                    </a:p>
                  </a:txBody>
                  <a:tcPr/>
                </a:tc>
                <a:tc>
                  <a:txBody>
                    <a:bodyPr/>
                    <a:lstStyle/>
                    <a:p>
                      <a:pPr marL="0" algn="ctr" defTabSz="914400" rtl="0" eaLnBrk="1" latinLnBrk="0" hangingPunct="1"/>
                      <a:endParaRPr lang="en-GB" sz="1400" kern="1200" dirty="0">
                        <a:solidFill>
                          <a:schemeClr val="dk1"/>
                        </a:solidFill>
                        <a:latin typeface="+mn-lt"/>
                        <a:ea typeface="+mn-ea"/>
                        <a:cs typeface="+mn-cs"/>
                      </a:endParaRPr>
                    </a:p>
                    <a:p>
                      <a:pPr marL="0" lvl="0" algn="ctr" defTabSz="914400" rtl="0" eaLnBrk="1" latinLnBrk="0" hangingPunct="1">
                        <a:buNone/>
                      </a:pPr>
                      <a:r>
                        <a:rPr lang="en-GB" sz="1400" kern="1200" dirty="0">
                          <a:solidFill>
                            <a:schemeClr val="dk1"/>
                          </a:solidFill>
                          <a:latin typeface="+mn-lt"/>
                          <a:ea typeface="+mn-ea"/>
                          <a:cs typeface="+mn-cs"/>
                        </a:rPr>
                        <a:t>Streamlines</a:t>
                      </a:r>
                    </a:p>
                    <a:p>
                      <a:pPr marL="0" lvl="0" algn="ctr" defTabSz="914400" rtl="0" eaLnBrk="1" latinLnBrk="0" hangingPunct="1">
                        <a:buNone/>
                      </a:pPr>
                      <a:r>
                        <a:rPr lang="en-GB" sz="1400" kern="1200" dirty="0">
                          <a:solidFill>
                            <a:schemeClr val="dk1"/>
                          </a:solidFill>
                          <a:latin typeface="+mn-lt"/>
                          <a:ea typeface="+mn-ea"/>
                          <a:cs typeface="+mn-cs"/>
                        </a:rPr>
                        <a:t>accounting</a:t>
                      </a:r>
                    </a:p>
                  </a:txBody>
                  <a:tcPr/>
                </a:tc>
                <a:tc>
                  <a:txBody>
                    <a:bodyPr/>
                    <a:lstStyle/>
                    <a:p>
                      <a:pPr marL="0" algn="ctr" defTabSz="914400" rtl="0" eaLnBrk="1" latinLnBrk="0" hangingPunct="1"/>
                      <a:r>
                        <a:rPr lang="en-IN" sz="1400" kern="1200" dirty="0">
                          <a:solidFill>
                            <a:schemeClr val="dk1"/>
                          </a:solidFill>
                          <a:latin typeface="+mn-lt"/>
                          <a:ea typeface="+mn-ea"/>
                          <a:cs typeface="+mn-cs"/>
                        </a:rPr>
                        <a:t>User Acceptance Testing</a:t>
                      </a:r>
                      <a:endParaRPr lang="en-GB" sz="1400" kern="1200" dirty="0">
                        <a:solidFill>
                          <a:schemeClr val="dk1"/>
                        </a:solidFill>
                        <a:latin typeface="+mn-lt"/>
                        <a:ea typeface="+mn-ea"/>
                        <a:cs typeface="+mn-cs"/>
                      </a:endParaRPr>
                    </a:p>
                  </a:txBody>
                  <a:tcPr/>
                </a:tc>
                <a:extLst>
                  <a:ext uri="{0D108BD9-81ED-4DB2-BD59-A6C34878D82A}">
                    <a16:rowId xmlns:a16="http://schemas.microsoft.com/office/drawing/2014/main" val="353198556"/>
                  </a:ext>
                </a:extLst>
              </a:tr>
            </a:tbl>
          </a:graphicData>
        </a:graphic>
      </p:graphicFrame>
      <p:sp>
        <p:nvSpPr>
          <p:cNvPr id="6" name="TextBox 5">
            <a:extLst>
              <a:ext uri="{FF2B5EF4-FFF2-40B4-BE49-F238E27FC236}">
                <a16:creationId xmlns:a16="http://schemas.microsoft.com/office/drawing/2014/main" id="{097D7D47-6AAD-6AFE-D48D-92A36C2D1763}"/>
              </a:ext>
            </a:extLst>
          </p:cNvPr>
          <p:cNvSpPr txBox="1"/>
          <p:nvPr/>
        </p:nvSpPr>
        <p:spPr>
          <a:xfrm>
            <a:off x="3335214" y="100157"/>
            <a:ext cx="552156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dirty="0"/>
              <a:t>SYSTEM INTERFACE TABLE</a:t>
            </a:r>
            <a:endParaRPr lang="en-US" sz="3200" dirty="0"/>
          </a:p>
        </p:txBody>
      </p:sp>
    </p:spTree>
    <p:extLst>
      <p:ext uri="{BB962C8B-B14F-4D97-AF65-F5344CB8AC3E}">
        <p14:creationId xmlns:p14="http://schemas.microsoft.com/office/powerpoint/2010/main" val="205521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3C50-8483-6EB2-F2C5-D6E3FE67A3AD}"/>
              </a:ext>
            </a:extLst>
          </p:cNvPr>
          <p:cNvSpPr>
            <a:spLocks noGrp="1"/>
          </p:cNvSpPr>
          <p:nvPr>
            <p:ph type="title"/>
          </p:nvPr>
        </p:nvSpPr>
        <p:spPr>
          <a:xfrm rot="10800000" flipV="1">
            <a:off x="614082" y="3128682"/>
            <a:ext cx="10515600" cy="4087906"/>
          </a:xfrm>
        </p:spPr>
        <p:txBody>
          <a:bodyPr>
            <a:normAutofit fontScale="90000"/>
          </a:bodyPr>
          <a:lstStyle/>
          <a:p>
            <a:r>
              <a:rPr lang="en-US" sz="2800" b="1" i="1" dirty="0">
                <a:latin typeface="Times New Roman" panose="02020603050405020304" pitchFamily="18" charset="0"/>
                <a:cs typeface="Times New Roman" panose="02020603050405020304" pitchFamily="18" charset="0"/>
              </a:rPr>
              <a:t>Relation between Xero and chosen applications: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i="1" dirty="0">
                <a:latin typeface="Times New Roman" panose="02020603050405020304" pitchFamily="18" charset="0"/>
                <a:cs typeface="Times New Roman" panose="02020603050405020304" pitchFamily="18" charset="0"/>
              </a:rPr>
              <a:t>1. </a:t>
            </a:r>
            <a:r>
              <a:rPr lang="en-US" sz="2800" b="1" i="1" dirty="0" err="1">
                <a:latin typeface="Times New Roman" panose="02020603050405020304" pitchFamily="18" charset="0"/>
                <a:cs typeface="Times New Roman" panose="02020603050405020304" pitchFamily="18" charset="0"/>
              </a:rPr>
              <a:t>Tradify</a:t>
            </a:r>
            <a:r>
              <a:rPr lang="en-US" sz="2800" dirty="0">
                <a:latin typeface="Times New Roman" panose="02020603050405020304" pitchFamily="18" charset="0"/>
                <a:cs typeface="Times New Roman" panose="02020603050405020304" pitchFamily="18" charset="0"/>
              </a:rPr>
              <a:t>: The connection between </a:t>
            </a:r>
            <a:r>
              <a:rPr lang="en-US" sz="2800" dirty="0" err="1">
                <a:latin typeface="Times New Roman" panose="02020603050405020304" pitchFamily="18" charset="0"/>
                <a:cs typeface="Times New Roman" panose="02020603050405020304" pitchFamily="18" charset="0"/>
              </a:rPr>
              <a:t>Tradify</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xero</a:t>
            </a:r>
            <a:r>
              <a:rPr lang="en-US" sz="2800" dirty="0">
                <a:latin typeface="Times New Roman" panose="02020603050405020304" pitchFamily="18" charset="0"/>
                <a:cs typeface="Times New Roman" panose="02020603050405020304" pitchFamily="18" charset="0"/>
              </a:rPr>
              <a:t> is automatically updating our invoices, payments, and credit notes with 2-way sync.</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i="1"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Ucollect</a:t>
            </a:r>
            <a:r>
              <a:rPr lang="en-US" sz="2800" b="1"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Full integration with Xero’s payment services features. Payment record to Xero to allow for easy reconciliation.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i="1" dirty="0">
                <a:latin typeface="Times New Roman" panose="02020603050405020304" pitchFamily="18" charset="0"/>
                <a:cs typeface="Times New Roman" panose="02020603050405020304" pitchFamily="18" charset="0"/>
              </a:rPr>
              <a:t>3. </a:t>
            </a:r>
            <a:r>
              <a:rPr lang="en-US" sz="2800" b="1" i="1" dirty="0" err="1">
                <a:latin typeface="Times New Roman" panose="02020603050405020304" pitchFamily="18" charset="0"/>
                <a:cs typeface="Times New Roman" panose="02020603050405020304" pitchFamily="18" charset="0"/>
              </a:rPr>
              <a:t>ScaleXP</a:t>
            </a:r>
            <a:r>
              <a:rPr lang="en-US" sz="2800" b="1"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Relation between Xero and </a:t>
            </a:r>
            <a:r>
              <a:rPr lang="en-US" sz="2800" dirty="0" err="1">
                <a:latin typeface="Times New Roman" panose="02020603050405020304" pitchFamily="18" charset="0"/>
                <a:cs typeface="Times New Roman" panose="02020603050405020304" pitchFamily="18" charset="0"/>
              </a:rPr>
              <a:t>ScaleXp</a:t>
            </a:r>
            <a:r>
              <a:rPr lang="en-US" sz="2800" dirty="0">
                <a:latin typeface="Times New Roman" panose="02020603050405020304" pitchFamily="18" charset="0"/>
                <a:cs typeface="Times New Roman" panose="02020603050405020304" pitchFamily="18" charset="0"/>
              </a:rPr>
              <a:t> is data synchronization on daily or demand.</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i="1" dirty="0">
                <a:latin typeface="Times New Roman" panose="02020603050405020304" pitchFamily="18" charset="0"/>
                <a:cs typeface="Times New Roman" panose="02020603050405020304" pitchFamily="18" charset="0"/>
              </a:rPr>
              <a:t>4. </a:t>
            </a:r>
            <a:r>
              <a:rPr lang="en-US" sz="2800" b="1" i="1" dirty="0" err="1">
                <a:latin typeface="Times New Roman" panose="02020603050405020304" pitchFamily="18" charset="0"/>
                <a:cs typeface="Times New Roman" panose="02020603050405020304" pitchFamily="18" charset="0"/>
              </a:rPr>
              <a:t>Simpro</a:t>
            </a:r>
            <a:r>
              <a:rPr lang="en-US" sz="2800" b="1" i="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Simpro</a:t>
            </a:r>
            <a:r>
              <a:rPr lang="en-US" sz="2800" dirty="0">
                <a:latin typeface="Times New Roman" panose="02020603050405020304" pitchFamily="18" charset="0"/>
                <a:cs typeface="Times New Roman" panose="02020603050405020304" pitchFamily="18" charset="0"/>
              </a:rPr>
              <a:t> includes a seamless Xero integration to help you eliminate manual data entry and keeps finance accurate.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06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2B812-AAE2-8BFB-E7EF-B28BB9DB4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933EB7-DBCB-71A7-FBEC-383B512BD2C8}"/>
              </a:ext>
            </a:extLst>
          </p:cNvPr>
          <p:cNvSpPr>
            <a:spLocks noGrp="1"/>
          </p:cNvSpPr>
          <p:nvPr>
            <p:ph type="title"/>
          </p:nvPr>
        </p:nvSpPr>
        <p:spPr>
          <a:xfrm rot="10800000" flipV="1">
            <a:off x="838200" y="2348752"/>
            <a:ext cx="10515600" cy="340659"/>
          </a:xfrm>
        </p:spPr>
        <p:txBody>
          <a:bodyPr>
            <a:noAutofit/>
          </a:bodyPr>
          <a:lstStyle/>
          <a:p>
            <a:pPr algn="just"/>
            <a:r>
              <a:rPr lang="en-US" sz="2000" b="1" i="1" dirty="0">
                <a:latin typeface="Times New Roman" panose="02020603050405020304" pitchFamily="18" charset="0"/>
                <a:cs typeface="Times New Roman" panose="02020603050405020304" pitchFamily="18" charset="0"/>
              </a:rPr>
              <a:t>5. </a:t>
            </a:r>
            <a:r>
              <a:rPr lang="en-US" sz="2000" b="1" i="1" dirty="0" err="1">
                <a:latin typeface="Times New Roman" panose="02020603050405020304" pitchFamily="18" charset="0"/>
                <a:cs typeface="Times New Roman" panose="02020603050405020304" pitchFamily="18" charset="0"/>
              </a:rPr>
              <a:t>Enrolmy</a:t>
            </a:r>
            <a:r>
              <a:rPr lang="en-US" sz="2000" dirty="0">
                <a:latin typeface="Times New Roman" panose="02020603050405020304" pitchFamily="18" charset="0"/>
                <a:cs typeface="Times New Roman" panose="02020603050405020304" pitchFamily="18" charset="0"/>
              </a:rPr>
              <a:t>: </a:t>
            </a:r>
            <a:r>
              <a:rPr lang="en-US" sz="2000" b="0" i="0" dirty="0" err="1">
                <a:solidFill>
                  <a:srgbClr val="000A1E"/>
                </a:solidFill>
                <a:effectLst/>
                <a:latin typeface="Times New Roman" panose="02020603050405020304" pitchFamily="18" charset="0"/>
                <a:cs typeface="Times New Roman" panose="02020603050405020304" pitchFamily="18" charset="0"/>
              </a:rPr>
              <a:t>Enrolmy</a:t>
            </a:r>
            <a:r>
              <a:rPr lang="en-US" sz="2000" b="0" i="0" dirty="0">
                <a:solidFill>
                  <a:srgbClr val="000A1E"/>
                </a:solidFill>
                <a:effectLst/>
                <a:latin typeface="Times New Roman" panose="02020603050405020304" pitchFamily="18" charset="0"/>
                <a:cs typeface="Times New Roman" panose="02020603050405020304" pitchFamily="18" charset="0"/>
              </a:rPr>
              <a:t> enables you to use the full power of Xero's financial reports allowing you to create Xero Tracking Categories for Activities, Activity Sessions, and Venues. </a:t>
            </a:r>
            <a:r>
              <a:rPr lang="en-US" sz="2000" b="0" i="0" dirty="0" err="1">
                <a:solidFill>
                  <a:srgbClr val="000A1E"/>
                </a:solidFill>
                <a:effectLst/>
                <a:latin typeface="Times New Roman" panose="02020603050405020304" pitchFamily="18" charset="0"/>
                <a:cs typeface="Times New Roman" panose="02020603050405020304" pitchFamily="18" charset="0"/>
              </a:rPr>
              <a:t>Enrolmy</a:t>
            </a:r>
            <a:r>
              <a:rPr lang="en-US" sz="2000" b="0" i="0" dirty="0">
                <a:solidFill>
                  <a:srgbClr val="000A1E"/>
                </a:solidFill>
                <a:effectLst/>
                <a:latin typeface="Times New Roman" panose="02020603050405020304" pitchFamily="18" charset="0"/>
                <a:cs typeface="Times New Roman" panose="02020603050405020304" pitchFamily="18" charset="0"/>
              </a:rPr>
              <a:t> also provides distinct line item types and categorizations that you can map directly to your Chart of Accounts.</a:t>
            </a:r>
            <a:br>
              <a:rPr lang="en-US" sz="2000" b="0" i="0" dirty="0">
                <a:solidFill>
                  <a:srgbClr val="000A1E"/>
                </a:solidFill>
                <a:effectLst/>
                <a:latin typeface="Times New Roman" panose="02020603050405020304" pitchFamily="18" charset="0"/>
                <a:cs typeface="Times New Roman" panose="02020603050405020304" pitchFamily="18" charset="0"/>
              </a:rPr>
            </a:br>
            <a:br>
              <a:rPr lang="en-US" sz="2000" b="0" i="0" dirty="0">
                <a:solidFill>
                  <a:srgbClr val="000A1E"/>
                </a:solidFill>
                <a:effectLst/>
                <a:latin typeface="Times New Roman" panose="02020603050405020304" pitchFamily="18" charset="0"/>
                <a:cs typeface="Times New Roman" panose="02020603050405020304" pitchFamily="18" charset="0"/>
              </a:rPr>
            </a:br>
            <a:br>
              <a:rPr lang="en-US" sz="2000" b="0" i="0" dirty="0">
                <a:solidFill>
                  <a:srgbClr val="000A1E"/>
                </a:solidFill>
                <a:effectLst/>
                <a:latin typeface="Times New Roman" panose="02020603050405020304" pitchFamily="18" charset="0"/>
                <a:cs typeface="Times New Roman" panose="02020603050405020304" pitchFamily="18" charset="0"/>
              </a:rPr>
            </a:br>
            <a:r>
              <a:rPr lang="en-US" sz="2000" b="1" i="1" dirty="0">
                <a:solidFill>
                  <a:srgbClr val="000A1E"/>
                </a:solidFill>
                <a:effectLst/>
                <a:latin typeface="Times New Roman" panose="02020603050405020304" pitchFamily="18" charset="0"/>
                <a:cs typeface="Times New Roman" panose="02020603050405020304" pitchFamily="18" charset="0"/>
              </a:rPr>
              <a:t>6. </a:t>
            </a:r>
            <a:r>
              <a:rPr lang="en-US" sz="2000" b="1" i="1" dirty="0" err="1">
                <a:solidFill>
                  <a:srgbClr val="000A1E"/>
                </a:solidFill>
                <a:effectLst/>
                <a:latin typeface="Times New Roman" panose="02020603050405020304" pitchFamily="18" charset="0"/>
                <a:cs typeface="Times New Roman" panose="02020603050405020304" pitchFamily="18" charset="0"/>
              </a:rPr>
              <a:t>ControlC</a:t>
            </a:r>
            <a:r>
              <a:rPr lang="en-US" sz="2000" b="1" i="1" dirty="0">
                <a:solidFill>
                  <a:srgbClr val="000A1E"/>
                </a:solidFill>
                <a:effectLst/>
                <a:latin typeface="Times New Roman" panose="02020603050405020304" pitchFamily="18" charset="0"/>
                <a:cs typeface="Times New Roman" panose="02020603050405020304" pitchFamily="18" charset="0"/>
              </a:rPr>
              <a:t>: </a:t>
            </a:r>
            <a:r>
              <a:rPr lang="en-IN" sz="2000" b="0" i="0" dirty="0">
                <a:solidFill>
                  <a:srgbClr val="000A1E"/>
                </a:solidFill>
                <a:effectLst/>
                <a:latin typeface="Times New Roman" panose="02020603050405020304" pitchFamily="18" charset="0"/>
                <a:cs typeface="Times New Roman" panose="02020603050405020304" pitchFamily="18" charset="0"/>
              </a:rPr>
              <a:t>Elevate data security with our automated daily backup for Xero, Xero Practice Manager, and </a:t>
            </a:r>
            <a:r>
              <a:rPr lang="en-IN" sz="2000" b="0" i="0" dirty="0" err="1">
                <a:solidFill>
                  <a:srgbClr val="000A1E"/>
                </a:solidFill>
                <a:effectLst/>
                <a:latin typeface="Times New Roman" panose="02020603050405020304" pitchFamily="18" charset="0"/>
                <a:cs typeface="Times New Roman" panose="02020603050405020304" pitchFamily="18" charset="0"/>
              </a:rPr>
              <a:t>WorkflowMax</a:t>
            </a:r>
            <a:r>
              <a:rPr lang="en-IN" sz="2000" b="0" i="0" dirty="0">
                <a:solidFill>
                  <a:srgbClr val="000A1E"/>
                </a:solidFill>
                <a:effectLst/>
                <a:latin typeface="Times New Roman" panose="02020603050405020304" pitchFamily="18" charset="0"/>
                <a:cs typeface="Times New Roman" panose="02020603050405020304" pitchFamily="18" charset="0"/>
              </a:rPr>
              <a:t>! Stored in NZ data </a:t>
            </a:r>
            <a:r>
              <a:rPr lang="en-IN" sz="2000" b="0" i="0" dirty="0" err="1">
                <a:solidFill>
                  <a:srgbClr val="000A1E"/>
                </a:solidFill>
                <a:effectLst/>
                <a:latin typeface="Times New Roman" panose="02020603050405020304" pitchFamily="18" charset="0"/>
                <a:cs typeface="Times New Roman" panose="02020603050405020304" pitchFamily="18" charset="0"/>
              </a:rPr>
              <a:t>centers</a:t>
            </a:r>
            <a:r>
              <a:rPr lang="en-IN" sz="2000" b="0" i="0" dirty="0">
                <a:solidFill>
                  <a:srgbClr val="000A1E"/>
                </a:solidFill>
                <a:effectLst/>
                <a:latin typeface="Times New Roman" panose="02020603050405020304" pitchFamily="18" charset="0"/>
                <a:cs typeface="Times New Roman" panose="02020603050405020304" pitchFamily="18" charset="0"/>
              </a:rPr>
              <a:t>, sync seamlessly to your PC, server, or cloud giants like Dropbox, Box, Google Drive, and OneDrive.</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D890-AD01-92BA-AE9C-3314D2950132}"/>
              </a:ext>
            </a:extLst>
          </p:cNvPr>
          <p:cNvSpPr>
            <a:spLocks noGrp="1"/>
          </p:cNvSpPr>
          <p:nvPr>
            <p:ph type="title"/>
          </p:nvPr>
        </p:nvSpPr>
        <p:spPr/>
        <p:txBody>
          <a:bodyPr/>
          <a:lstStyle/>
          <a:p>
            <a:pPr algn="ctr"/>
            <a:r>
              <a:rPr lang="en-IN" b="1" i="1" dirty="0">
                <a:latin typeface="Aptos Display" panose="020B0004020202020204" pitchFamily="34" charset="0"/>
              </a:rPr>
              <a:t>How Xero is important for testers.</a:t>
            </a:r>
          </a:p>
        </p:txBody>
      </p:sp>
      <p:sp>
        <p:nvSpPr>
          <p:cNvPr id="3" name="Content Placeholder 2">
            <a:extLst>
              <a:ext uri="{FF2B5EF4-FFF2-40B4-BE49-F238E27FC236}">
                <a16:creationId xmlns:a16="http://schemas.microsoft.com/office/drawing/2014/main" id="{832C9AC5-1FF9-6369-898B-997715B94F30}"/>
              </a:ext>
            </a:extLst>
          </p:cNvPr>
          <p:cNvSpPr>
            <a:spLocks noGrp="1"/>
          </p:cNvSpPr>
          <p:nvPr>
            <p:ph idx="1"/>
          </p:nvPr>
        </p:nvSpPr>
        <p:spPr/>
        <p:txBody>
          <a:bodyPr/>
          <a:lstStyle/>
          <a:p>
            <a:r>
              <a:rPr lang="en-US" b="1" i="1" dirty="0">
                <a:latin typeface="Times New Roman" panose="02020603050405020304" pitchFamily="18" charset="0"/>
                <a:cs typeface="Times New Roman" panose="02020603050405020304" pitchFamily="18" charset="0"/>
              </a:rPr>
              <a:t>Testing Integration: </a:t>
            </a:r>
          </a:p>
          <a:p>
            <a:pPr algn="just"/>
            <a:r>
              <a:rPr lang="en-US" sz="2400" dirty="0">
                <a:latin typeface="Times New Roman" panose="02020603050405020304" pitchFamily="18" charset="0"/>
                <a:cs typeface="Times New Roman" panose="02020603050405020304" pitchFamily="18" charset="0"/>
              </a:rPr>
              <a:t>When integrating Xero with other platforms and systems that are frequently used in bookkeeping and business operations, testers may need to make sure that everything goes smoothly. Testing data imports and exports, APIs, and software compatibility are all included in this.</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Testers play a crucial role in ensuring that all functionalities within Xero work as expected. This involves testing features such as invoicing, payroll, inventory management, bank reconciliation, and reporting tools.</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Testers evaluate the performance of Xero under various conditions, including heavy loads and peak usage times. This helps ensure that the platform remains responsive and stable even during periods of high activity.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01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A0A0-EA98-EDE7-58B7-6C37C9563921}"/>
              </a:ext>
            </a:extLst>
          </p:cNvPr>
          <p:cNvSpPr>
            <a:spLocks noGrp="1"/>
          </p:cNvSpPr>
          <p:nvPr>
            <p:ph type="title"/>
          </p:nvPr>
        </p:nvSpPr>
        <p:spPr>
          <a:xfrm>
            <a:off x="838200" y="1246094"/>
            <a:ext cx="10515600" cy="2061882"/>
          </a:xfrm>
        </p:spPr>
        <p:txBody>
          <a:bodyPr/>
          <a:lstStyle/>
          <a:p>
            <a:pPr algn="ctr"/>
            <a:r>
              <a:rPr lang="en-US" dirty="0"/>
              <a:t>Thank you</a:t>
            </a:r>
            <a:endParaRPr lang="en-IN" dirty="0"/>
          </a:p>
        </p:txBody>
      </p:sp>
    </p:spTree>
    <p:extLst>
      <p:ext uri="{BB962C8B-B14F-4D97-AF65-F5344CB8AC3E}">
        <p14:creationId xmlns:p14="http://schemas.microsoft.com/office/powerpoint/2010/main" val="3607493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668</Words>
  <Application>Microsoft Office PowerPoint</Application>
  <PresentationFormat>Widescreen</PresentationFormat>
  <Paragraphs>106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Times New Roman</vt:lpstr>
      <vt:lpstr>Wingdings</vt:lpstr>
      <vt:lpstr>office theme</vt:lpstr>
      <vt:lpstr>Context Diagram</vt:lpstr>
      <vt:lpstr>PowerPoint Presentation</vt:lpstr>
      <vt:lpstr>PowerPoint Presentation</vt:lpstr>
      <vt:lpstr>Relation between Xero and chosen applications:  1. Tradify: The connection between Tradify and xero is automatically updating our invoices, payments, and credit notes with 2-way sync.  2. Ucollect: Full integration with Xero’s payment services features. Payment record to Xero to allow for easy reconciliation.  3. ScaleXP:  Relation between Xero and ScaleXp is data synchronization on daily or demand.  4. Simpro: Simpro includes a seamless Xero integration to help you eliminate manual data entry and keeps finance accurate.             </vt:lpstr>
      <vt:lpstr>5. Enrolmy: Enrolmy enables you to use the full power of Xero's financial reports allowing you to create Xero Tracking Categories for Activities, Activity Sessions, and Venues. Enrolmy also provides distinct line item types and categorizations that you can map directly to your Chart of Accounts.   6. ControlC: Elevate data security with our automated daily backup for Xero, Xero Practice Manager, and WorkflowMax! Stored in NZ data centers, sync seamlessly to your PC, server, or cloud giants like Dropbox, Box, Google Drive, and OneDrive.</vt:lpstr>
      <vt:lpstr>How Xero is important for testers.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meghana gudipati</dc:creator>
  <cp:lastModifiedBy>Meghana Gudipati</cp:lastModifiedBy>
  <cp:revision>504</cp:revision>
  <dcterms:created xsi:type="dcterms:W3CDTF">2024-02-14T03:09:04Z</dcterms:created>
  <dcterms:modified xsi:type="dcterms:W3CDTF">2024-02-16T21:02:40Z</dcterms:modified>
</cp:coreProperties>
</file>