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83" r:id="rId26"/>
    <p:sldId id="284" r:id="rId27"/>
    <p:sldId id="285" r:id="rId28"/>
    <p:sldId id="286" r:id="rId29"/>
    <p:sldId id="287" r:id="rId30"/>
    <p:sldId id="288" r:id="rId31"/>
    <p:sldId id="280" r:id="rId32"/>
    <p:sldId id="279"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56152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7920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64664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84816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8685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27879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84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082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2678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57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11/1/2023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26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11/1/2023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4803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asses.pace.edu/d2l/home/379204"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lasses.pace.edu/d2l/home/379204"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lasses.pace.edu/d2l/home/379204"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datasets/gregorut/videogamesale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lasses.pace.edu/d2l/home/379204"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a:t>
            </a: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r>
              <a:rPr lang="en-US" dirty="0">
                <a:solidFill>
                  <a:schemeClr val="accent1">
                    <a:lumMod val="60000"/>
                    <a:lumOff val="40000"/>
                  </a:schemeClr>
                </a:solidFill>
              </a:rPr>
              <a:t>Python Midterm Project - </a:t>
            </a:r>
            <a:r>
              <a:rPr lang="en-US" dirty="0">
                <a:solidFill>
                  <a:schemeClr val="accent1">
                    <a:lumMod val="60000"/>
                    <a:lumOff val="40000"/>
                  </a:schemeClr>
                </a:solidFill>
                <a:hlinkClick r:id="rId3" tooltip="Python Programming FALL 2023 72541">
                  <a:extLst>
                    <a:ext uri="{A12FA001-AC4F-418D-AE19-62706E023703}">
                      <ahyp:hlinkClr xmlns:ahyp="http://schemas.microsoft.com/office/drawing/2018/hyperlinkcolor" val="tx"/>
                    </a:ext>
                  </a:extLst>
                </a:hlinkClick>
              </a:rPr>
              <a:t>72541</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1413999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4389259" y="1110607"/>
            <a:ext cx="6679970"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DATA COLLECTION &amp; UNDERSTANDING</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693319"/>
          </a:xfrm>
          <a:prstGeom prst="rect">
            <a:avLst/>
          </a:prstGeom>
          <a:noFill/>
        </p:spPr>
        <p:txBody>
          <a:bodyPr wrap="square" rtlCol="0">
            <a:spAutoFit/>
          </a:bodyPr>
          <a:lstStyle/>
          <a:p>
            <a:r>
              <a:rPr lang="en-US" dirty="0">
                <a:solidFill>
                  <a:schemeClr val="bg1"/>
                </a:solidFill>
                <a:latin typeface="-apple-system"/>
              </a:rPr>
              <a:t>Data collection and data understanding are fundamental steps in the data analysis process, especially in the context of data science and business intelligence. These steps involve gathering and comprehending the data you will be working with to derive valuable insights and make informed decisions.</a:t>
            </a:r>
          </a:p>
          <a:p>
            <a:endParaRPr lang="en-US" dirty="0">
              <a:solidFill>
                <a:schemeClr val="bg1"/>
              </a:solidFill>
              <a:latin typeface="-apple-system"/>
            </a:endParaRPr>
          </a:p>
          <a:p>
            <a:r>
              <a:rPr lang="en-US" dirty="0">
                <a:solidFill>
                  <a:schemeClr val="bg1"/>
                </a:solidFill>
                <a:latin typeface="-apple-system"/>
              </a:rPr>
              <a:t>In Data Collection, the following steps are achieved:</a:t>
            </a:r>
          </a:p>
          <a:p>
            <a:pPr marL="285750" indent="-285750">
              <a:buFont typeface="Arial" panose="020B0604020202020204" pitchFamily="34" charset="0"/>
              <a:buChar char="•"/>
            </a:pPr>
            <a:r>
              <a:rPr lang="en-US" dirty="0">
                <a:solidFill>
                  <a:schemeClr val="bg1"/>
                </a:solidFill>
                <a:latin typeface="-apple-system"/>
              </a:rPr>
              <a:t>Mounted Drive (since we used Google Drive as the </a:t>
            </a:r>
          </a:p>
          <a:p>
            <a:r>
              <a:rPr lang="en-US" dirty="0">
                <a:solidFill>
                  <a:schemeClr val="bg1"/>
                </a:solidFill>
                <a:latin typeface="-apple-system"/>
              </a:rPr>
              <a:t>      required files are present in Drive)</a:t>
            </a:r>
          </a:p>
          <a:p>
            <a:pPr marL="285750" indent="-285750">
              <a:buFont typeface="Arial" panose="020B0604020202020204" pitchFamily="34" charset="0"/>
              <a:buChar char="•"/>
            </a:pPr>
            <a:r>
              <a:rPr lang="en-US" dirty="0">
                <a:solidFill>
                  <a:schemeClr val="bg1"/>
                </a:solidFill>
                <a:latin typeface="-apple-system"/>
              </a:rPr>
              <a:t>Imported all the packages used for manipulation and visualization of data</a:t>
            </a:r>
          </a:p>
          <a:p>
            <a:pPr marL="285750" indent="-285750">
              <a:buFont typeface="Arial" panose="020B0604020202020204" pitchFamily="34" charset="0"/>
              <a:buChar char="•"/>
            </a:pPr>
            <a:r>
              <a:rPr lang="en-US" dirty="0">
                <a:solidFill>
                  <a:schemeClr val="bg1"/>
                </a:solidFill>
                <a:latin typeface="-apple-system"/>
              </a:rPr>
              <a:t>Imported the Dataset from the drive location</a:t>
            </a:r>
          </a:p>
          <a:p>
            <a:pPr marL="285750" indent="-285750">
              <a:buFont typeface="Arial" panose="020B0604020202020204" pitchFamily="34" charset="0"/>
              <a:buChar char="•"/>
            </a:pPr>
            <a:r>
              <a:rPr lang="en-US" dirty="0">
                <a:solidFill>
                  <a:schemeClr val="bg1"/>
                </a:solidFill>
                <a:latin typeface="-apple-system"/>
              </a:rPr>
              <a:t>Displaying the Dataset</a:t>
            </a:r>
          </a:p>
        </p:txBody>
      </p:sp>
      <p:pic>
        <p:nvPicPr>
          <p:cNvPr id="10" name="Picture 9">
            <a:extLst>
              <a:ext uri="{FF2B5EF4-FFF2-40B4-BE49-F238E27FC236}">
                <a16:creationId xmlns:a16="http://schemas.microsoft.com/office/drawing/2014/main" id="{A7DEC902-7381-45FD-22FF-228FE0A680F0}"/>
              </a:ext>
            </a:extLst>
          </p:cNvPr>
          <p:cNvPicPr>
            <a:picLocks noChangeAspect="1"/>
          </p:cNvPicPr>
          <p:nvPr/>
        </p:nvPicPr>
        <p:blipFill>
          <a:blip r:embed="rId3"/>
          <a:stretch>
            <a:fillRect/>
          </a:stretch>
        </p:blipFill>
        <p:spPr>
          <a:xfrm>
            <a:off x="3441469" y="1030779"/>
            <a:ext cx="7735547" cy="4815609"/>
          </a:xfrm>
          <a:prstGeom prst="rect">
            <a:avLst/>
          </a:prstGeom>
        </p:spPr>
      </p:pic>
    </p:spTree>
    <p:extLst>
      <p:ext uri="{BB962C8B-B14F-4D97-AF65-F5344CB8AC3E}">
        <p14:creationId xmlns:p14="http://schemas.microsoft.com/office/powerpoint/2010/main" val="343117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573144" y="1110607"/>
            <a:ext cx="4312206"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Cleaning the dataset</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Cleaning the dataset, often referred to as data cleaning or data preprocessing, is a crucial step in the data analysis process. It involves identifying and rectifying errors, inconsistencies, and inaccuracies in the data to ensure that it is accurate, complete, and ready for analysis.</a:t>
            </a:r>
          </a:p>
          <a:p>
            <a:endParaRPr lang="en-US" dirty="0">
              <a:solidFill>
                <a:schemeClr val="bg1"/>
              </a:solidFill>
              <a:latin typeface="-apple-system"/>
            </a:endParaRPr>
          </a:p>
          <a:p>
            <a:r>
              <a:rPr lang="en-US" dirty="0">
                <a:solidFill>
                  <a:schemeClr val="bg1"/>
                </a:solidFill>
                <a:latin typeface="-apple-system"/>
              </a:rPr>
              <a:t>While cleaning the dataset, the following steps are achieved:</a:t>
            </a:r>
          </a:p>
          <a:p>
            <a:pPr marL="285750" indent="-285750">
              <a:buFont typeface="Arial" panose="020B0604020202020204" pitchFamily="34" charset="0"/>
              <a:buChar char="•"/>
            </a:pPr>
            <a:r>
              <a:rPr lang="en-US" dirty="0">
                <a:solidFill>
                  <a:schemeClr val="bg1"/>
                </a:solidFill>
                <a:latin typeface="-apple-system"/>
              </a:rPr>
              <a:t>Handling Missing values</a:t>
            </a:r>
          </a:p>
          <a:p>
            <a:pPr marL="285750" indent="-285750">
              <a:buFont typeface="Arial" panose="020B0604020202020204" pitchFamily="34" charset="0"/>
              <a:buChar char="•"/>
            </a:pPr>
            <a:r>
              <a:rPr lang="en-US" dirty="0">
                <a:solidFill>
                  <a:schemeClr val="bg1"/>
                </a:solidFill>
                <a:latin typeface="-apple-system"/>
              </a:rPr>
              <a:t>Removing Duplicates</a:t>
            </a:r>
          </a:p>
          <a:p>
            <a:pPr marL="285750" indent="-285750">
              <a:buFont typeface="Arial" panose="020B0604020202020204" pitchFamily="34" charset="0"/>
              <a:buChar char="•"/>
            </a:pPr>
            <a:r>
              <a:rPr lang="en-US" dirty="0">
                <a:solidFill>
                  <a:schemeClr val="bg1"/>
                </a:solidFill>
                <a:latin typeface="-apple-system"/>
              </a:rPr>
              <a:t>Replacing values with correct data</a:t>
            </a:r>
          </a:p>
          <a:p>
            <a:pPr marL="285750" indent="-285750">
              <a:buFont typeface="Arial" panose="020B0604020202020204" pitchFamily="34" charset="0"/>
              <a:buChar char="•"/>
            </a:pPr>
            <a:r>
              <a:rPr lang="en-US" dirty="0">
                <a:solidFill>
                  <a:schemeClr val="bg1"/>
                </a:solidFill>
                <a:latin typeface="-apple-system"/>
              </a:rPr>
              <a:t>Data Validation and Verification</a:t>
            </a:r>
          </a:p>
        </p:txBody>
      </p:sp>
    </p:spTree>
    <p:extLst>
      <p:ext uri="{BB962C8B-B14F-4D97-AF65-F5344CB8AC3E}">
        <p14:creationId xmlns:p14="http://schemas.microsoft.com/office/powerpoint/2010/main" val="265491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573144" y="1110607"/>
            <a:ext cx="4312206"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Cleaning the dataset</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Cleaning the dataset, often referred to as data cleaning or data preprocessing, is a crucial step in the data analysis process. It involves identifying and rectifying errors, inconsistencies, and inaccuracies in the data to ensure that it is accurate, complete, and ready for analysis.</a:t>
            </a:r>
          </a:p>
          <a:p>
            <a:endParaRPr lang="en-US" dirty="0">
              <a:solidFill>
                <a:schemeClr val="bg1"/>
              </a:solidFill>
              <a:latin typeface="-apple-system"/>
            </a:endParaRPr>
          </a:p>
          <a:p>
            <a:r>
              <a:rPr lang="en-US" dirty="0">
                <a:solidFill>
                  <a:schemeClr val="bg1"/>
                </a:solidFill>
                <a:latin typeface="-apple-system"/>
              </a:rPr>
              <a:t>While cleaning the dataset, the following steps are achieved:</a:t>
            </a:r>
          </a:p>
          <a:p>
            <a:pPr marL="285750" indent="-285750">
              <a:buFont typeface="Arial" panose="020B0604020202020204" pitchFamily="34" charset="0"/>
              <a:buChar char="•"/>
            </a:pPr>
            <a:r>
              <a:rPr lang="en-US" dirty="0">
                <a:solidFill>
                  <a:schemeClr val="bg1"/>
                </a:solidFill>
                <a:latin typeface="-apple-system"/>
              </a:rPr>
              <a:t>Handling Missing values</a:t>
            </a:r>
          </a:p>
          <a:p>
            <a:pPr marL="285750" indent="-285750">
              <a:buFont typeface="Arial" panose="020B0604020202020204" pitchFamily="34" charset="0"/>
              <a:buChar char="•"/>
            </a:pPr>
            <a:r>
              <a:rPr lang="en-US" dirty="0">
                <a:solidFill>
                  <a:schemeClr val="bg1"/>
                </a:solidFill>
                <a:latin typeface="-apple-system"/>
              </a:rPr>
              <a:t>Removing Duplicates</a:t>
            </a:r>
          </a:p>
          <a:p>
            <a:pPr marL="285750" indent="-285750">
              <a:buFont typeface="Arial" panose="020B0604020202020204" pitchFamily="34" charset="0"/>
              <a:buChar char="•"/>
            </a:pPr>
            <a:r>
              <a:rPr lang="en-US" dirty="0">
                <a:solidFill>
                  <a:schemeClr val="bg1"/>
                </a:solidFill>
                <a:latin typeface="-apple-system"/>
              </a:rPr>
              <a:t>Replacing values with correct data</a:t>
            </a:r>
          </a:p>
          <a:p>
            <a:pPr marL="285750" indent="-285750">
              <a:buFont typeface="Arial" panose="020B0604020202020204" pitchFamily="34" charset="0"/>
              <a:buChar char="•"/>
            </a:pPr>
            <a:r>
              <a:rPr lang="en-US" dirty="0">
                <a:solidFill>
                  <a:schemeClr val="bg1"/>
                </a:solidFill>
                <a:latin typeface="-apple-system"/>
              </a:rPr>
              <a:t>Data Validation and Verification</a:t>
            </a:r>
          </a:p>
        </p:txBody>
      </p:sp>
      <p:pic>
        <p:nvPicPr>
          <p:cNvPr id="7" name="Picture 6">
            <a:extLst>
              <a:ext uri="{FF2B5EF4-FFF2-40B4-BE49-F238E27FC236}">
                <a16:creationId xmlns:a16="http://schemas.microsoft.com/office/drawing/2014/main" id="{C7B86EF4-8EAE-A92F-133E-1CF0C1B79963}"/>
              </a:ext>
            </a:extLst>
          </p:cNvPr>
          <p:cNvPicPr>
            <a:picLocks noChangeAspect="1"/>
          </p:cNvPicPr>
          <p:nvPr/>
        </p:nvPicPr>
        <p:blipFill>
          <a:blip r:embed="rId3"/>
          <a:stretch>
            <a:fillRect/>
          </a:stretch>
        </p:blipFill>
        <p:spPr>
          <a:xfrm>
            <a:off x="3045050" y="998376"/>
            <a:ext cx="8143619" cy="4850665"/>
          </a:xfrm>
          <a:prstGeom prst="rect">
            <a:avLst/>
          </a:prstGeom>
        </p:spPr>
      </p:pic>
    </p:spTree>
    <p:extLst>
      <p:ext uri="{BB962C8B-B14F-4D97-AF65-F5344CB8AC3E}">
        <p14:creationId xmlns:p14="http://schemas.microsoft.com/office/powerpoint/2010/main" val="37156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573144" y="1110607"/>
            <a:ext cx="4312206"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Cleaning the dataset</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Cleaning the dataset, often referred to as data cleaning or data preprocessing, is a crucial step in the data analysis process. It involves identifying and rectifying errors, inconsistencies, and inaccuracies in the data to ensure that it is accurate, complete, and ready for analysis.</a:t>
            </a:r>
          </a:p>
          <a:p>
            <a:endParaRPr lang="en-US" dirty="0">
              <a:solidFill>
                <a:schemeClr val="bg1"/>
              </a:solidFill>
              <a:latin typeface="-apple-system"/>
            </a:endParaRPr>
          </a:p>
          <a:p>
            <a:r>
              <a:rPr lang="en-US" dirty="0">
                <a:solidFill>
                  <a:schemeClr val="bg1"/>
                </a:solidFill>
                <a:latin typeface="-apple-system"/>
              </a:rPr>
              <a:t>While cleaning the dataset, the following steps are achieved:</a:t>
            </a:r>
          </a:p>
          <a:p>
            <a:pPr marL="285750" indent="-285750">
              <a:buFont typeface="Arial" panose="020B0604020202020204" pitchFamily="34" charset="0"/>
              <a:buChar char="•"/>
            </a:pPr>
            <a:r>
              <a:rPr lang="en-US" dirty="0">
                <a:solidFill>
                  <a:schemeClr val="bg1"/>
                </a:solidFill>
                <a:latin typeface="-apple-system"/>
              </a:rPr>
              <a:t>Handling Missing values</a:t>
            </a:r>
          </a:p>
          <a:p>
            <a:pPr marL="285750" indent="-285750">
              <a:buFont typeface="Arial" panose="020B0604020202020204" pitchFamily="34" charset="0"/>
              <a:buChar char="•"/>
            </a:pPr>
            <a:r>
              <a:rPr lang="en-US" dirty="0">
                <a:solidFill>
                  <a:schemeClr val="bg1"/>
                </a:solidFill>
                <a:latin typeface="-apple-system"/>
              </a:rPr>
              <a:t>Removing Duplicates</a:t>
            </a:r>
          </a:p>
          <a:p>
            <a:pPr marL="285750" indent="-285750">
              <a:buFont typeface="Arial" panose="020B0604020202020204" pitchFamily="34" charset="0"/>
              <a:buChar char="•"/>
            </a:pPr>
            <a:r>
              <a:rPr lang="en-US" dirty="0">
                <a:solidFill>
                  <a:schemeClr val="bg1"/>
                </a:solidFill>
                <a:latin typeface="-apple-system"/>
              </a:rPr>
              <a:t>Replacing values with correct data</a:t>
            </a:r>
          </a:p>
          <a:p>
            <a:pPr marL="285750" indent="-285750">
              <a:buFont typeface="Arial" panose="020B0604020202020204" pitchFamily="34" charset="0"/>
              <a:buChar char="•"/>
            </a:pPr>
            <a:r>
              <a:rPr lang="en-US" dirty="0">
                <a:solidFill>
                  <a:schemeClr val="bg1"/>
                </a:solidFill>
                <a:latin typeface="-apple-system"/>
              </a:rPr>
              <a:t>Data Validation and Verification</a:t>
            </a:r>
          </a:p>
        </p:txBody>
      </p:sp>
      <p:pic>
        <p:nvPicPr>
          <p:cNvPr id="10" name="Picture 9">
            <a:extLst>
              <a:ext uri="{FF2B5EF4-FFF2-40B4-BE49-F238E27FC236}">
                <a16:creationId xmlns:a16="http://schemas.microsoft.com/office/drawing/2014/main" id="{F79CAA44-B4C2-3EDA-8A72-8FE934B8B1DA}"/>
              </a:ext>
            </a:extLst>
          </p:cNvPr>
          <p:cNvPicPr>
            <a:picLocks noChangeAspect="1"/>
          </p:cNvPicPr>
          <p:nvPr/>
        </p:nvPicPr>
        <p:blipFill>
          <a:blip r:embed="rId3"/>
          <a:stretch>
            <a:fillRect/>
          </a:stretch>
        </p:blipFill>
        <p:spPr>
          <a:xfrm>
            <a:off x="2622536" y="988842"/>
            <a:ext cx="8574710" cy="4869733"/>
          </a:xfrm>
          <a:prstGeom prst="rect">
            <a:avLst/>
          </a:prstGeom>
        </p:spPr>
      </p:pic>
    </p:spTree>
    <p:extLst>
      <p:ext uri="{BB962C8B-B14F-4D97-AF65-F5344CB8AC3E}">
        <p14:creationId xmlns:p14="http://schemas.microsoft.com/office/powerpoint/2010/main" val="239145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573144" y="1110607"/>
            <a:ext cx="4312206"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Cleaning the dataset</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Cleaning the dataset, often referred to as data cleaning or data preprocessing, is a crucial step in the data analysis process. It involves identifying and rectifying errors, inconsistencies, and inaccuracies in the data to ensure that it is accurate, complete, and ready for analysis.</a:t>
            </a:r>
          </a:p>
          <a:p>
            <a:endParaRPr lang="en-US" dirty="0">
              <a:solidFill>
                <a:schemeClr val="bg1"/>
              </a:solidFill>
              <a:latin typeface="-apple-system"/>
            </a:endParaRPr>
          </a:p>
          <a:p>
            <a:r>
              <a:rPr lang="en-US" dirty="0">
                <a:solidFill>
                  <a:schemeClr val="bg1"/>
                </a:solidFill>
                <a:latin typeface="-apple-system"/>
              </a:rPr>
              <a:t>While cleaning the dataset, the following steps are achieved:</a:t>
            </a:r>
          </a:p>
          <a:p>
            <a:pPr marL="285750" indent="-285750">
              <a:buFont typeface="Arial" panose="020B0604020202020204" pitchFamily="34" charset="0"/>
              <a:buChar char="•"/>
            </a:pPr>
            <a:r>
              <a:rPr lang="en-US" dirty="0">
                <a:solidFill>
                  <a:schemeClr val="bg1"/>
                </a:solidFill>
                <a:latin typeface="-apple-system"/>
              </a:rPr>
              <a:t>Handling Missing values</a:t>
            </a:r>
          </a:p>
          <a:p>
            <a:pPr marL="285750" indent="-285750">
              <a:buFont typeface="Arial" panose="020B0604020202020204" pitchFamily="34" charset="0"/>
              <a:buChar char="•"/>
            </a:pPr>
            <a:r>
              <a:rPr lang="en-US" dirty="0">
                <a:solidFill>
                  <a:schemeClr val="bg1"/>
                </a:solidFill>
                <a:latin typeface="-apple-system"/>
              </a:rPr>
              <a:t>Removing Duplicates</a:t>
            </a:r>
          </a:p>
          <a:p>
            <a:pPr marL="285750" indent="-285750">
              <a:buFont typeface="Arial" panose="020B0604020202020204" pitchFamily="34" charset="0"/>
              <a:buChar char="•"/>
            </a:pPr>
            <a:r>
              <a:rPr lang="en-US" dirty="0">
                <a:solidFill>
                  <a:schemeClr val="bg1"/>
                </a:solidFill>
                <a:latin typeface="-apple-system"/>
              </a:rPr>
              <a:t>Replacing values with correct data</a:t>
            </a:r>
          </a:p>
          <a:p>
            <a:pPr marL="285750" indent="-285750">
              <a:buFont typeface="Arial" panose="020B0604020202020204" pitchFamily="34" charset="0"/>
              <a:buChar char="•"/>
            </a:pPr>
            <a:r>
              <a:rPr lang="en-US" dirty="0">
                <a:solidFill>
                  <a:schemeClr val="bg1"/>
                </a:solidFill>
                <a:latin typeface="-apple-system"/>
              </a:rPr>
              <a:t>Data Validation and Verification</a:t>
            </a:r>
          </a:p>
        </p:txBody>
      </p:sp>
      <p:pic>
        <p:nvPicPr>
          <p:cNvPr id="7" name="Picture 6">
            <a:extLst>
              <a:ext uri="{FF2B5EF4-FFF2-40B4-BE49-F238E27FC236}">
                <a16:creationId xmlns:a16="http://schemas.microsoft.com/office/drawing/2014/main" id="{369F8DD0-D246-F0FA-F4F2-90271089EEC0}"/>
              </a:ext>
            </a:extLst>
          </p:cNvPr>
          <p:cNvPicPr>
            <a:picLocks noChangeAspect="1"/>
          </p:cNvPicPr>
          <p:nvPr/>
        </p:nvPicPr>
        <p:blipFill>
          <a:blip r:embed="rId3"/>
          <a:stretch>
            <a:fillRect/>
          </a:stretch>
        </p:blipFill>
        <p:spPr>
          <a:xfrm>
            <a:off x="2901141" y="987842"/>
            <a:ext cx="8267643" cy="4839379"/>
          </a:xfrm>
          <a:prstGeom prst="rect">
            <a:avLst/>
          </a:prstGeom>
        </p:spPr>
      </p:pic>
    </p:spTree>
    <p:extLst>
      <p:ext uri="{BB962C8B-B14F-4D97-AF65-F5344CB8AC3E}">
        <p14:creationId xmlns:p14="http://schemas.microsoft.com/office/powerpoint/2010/main" val="395945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573144" y="1110607"/>
            <a:ext cx="4312206"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Cleaning the dataset</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Cleaning the dataset, often referred to as data cleaning or data preprocessing, is a crucial step in the data analysis process. It involves identifying and rectifying errors, inconsistencies, and inaccuracies in the data to ensure that it is accurate, complete, and ready for analysis.</a:t>
            </a:r>
          </a:p>
          <a:p>
            <a:endParaRPr lang="en-US" dirty="0">
              <a:solidFill>
                <a:schemeClr val="bg1"/>
              </a:solidFill>
              <a:latin typeface="-apple-system"/>
            </a:endParaRPr>
          </a:p>
          <a:p>
            <a:r>
              <a:rPr lang="en-US" dirty="0">
                <a:solidFill>
                  <a:schemeClr val="bg1"/>
                </a:solidFill>
                <a:latin typeface="-apple-system"/>
              </a:rPr>
              <a:t>While cleaning the dataset, the following steps are achieved:</a:t>
            </a:r>
          </a:p>
          <a:p>
            <a:pPr marL="285750" indent="-285750">
              <a:buFont typeface="Arial" panose="020B0604020202020204" pitchFamily="34" charset="0"/>
              <a:buChar char="•"/>
            </a:pPr>
            <a:r>
              <a:rPr lang="en-US" dirty="0">
                <a:solidFill>
                  <a:schemeClr val="bg1"/>
                </a:solidFill>
                <a:latin typeface="-apple-system"/>
              </a:rPr>
              <a:t>Handling Missing values</a:t>
            </a:r>
          </a:p>
          <a:p>
            <a:pPr marL="285750" indent="-285750">
              <a:buFont typeface="Arial" panose="020B0604020202020204" pitchFamily="34" charset="0"/>
              <a:buChar char="•"/>
            </a:pPr>
            <a:r>
              <a:rPr lang="en-US" dirty="0">
                <a:solidFill>
                  <a:schemeClr val="bg1"/>
                </a:solidFill>
                <a:latin typeface="-apple-system"/>
              </a:rPr>
              <a:t>Removing Duplicates</a:t>
            </a:r>
          </a:p>
          <a:p>
            <a:pPr marL="285750" indent="-285750">
              <a:buFont typeface="Arial" panose="020B0604020202020204" pitchFamily="34" charset="0"/>
              <a:buChar char="•"/>
            </a:pPr>
            <a:r>
              <a:rPr lang="en-US" dirty="0">
                <a:solidFill>
                  <a:schemeClr val="bg1"/>
                </a:solidFill>
                <a:latin typeface="-apple-system"/>
              </a:rPr>
              <a:t>Replacing values with correct data</a:t>
            </a:r>
          </a:p>
          <a:p>
            <a:pPr marL="285750" indent="-285750">
              <a:buFont typeface="Arial" panose="020B0604020202020204" pitchFamily="34" charset="0"/>
              <a:buChar char="•"/>
            </a:pPr>
            <a:r>
              <a:rPr lang="en-US" dirty="0">
                <a:solidFill>
                  <a:schemeClr val="bg1"/>
                </a:solidFill>
                <a:latin typeface="-apple-system"/>
              </a:rPr>
              <a:t>Data Validation and Verification</a:t>
            </a:r>
          </a:p>
        </p:txBody>
      </p:sp>
      <p:pic>
        <p:nvPicPr>
          <p:cNvPr id="10" name="Picture 9">
            <a:extLst>
              <a:ext uri="{FF2B5EF4-FFF2-40B4-BE49-F238E27FC236}">
                <a16:creationId xmlns:a16="http://schemas.microsoft.com/office/drawing/2014/main" id="{41E1B341-C90F-9ADE-8424-655774C06C56}"/>
              </a:ext>
            </a:extLst>
          </p:cNvPr>
          <p:cNvPicPr>
            <a:picLocks noChangeAspect="1"/>
          </p:cNvPicPr>
          <p:nvPr/>
        </p:nvPicPr>
        <p:blipFill>
          <a:blip r:embed="rId3"/>
          <a:stretch>
            <a:fillRect/>
          </a:stretch>
        </p:blipFill>
        <p:spPr>
          <a:xfrm>
            <a:off x="2842953" y="990188"/>
            <a:ext cx="8353547" cy="4880980"/>
          </a:xfrm>
          <a:prstGeom prst="rect">
            <a:avLst/>
          </a:prstGeom>
        </p:spPr>
      </p:pic>
    </p:spTree>
    <p:extLst>
      <p:ext uri="{BB962C8B-B14F-4D97-AF65-F5344CB8AC3E}">
        <p14:creationId xmlns:p14="http://schemas.microsoft.com/office/powerpoint/2010/main" val="3925586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573144" y="1110607"/>
            <a:ext cx="4312206"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Cleaning the dataset</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Cleaning the dataset, often referred to as data cleaning or data preprocessing, is a crucial step in the data analysis process. It involves identifying and rectifying errors, inconsistencies, and inaccuracies in the data to ensure that it is accurate, complete, and ready for analysis.</a:t>
            </a:r>
          </a:p>
          <a:p>
            <a:endParaRPr lang="en-US" dirty="0">
              <a:solidFill>
                <a:schemeClr val="bg1"/>
              </a:solidFill>
              <a:latin typeface="-apple-system"/>
            </a:endParaRPr>
          </a:p>
          <a:p>
            <a:r>
              <a:rPr lang="en-US" dirty="0">
                <a:solidFill>
                  <a:schemeClr val="bg1"/>
                </a:solidFill>
                <a:latin typeface="-apple-system"/>
              </a:rPr>
              <a:t>While cleaning the dataset, the following steps are achieved:</a:t>
            </a:r>
          </a:p>
          <a:p>
            <a:pPr marL="285750" indent="-285750">
              <a:buFont typeface="Arial" panose="020B0604020202020204" pitchFamily="34" charset="0"/>
              <a:buChar char="•"/>
            </a:pPr>
            <a:r>
              <a:rPr lang="en-US" dirty="0">
                <a:solidFill>
                  <a:schemeClr val="bg1"/>
                </a:solidFill>
                <a:latin typeface="-apple-system"/>
              </a:rPr>
              <a:t>Handling Missing values</a:t>
            </a:r>
          </a:p>
          <a:p>
            <a:pPr marL="285750" indent="-285750">
              <a:buFont typeface="Arial" panose="020B0604020202020204" pitchFamily="34" charset="0"/>
              <a:buChar char="•"/>
            </a:pPr>
            <a:r>
              <a:rPr lang="en-US" dirty="0">
                <a:solidFill>
                  <a:schemeClr val="bg1"/>
                </a:solidFill>
                <a:latin typeface="-apple-system"/>
              </a:rPr>
              <a:t>Removing Duplicates</a:t>
            </a:r>
          </a:p>
          <a:p>
            <a:pPr marL="285750" indent="-285750">
              <a:buFont typeface="Arial" panose="020B0604020202020204" pitchFamily="34" charset="0"/>
              <a:buChar char="•"/>
            </a:pPr>
            <a:r>
              <a:rPr lang="en-US" dirty="0">
                <a:solidFill>
                  <a:schemeClr val="bg1"/>
                </a:solidFill>
                <a:latin typeface="-apple-system"/>
              </a:rPr>
              <a:t>Replacing values with correct data</a:t>
            </a:r>
          </a:p>
          <a:p>
            <a:pPr marL="285750" indent="-285750">
              <a:buFont typeface="Arial" panose="020B0604020202020204" pitchFamily="34" charset="0"/>
              <a:buChar char="•"/>
            </a:pPr>
            <a:r>
              <a:rPr lang="en-US" dirty="0">
                <a:solidFill>
                  <a:schemeClr val="bg1"/>
                </a:solidFill>
                <a:latin typeface="-apple-system"/>
              </a:rPr>
              <a:t>Data Validation and Verification</a:t>
            </a:r>
          </a:p>
        </p:txBody>
      </p:sp>
      <p:pic>
        <p:nvPicPr>
          <p:cNvPr id="7" name="Picture 6">
            <a:extLst>
              <a:ext uri="{FF2B5EF4-FFF2-40B4-BE49-F238E27FC236}">
                <a16:creationId xmlns:a16="http://schemas.microsoft.com/office/drawing/2014/main" id="{5C071E65-B0CD-6EC9-A4E1-1F71B06C25DC}"/>
              </a:ext>
            </a:extLst>
          </p:cNvPr>
          <p:cNvPicPr>
            <a:picLocks noChangeAspect="1"/>
          </p:cNvPicPr>
          <p:nvPr/>
        </p:nvPicPr>
        <p:blipFill>
          <a:blip r:embed="rId3"/>
          <a:stretch>
            <a:fillRect/>
          </a:stretch>
        </p:blipFill>
        <p:spPr>
          <a:xfrm>
            <a:off x="2709950" y="982333"/>
            <a:ext cx="8507852" cy="4896689"/>
          </a:xfrm>
          <a:prstGeom prst="rect">
            <a:avLst/>
          </a:prstGeom>
        </p:spPr>
      </p:pic>
    </p:spTree>
    <p:extLst>
      <p:ext uri="{BB962C8B-B14F-4D97-AF65-F5344CB8AC3E}">
        <p14:creationId xmlns:p14="http://schemas.microsoft.com/office/powerpoint/2010/main" val="243440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spTree>
    <p:extLst>
      <p:ext uri="{BB962C8B-B14F-4D97-AF65-F5344CB8AC3E}">
        <p14:creationId xmlns:p14="http://schemas.microsoft.com/office/powerpoint/2010/main" val="360198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7" name="Picture 6">
            <a:extLst>
              <a:ext uri="{FF2B5EF4-FFF2-40B4-BE49-F238E27FC236}">
                <a16:creationId xmlns:a16="http://schemas.microsoft.com/office/drawing/2014/main" id="{13C8BF4D-F2F4-6502-707F-F750AFAA1860}"/>
              </a:ext>
            </a:extLst>
          </p:cNvPr>
          <p:cNvPicPr>
            <a:picLocks noChangeAspect="1"/>
          </p:cNvPicPr>
          <p:nvPr/>
        </p:nvPicPr>
        <p:blipFill>
          <a:blip r:embed="rId3"/>
          <a:stretch>
            <a:fillRect/>
          </a:stretch>
        </p:blipFill>
        <p:spPr>
          <a:xfrm>
            <a:off x="2884518" y="1012695"/>
            <a:ext cx="8321619" cy="4845574"/>
          </a:xfrm>
          <a:prstGeom prst="rect">
            <a:avLst/>
          </a:prstGeom>
        </p:spPr>
      </p:pic>
    </p:spTree>
    <p:extLst>
      <p:ext uri="{BB962C8B-B14F-4D97-AF65-F5344CB8AC3E}">
        <p14:creationId xmlns:p14="http://schemas.microsoft.com/office/powerpoint/2010/main" val="7032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10" name="Picture 9">
            <a:extLst>
              <a:ext uri="{FF2B5EF4-FFF2-40B4-BE49-F238E27FC236}">
                <a16:creationId xmlns:a16="http://schemas.microsoft.com/office/drawing/2014/main" id="{A2C526F6-EB40-1F4E-9A1C-43E4748749D2}"/>
              </a:ext>
            </a:extLst>
          </p:cNvPr>
          <p:cNvPicPr>
            <a:picLocks noChangeAspect="1"/>
          </p:cNvPicPr>
          <p:nvPr/>
        </p:nvPicPr>
        <p:blipFill>
          <a:blip r:embed="rId3"/>
          <a:stretch>
            <a:fillRect/>
          </a:stretch>
        </p:blipFill>
        <p:spPr>
          <a:xfrm>
            <a:off x="3042458" y="978699"/>
            <a:ext cx="8171679" cy="4899689"/>
          </a:xfrm>
          <a:prstGeom prst="rect">
            <a:avLst/>
          </a:prstGeom>
        </p:spPr>
      </p:pic>
    </p:spTree>
    <p:extLst>
      <p:ext uri="{BB962C8B-B14F-4D97-AF65-F5344CB8AC3E}">
        <p14:creationId xmlns:p14="http://schemas.microsoft.com/office/powerpoint/2010/main" val="339203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a:t>
            </a: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r>
              <a:rPr lang="en-US" dirty="0">
                <a:solidFill>
                  <a:schemeClr val="accent1">
                    <a:lumMod val="60000"/>
                    <a:lumOff val="40000"/>
                  </a:schemeClr>
                </a:solidFill>
              </a:rPr>
              <a:t>Python Midterm Project - </a:t>
            </a:r>
            <a:r>
              <a:rPr lang="en-US" dirty="0">
                <a:solidFill>
                  <a:schemeClr val="accent1">
                    <a:lumMod val="60000"/>
                    <a:lumOff val="40000"/>
                  </a:schemeClr>
                </a:solidFill>
                <a:hlinkClick r:id="rId3" tooltip="Python Programming FALL 2023 72541">
                  <a:extLst>
                    <a:ext uri="{A12FA001-AC4F-418D-AE19-62706E023703}">
                      <ahyp:hlinkClr xmlns:ahyp="http://schemas.microsoft.com/office/drawing/2018/hyperlinkcolor" val="tx"/>
                    </a:ext>
                  </a:extLst>
                </a:hlinkClick>
              </a:rPr>
              <a:t>72541</a:t>
            </a:r>
            <a:endParaRPr lang="en-US" dirty="0">
              <a:solidFill>
                <a:schemeClr val="accent1">
                  <a:lumMod val="60000"/>
                  <a:lumOff val="40000"/>
                </a:schemeClr>
              </a:solidFill>
            </a:endParaRPr>
          </a:p>
        </p:txBody>
      </p:sp>
      <p:sp>
        <p:nvSpPr>
          <p:cNvPr id="6" name="Rectangle 5">
            <a:extLst>
              <a:ext uri="{FF2B5EF4-FFF2-40B4-BE49-F238E27FC236}">
                <a16:creationId xmlns:a16="http://schemas.microsoft.com/office/drawing/2014/main" id="{AE39A90C-9913-EA2B-13AA-DF3882A5EA00}"/>
              </a:ext>
            </a:extLst>
          </p:cNvPr>
          <p:cNvSpPr/>
          <p:nvPr/>
        </p:nvSpPr>
        <p:spPr>
          <a:xfrm>
            <a:off x="7809676" y="1338877"/>
            <a:ext cx="2028568" cy="584775"/>
          </a:xfrm>
          <a:prstGeom prst="rect">
            <a:avLst/>
          </a:prstGeom>
          <a:noFill/>
        </p:spPr>
        <p:txBody>
          <a:bodyPr wrap="none" lIns="91440" tIns="45720" rIns="91440" bIns="45720">
            <a:spAutoFit/>
          </a:bodyPr>
          <a:lstStyle/>
          <a:p>
            <a:pPr algn="ctr"/>
            <a:r>
              <a:rPr lang="en-US" sz="3200" b="1" u="sng" cap="all" spc="530" dirty="0">
                <a:solidFill>
                  <a:schemeClr val="bg1"/>
                </a:solidFill>
                <a:latin typeface="+mj-lt"/>
                <a:ea typeface="+mj-ea"/>
                <a:cs typeface="+mj-cs"/>
              </a:rPr>
              <a:t>Group 3</a:t>
            </a:r>
          </a:p>
        </p:txBody>
      </p:sp>
      <p:sp>
        <p:nvSpPr>
          <p:cNvPr id="7" name="Rectangle 6">
            <a:extLst>
              <a:ext uri="{FF2B5EF4-FFF2-40B4-BE49-F238E27FC236}">
                <a16:creationId xmlns:a16="http://schemas.microsoft.com/office/drawing/2014/main" id="{3C17C882-C09F-EC89-9D95-2D4B9679F965}"/>
              </a:ext>
            </a:extLst>
          </p:cNvPr>
          <p:cNvSpPr/>
          <p:nvPr/>
        </p:nvSpPr>
        <p:spPr>
          <a:xfrm>
            <a:off x="6440499" y="1923652"/>
            <a:ext cx="4358565" cy="2117759"/>
          </a:xfrm>
          <a:prstGeom prst="rect">
            <a:avLst/>
          </a:prstGeom>
          <a:noFill/>
        </p:spPr>
        <p:txBody>
          <a:bodyPr wrap="none" lIns="91440" tIns="45720" rIns="91440" bIns="45720">
            <a:spAutoFit/>
          </a:bodyPr>
          <a:lstStyle/>
          <a:p>
            <a:pPr>
              <a:lnSpc>
                <a:spcPct val="120000"/>
              </a:lnSpc>
              <a:spcBef>
                <a:spcPct val="0"/>
              </a:spcBef>
            </a:pPr>
            <a:r>
              <a:rPr lang="en-US" sz="2800" b="1" cap="all" spc="530" dirty="0">
                <a:solidFill>
                  <a:schemeClr val="bg1"/>
                </a:solidFill>
                <a:latin typeface="+mj-lt"/>
                <a:ea typeface="+mj-ea"/>
                <a:cs typeface="+mj-cs"/>
              </a:rPr>
              <a:t>NOEL SAM ROUTHU</a:t>
            </a:r>
          </a:p>
          <a:p>
            <a:pPr>
              <a:lnSpc>
                <a:spcPct val="120000"/>
              </a:lnSpc>
              <a:spcBef>
                <a:spcPct val="0"/>
              </a:spcBef>
            </a:pPr>
            <a:r>
              <a:rPr lang="en-US" sz="2800" b="1" cap="all" spc="530" dirty="0">
                <a:solidFill>
                  <a:schemeClr val="bg1"/>
                </a:solidFill>
                <a:latin typeface="+mj-lt"/>
                <a:ea typeface="+mj-ea"/>
                <a:cs typeface="+mj-cs"/>
              </a:rPr>
              <a:t>TALHA MOHAMMED</a:t>
            </a:r>
          </a:p>
          <a:p>
            <a:pPr>
              <a:lnSpc>
                <a:spcPct val="120000"/>
              </a:lnSpc>
              <a:spcBef>
                <a:spcPct val="0"/>
              </a:spcBef>
            </a:pPr>
            <a:r>
              <a:rPr lang="en-US" sz="2800" b="1" cap="all" spc="530" dirty="0">
                <a:solidFill>
                  <a:schemeClr val="bg1"/>
                </a:solidFill>
                <a:latin typeface="+mj-lt"/>
                <a:ea typeface="+mj-ea"/>
                <a:cs typeface="+mj-cs"/>
              </a:rPr>
              <a:t>ARJUN REDDY</a:t>
            </a:r>
          </a:p>
          <a:p>
            <a:pPr>
              <a:lnSpc>
                <a:spcPct val="120000"/>
              </a:lnSpc>
              <a:spcBef>
                <a:spcPct val="0"/>
              </a:spcBef>
            </a:pPr>
            <a:r>
              <a:rPr lang="en-US" sz="2800" b="1" cap="all" spc="530" dirty="0">
                <a:solidFill>
                  <a:schemeClr val="bg1"/>
                </a:solidFill>
                <a:latin typeface="+mj-lt"/>
                <a:ea typeface="+mj-ea"/>
                <a:cs typeface="+mj-cs"/>
              </a:rPr>
              <a:t>MANEESHA NARAHARI</a:t>
            </a:r>
          </a:p>
        </p:txBody>
      </p:sp>
    </p:spTree>
    <p:extLst>
      <p:ext uri="{BB962C8B-B14F-4D97-AF65-F5344CB8AC3E}">
        <p14:creationId xmlns:p14="http://schemas.microsoft.com/office/powerpoint/2010/main" val="239007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7" name="Picture 6">
            <a:extLst>
              <a:ext uri="{FF2B5EF4-FFF2-40B4-BE49-F238E27FC236}">
                <a16:creationId xmlns:a16="http://schemas.microsoft.com/office/drawing/2014/main" id="{20F5C156-7EBE-60FC-5669-197B13A3D6F4}"/>
              </a:ext>
            </a:extLst>
          </p:cNvPr>
          <p:cNvPicPr>
            <a:picLocks noChangeAspect="1"/>
          </p:cNvPicPr>
          <p:nvPr/>
        </p:nvPicPr>
        <p:blipFill>
          <a:blip r:embed="rId3"/>
          <a:stretch>
            <a:fillRect/>
          </a:stretch>
        </p:blipFill>
        <p:spPr>
          <a:xfrm>
            <a:off x="3059084" y="991534"/>
            <a:ext cx="8134557" cy="4864350"/>
          </a:xfrm>
          <a:prstGeom prst="rect">
            <a:avLst/>
          </a:prstGeom>
        </p:spPr>
      </p:pic>
    </p:spTree>
    <p:extLst>
      <p:ext uri="{BB962C8B-B14F-4D97-AF65-F5344CB8AC3E}">
        <p14:creationId xmlns:p14="http://schemas.microsoft.com/office/powerpoint/2010/main" val="292600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10" name="Picture 9">
            <a:extLst>
              <a:ext uri="{FF2B5EF4-FFF2-40B4-BE49-F238E27FC236}">
                <a16:creationId xmlns:a16="http://schemas.microsoft.com/office/drawing/2014/main" id="{49AB7168-CA38-1650-3E52-AB877C57FD2D}"/>
              </a:ext>
            </a:extLst>
          </p:cNvPr>
          <p:cNvPicPr>
            <a:picLocks noChangeAspect="1"/>
          </p:cNvPicPr>
          <p:nvPr/>
        </p:nvPicPr>
        <p:blipFill>
          <a:blip r:embed="rId3"/>
          <a:stretch>
            <a:fillRect/>
          </a:stretch>
        </p:blipFill>
        <p:spPr>
          <a:xfrm>
            <a:off x="2668385" y="997528"/>
            <a:ext cx="8514801" cy="4854632"/>
          </a:xfrm>
          <a:prstGeom prst="rect">
            <a:avLst/>
          </a:prstGeom>
        </p:spPr>
      </p:pic>
    </p:spTree>
    <p:extLst>
      <p:ext uri="{BB962C8B-B14F-4D97-AF65-F5344CB8AC3E}">
        <p14:creationId xmlns:p14="http://schemas.microsoft.com/office/powerpoint/2010/main" val="63115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7" name="Picture 6">
            <a:extLst>
              <a:ext uri="{FF2B5EF4-FFF2-40B4-BE49-F238E27FC236}">
                <a16:creationId xmlns:a16="http://schemas.microsoft.com/office/drawing/2014/main" id="{602F9FD6-FF50-271A-EEFD-20264127AF4B}"/>
              </a:ext>
            </a:extLst>
          </p:cNvPr>
          <p:cNvPicPr>
            <a:picLocks noChangeAspect="1"/>
          </p:cNvPicPr>
          <p:nvPr/>
        </p:nvPicPr>
        <p:blipFill>
          <a:blip r:embed="rId3"/>
          <a:stretch>
            <a:fillRect/>
          </a:stretch>
        </p:blipFill>
        <p:spPr>
          <a:xfrm>
            <a:off x="4088410" y="1011203"/>
            <a:ext cx="7074264" cy="4838949"/>
          </a:xfrm>
          <a:prstGeom prst="rect">
            <a:avLst/>
          </a:prstGeom>
        </p:spPr>
      </p:pic>
    </p:spTree>
    <p:extLst>
      <p:ext uri="{BB962C8B-B14F-4D97-AF65-F5344CB8AC3E}">
        <p14:creationId xmlns:p14="http://schemas.microsoft.com/office/powerpoint/2010/main" val="3678146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10" name="Picture 9">
            <a:extLst>
              <a:ext uri="{FF2B5EF4-FFF2-40B4-BE49-F238E27FC236}">
                <a16:creationId xmlns:a16="http://schemas.microsoft.com/office/drawing/2014/main" id="{C3F29467-FEDB-5036-52D9-8A2C243DA9E6}"/>
              </a:ext>
            </a:extLst>
          </p:cNvPr>
          <p:cNvPicPr>
            <a:picLocks noChangeAspect="1"/>
          </p:cNvPicPr>
          <p:nvPr/>
        </p:nvPicPr>
        <p:blipFill>
          <a:blip r:embed="rId3"/>
          <a:stretch>
            <a:fillRect/>
          </a:stretch>
        </p:blipFill>
        <p:spPr>
          <a:xfrm>
            <a:off x="3142212" y="996645"/>
            <a:ext cx="8054202" cy="4868066"/>
          </a:xfrm>
          <a:prstGeom prst="rect">
            <a:avLst/>
          </a:prstGeom>
        </p:spPr>
      </p:pic>
    </p:spTree>
    <p:extLst>
      <p:ext uri="{BB962C8B-B14F-4D97-AF65-F5344CB8AC3E}">
        <p14:creationId xmlns:p14="http://schemas.microsoft.com/office/powerpoint/2010/main" val="392175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7" name="Picture 6">
            <a:extLst>
              <a:ext uri="{FF2B5EF4-FFF2-40B4-BE49-F238E27FC236}">
                <a16:creationId xmlns:a16="http://schemas.microsoft.com/office/drawing/2014/main" id="{AB05EC6A-2705-D2AF-7AAD-1556DD74774A}"/>
              </a:ext>
            </a:extLst>
          </p:cNvPr>
          <p:cNvPicPr>
            <a:picLocks noChangeAspect="1"/>
          </p:cNvPicPr>
          <p:nvPr/>
        </p:nvPicPr>
        <p:blipFill>
          <a:blip r:embed="rId3"/>
          <a:stretch>
            <a:fillRect/>
          </a:stretch>
        </p:blipFill>
        <p:spPr>
          <a:xfrm>
            <a:off x="4360391" y="979452"/>
            <a:ext cx="6826601" cy="4902452"/>
          </a:xfrm>
          <a:prstGeom prst="rect">
            <a:avLst/>
          </a:prstGeom>
        </p:spPr>
      </p:pic>
    </p:spTree>
    <p:extLst>
      <p:ext uri="{BB962C8B-B14F-4D97-AF65-F5344CB8AC3E}">
        <p14:creationId xmlns:p14="http://schemas.microsoft.com/office/powerpoint/2010/main" val="57271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10" name="Picture 9">
            <a:extLst>
              <a:ext uri="{FF2B5EF4-FFF2-40B4-BE49-F238E27FC236}">
                <a16:creationId xmlns:a16="http://schemas.microsoft.com/office/drawing/2014/main" id="{9FDE2159-9855-622B-901A-6267366AFED3}"/>
              </a:ext>
            </a:extLst>
          </p:cNvPr>
          <p:cNvPicPr>
            <a:picLocks noChangeAspect="1"/>
          </p:cNvPicPr>
          <p:nvPr/>
        </p:nvPicPr>
        <p:blipFill>
          <a:blip r:embed="rId3"/>
          <a:stretch>
            <a:fillRect/>
          </a:stretch>
        </p:blipFill>
        <p:spPr>
          <a:xfrm>
            <a:off x="4553712" y="857939"/>
            <a:ext cx="6661543" cy="5145477"/>
          </a:xfrm>
          <a:prstGeom prst="rect">
            <a:avLst/>
          </a:prstGeom>
        </p:spPr>
      </p:pic>
    </p:spTree>
    <p:extLst>
      <p:ext uri="{BB962C8B-B14F-4D97-AF65-F5344CB8AC3E}">
        <p14:creationId xmlns:p14="http://schemas.microsoft.com/office/powerpoint/2010/main" val="40654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7" name="Picture 6">
            <a:extLst>
              <a:ext uri="{FF2B5EF4-FFF2-40B4-BE49-F238E27FC236}">
                <a16:creationId xmlns:a16="http://schemas.microsoft.com/office/drawing/2014/main" id="{77FA45F1-D8DB-B23E-7AB4-4A70243994BA}"/>
              </a:ext>
            </a:extLst>
          </p:cNvPr>
          <p:cNvPicPr>
            <a:picLocks noChangeAspect="1"/>
          </p:cNvPicPr>
          <p:nvPr/>
        </p:nvPicPr>
        <p:blipFill>
          <a:blip r:embed="rId3"/>
          <a:stretch>
            <a:fillRect/>
          </a:stretch>
        </p:blipFill>
        <p:spPr>
          <a:xfrm>
            <a:off x="4271500" y="1008028"/>
            <a:ext cx="6915505" cy="4845299"/>
          </a:xfrm>
          <a:prstGeom prst="rect">
            <a:avLst/>
          </a:prstGeom>
        </p:spPr>
      </p:pic>
    </p:spTree>
    <p:extLst>
      <p:ext uri="{BB962C8B-B14F-4D97-AF65-F5344CB8AC3E}">
        <p14:creationId xmlns:p14="http://schemas.microsoft.com/office/powerpoint/2010/main" val="2289678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10" name="Picture 9">
            <a:extLst>
              <a:ext uri="{FF2B5EF4-FFF2-40B4-BE49-F238E27FC236}">
                <a16:creationId xmlns:a16="http://schemas.microsoft.com/office/drawing/2014/main" id="{EC15E8FE-246F-C639-ACBB-A567F0B35412}"/>
              </a:ext>
            </a:extLst>
          </p:cNvPr>
          <p:cNvPicPr>
            <a:picLocks noChangeAspect="1"/>
          </p:cNvPicPr>
          <p:nvPr/>
        </p:nvPicPr>
        <p:blipFill>
          <a:blip r:embed="rId3"/>
          <a:stretch>
            <a:fillRect/>
          </a:stretch>
        </p:blipFill>
        <p:spPr>
          <a:xfrm>
            <a:off x="3776473" y="658142"/>
            <a:ext cx="7483672" cy="5531134"/>
          </a:xfrm>
          <a:prstGeom prst="rect">
            <a:avLst/>
          </a:prstGeom>
        </p:spPr>
      </p:pic>
    </p:spTree>
    <p:extLst>
      <p:ext uri="{BB962C8B-B14F-4D97-AF65-F5344CB8AC3E}">
        <p14:creationId xmlns:p14="http://schemas.microsoft.com/office/powerpoint/2010/main" val="1610622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7" name="Picture 6">
            <a:extLst>
              <a:ext uri="{FF2B5EF4-FFF2-40B4-BE49-F238E27FC236}">
                <a16:creationId xmlns:a16="http://schemas.microsoft.com/office/drawing/2014/main" id="{AD754867-CD01-75F7-518A-240B63FA3B29}"/>
              </a:ext>
            </a:extLst>
          </p:cNvPr>
          <p:cNvPicPr>
            <a:picLocks noChangeAspect="1"/>
          </p:cNvPicPr>
          <p:nvPr/>
        </p:nvPicPr>
        <p:blipFill>
          <a:blip r:embed="rId3"/>
          <a:stretch>
            <a:fillRect/>
          </a:stretch>
        </p:blipFill>
        <p:spPr>
          <a:xfrm>
            <a:off x="3977693" y="803899"/>
            <a:ext cx="7187665" cy="5523749"/>
          </a:xfrm>
          <a:prstGeom prst="rect">
            <a:avLst/>
          </a:prstGeom>
        </p:spPr>
      </p:pic>
    </p:spTree>
    <p:extLst>
      <p:ext uri="{BB962C8B-B14F-4D97-AF65-F5344CB8AC3E}">
        <p14:creationId xmlns:p14="http://schemas.microsoft.com/office/powerpoint/2010/main" val="1749247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10" name="Picture 9">
            <a:extLst>
              <a:ext uri="{FF2B5EF4-FFF2-40B4-BE49-F238E27FC236}">
                <a16:creationId xmlns:a16="http://schemas.microsoft.com/office/drawing/2014/main" id="{20F21508-A4EC-C87B-1770-D6134A6E4D16}"/>
              </a:ext>
            </a:extLst>
          </p:cNvPr>
          <p:cNvPicPr>
            <a:picLocks noChangeAspect="1"/>
          </p:cNvPicPr>
          <p:nvPr/>
        </p:nvPicPr>
        <p:blipFill>
          <a:blip r:embed="rId3"/>
          <a:stretch>
            <a:fillRect/>
          </a:stretch>
        </p:blipFill>
        <p:spPr>
          <a:xfrm>
            <a:off x="5009251" y="747046"/>
            <a:ext cx="6153466" cy="5353325"/>
          </a:xfrm>
          <a:prstGeom prst="rect">
            <a:avLst/>
          </a:prstGeom>
        </p:spPr>
      </p:pic>
    </p:spTree>
    <p:extLst>
      <p:ext uri="{BB962C8B-B14F-4D97-AF65-F5344CB8AC3E}">
        <p14:creationId xmlns:p14="http://schemas.microsoft.com/office/powerpoint/2010/main" val="19740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a:t>
            </a: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r>
              <a:rPr lang="en-US" dirty="0">
                <a:solidFill>
                  <a:schemeClr val="accent1">
                    <a:lumMod val="60000"/>
                    <a:lumOff val="40000"/>
                  </a:schemeClr>
                </a:solidFill>
              </a:rPr>
              <a:t>Python Midterm Project - </a:t>
            </a:r>
            <a:r>
              <a:rPr lang="en-US" dirty="0">
                <a:solidFill>
                  <a:schemeClr val="accent1">
                    <a:lumMod val="60000"/>
                    <a:lumOff val="40000"/>
                  </a:schemeClr>
                </a:solidFill>
                <a:hlinkClick r:id="rId3" tooltip="Python Programming FALL 2023 72541">
                  <a:extLst>
                    <a:ext uri="{A12FA001-AC4F-418D-AE19-62706E023703}">
                      <ahyp:hlinkClr xmlns:ahyp="http://schemas.microsoft.com/office/drawing/2018/hyperlinkcolor" val="tx"/>
                    </a:ext>
                  </a:extLst>
                </a:hlinkClick>
              </a:rPr>
              <a:t>72541</a:t>
            </a:r>
            <a:endParaRPr lang="en-US" dirty="0">
              <a:solidFill>
                <a:schemeClr val="accent1">
                  <a:lumMod val="60000"/>
                  <a:lumOff val="40000"/>
                </a:schemeClr>
              </a:solidFill>
            </a:endParaRPr>
          </a:p>
        </p:txBody>
      </p:sp>
      <p:sp>
        <p:nvSpPr>
          <p:cNvPr id="6" name="Rectangle 5">
            <a:extLst>
              <a:ext uri="{FF2B5EF4-FFF2-40B4-BE49-F238E27FC236}">
                <a16:creationId xmlns:a16="http://schemas.microsoft.com/office/drawing/2014/main" id="{AE39A90C-9913-EA2B-13AA-DF3882A5EA00}"/>
              </a:ext>
            </a:extLst>
          </p:cNvPr>
          <p:cNvSpPr/>
          <p:nvPr/>
        </p:nvSpPr>
        <p:spPr>
          <a:xfrm>
            <a:off x="7976581" y="1913390"/>
            <a:ext cx="1694759"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SUBJECT</a:t>
            </a:r>
          </a:p>
        </p:txBody>
      </p:sp>
      <p:sp>
        <p:nvSpPr>
          <p:cNvPr id="7" name="Rectangle 6">
            <a:extLst>
              <a:ext uri="{FF2B5EF4-FFF2-40B4-BE49-F238E27FC236}">
                <a16:creationId xmlns:a16="http://schemas.microsoft.com/office/drawing/2014/main" id="{3C17C882-C09F-EC89-9D95-2D4B9679F965}"/>
              </a:ext>
            </a:extLst>
          </p:cNvPr>
          <p:cNvSpPr/>
          <p:nvPr/>
        </p:nvSpPr>
        <p:spPr>
          <a:xfrm>
            <a:off x="6183109" y="2584078"/>
            <a:ext cx="5281702" cy="769826"/>
          </a:xfrm>
          <a:prstGeom prst="rect">
            <a:avLst/>
          </a:prstGeom>
          <a:noFill/>
        </p:spPr>
        <p:txBody>
          <a:bodyPr wrap="none" lIns="91440" tIns="45720" rIns="91440" bIns="45720">
            <a:spAutoFit/>
          </a:bodyPr>
          <a:lstStyle/>
          <a:p>
            <a:pPr>
              <a:lnSpc>
                <a:spcPct val="120000"/>
              </a:lnSpc>
              <a:spcBef>
                <a:spcPct val="0"/>
              </a:spcBef>
            </a:pPr>
            <a:r>
              <a:rPr lang="en-US" sz="4000" b="1" cap="all" spc="530" dirty="0">
                <a:solidFill>
                  <a:schemeClr val="bg1"/>
                </a:solidFill>
                <a:latin typeface="+mj-lt"/>
                <a:ea typeface="+mj-ea"/>
                <a:cs typeface="+mj-cs"/>
              </a:rPr>
              <a:t>VIDEO GAMES SALES</a:t>
            </a:r>
          </a:p>
        </p:txBody>
      </p:sp>
    </p:spTree>
    <p:extLst>
      <p:ext uri="{BB962C8B-B14F-4D97-AF65-F5344CB8AC3E}">
        <p14:creationId xmlns:p14="http://schemas.microsoft.com/office/powerpoint/2010/main" val="3794415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7" name="Picture 6">
            <a:extLst>
              <a:ext uri="{FF2B5EF4-FFF2-40B4-BE49-F238E27FC236}">
                <a16:creationId xmlns:a16="http://schemas.microsoft.com/office/drawing/2014/main" id="{38BBA7D8-C8B2-A187-593F-B773C82E7DAD}"/>
              </a:ext>
            </a:extLst>
          </p:cNvPr>
          <p:cNvPicPr>
            <a:picLocks noChangeAspect="1"/>
          </p:cNvPicPr>
          <p:nvPr/>
        </p:nvPicPr>
        <p:blipFill>
          <a:blip r:embed="rId3"/>
          <a:stretch>
            <a:fillRect/>
          </a:stretch>
        </p:blipFill>
        <p:spPr>
          <a:xfrm>
            <a:off x="4095287" y="740664"/>
            <a:ext cx="7070072" cy="5321808"/>
          </a:xfrm>
          <a:prstGeom prst="rect">
            <a:avLst/>
          </a:prstGeom>
        </p:spPr>
      </p:pic>
    </p:spTree>
    <p:extLst>
      <p:ext uri="{BB962C8B-B14F-4D97-AF65-F5344CB8AC3E}">
        <p14:creationId xmlns:p14="http://schemas.microsoft.com/office/powerpoint/2010/main" val="3834894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980084" y="2036500"/>
            <a:ext cx="4296369" cy="923330"/>
          </a:xfrm>
          <a:prstGeom prst="rect">
            <a:avLst/>
          </a:prstGeom>
          <a:noFill/>
        </p:spPr>
        <p:txBody>
          <a:bodyPr wrap="none" lIns="91440" tIns="45720" rIns="91440" bIns="45720">
            <a:spAutoFit/>
          </a:bodyPr>
          <a:lstStyle/>
          <a:p>
            <a:pPr algn="ctr"/>
            <a:r>
              <a:rPr lang="en-US" sz="5400" b="1" u="sng" cap="all" spc="530" dirty="0">
                <a:solidFill>
                  <a:schemeClr val="bg1"/>
                </a:solidFill>
                <a:latin typeface="+mj-lt"/>
                <a:ea typeface="+mj-ea"/>
                <a:cs typeface="+mj-cs"/>
              </a:rPr>
              <a:t>conclusion</a:t>
            </a:r>
          </a:p>
        </p:txBody>
      </p:sp>
    </p:spTree>
    <p:extLst>
      <p:ext uri="{BB962C8B-B14F-4D97-AF65-F5344CB8AC3E}">
        <p14:creationId xmlns:p14="http://schemas.microsoft.com/office/powerpoint/2010/main" val="1425325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5107606" y="1110607"/>
            <a:ext cx="524329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QUESTIONS &amp; </a:t>
            </a:r>
            <a:r>
              <a:rPr lang="en-US" sz="2400" b="1" u="sng" cap="all" spc="530" dirty="0" err="1">
                <a:solidFill>
                  <a:schemeClr val="bg1"/>
                </a:solidFill>
                <a:latin typeface="+mj-lt"/>
                <a:ea typeface="+mj-ea"/>
                <a:cs typeface="+mj-cs"/>
              </a:rPr>
              <a:t>vISUALIZATION</a:t>
            </a:r>
            <a:endParaRPr lang="en-US" sz="2400" b="1" u="sng" cap="all" spc="53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139321"/>
          </a:xfrm>
          <a:prstGeom prst="rect">
            <a:avLst/>
          </a:prstGeom>
          <a:noFill/>
        </p:spPr>
        <p:txBody>
          <a:bodyPr wrap="square" rtlCol="0">
            <a:spAutoFit/>
          </a:bodyPr>
          <a:lstStyle/>
          <a:p>
            <a:r>
              <a:rPr lang="en-US" dirty="0">
                <a:solidFill>
                  <a:schemeClr val="bg1"/>
                </a:solidFill>
                <a:latin typeface="-apple-system"/>
              </a:rPr>
              <a:t>Data visualization is the graphical representation of data to help people understand the patterns, trends, and insights contained within the data. It involves creating visual elements such as charts, graphs, maps, and dashboards to make data more accessible and understandable. Data visualization plays a crucial role in data analysis, decision-making, and communication of information.</a:t>
            </a:r>
          </a:p>
          <a:p>
            <a:endParaRPr lang="en-US" dirty="0">
              <a:solidFill>
                <a:schemeClr val="bg1"/>
              </a:solidFill>
              <a:latin typeface="-apple-system"/>
            </a:endParaRPr>
          </a:p>
          <a:p>
            <a:r>
              <a:rPr lang="en-US" dirty="0">
                <a:solidFill>
                  <a:schemeClr val="bg1"/>
                </a:solidFill>
                <a:latin typeface="-apple-system"/>
              </a:rPr>
              <a:t>To achieve visualization, the following aspects are necessary:</a:t>
            </a:r>
          </a:p>
          <a:p>
            <a:pPr marL="285750" indent="-285750">
              <a:buFont typeface="Arial" panose="020B0604020202020204" pitchFamily="34" charset="0"/>
              <a:buChar char="•"/>
            </a:pPr>
            <a:r>
              <a:rPr lang="en-US" dirty="0">
                <a:solidFill>
                  <a:schemeClr val="bg1"/>
                </a:solidFill>
                <a:latin typeface="-apple-system"/>
              </a:rPr>
              <a:t>Questionnaire</a:t>
            </a:r>
          </a:p>
          <a:p>
            <a:pPr marL="285750" indent="-285750">
              <a:buFont typeface="Arial" panose="020B0604020202020204" pitchFamily="34" charset="0"/>
              <a:buChar char="•"/>
            </a:pPr>
            <a:r>
              <a:rPr lang="en-US" dirty="0">
                <a:solidFill>
                  <a:schemeClr val="bg1"/>
                </a:solidFill>
                <a:latin typeface="-apple-system"/>
              </a:rPr>
              <a:t>Graphical Representation</a:t>
            </a:r>
          </a:p>
        </p:txBody>
      </p:sp>
      <p:pic>
        <p:nvPicPr>
          <p:cNvPr id="7" name="Picture 6">
            <a:extLst>
              <a:ext uri="{FF2B5EF4-FFF2-40B4-BE49-F238E27FC236}">
                <a16:creationId xmlns:a16="http://schemas.microsoft.com/office/drawing/2014/main" id="{2C19F8FF-B597-8B34-70F0-9EE351D71BA9}"/>
              </a:ext>
            </a:extLst>
          </p:cNvPr>
          <p:cNvPicPr>
            <a:picLocks noChangeAspect="1"/>
          </p:cNvPicPr>
          <p:nvPr/>
        </p:nvPicPr>
        <p:blipFill>
          <a:blip r:embed="rId3"/>
          <a:stretch>
            <a:fillRect/>
          </a:stretch>
        </p:blipFill>
        <p:spPr>
          <a:xfrm>
            <a:off x="3287118" y="985591"/>
            <a:ext cx="7926740" cy="4874882"/>
          </a:xfrm>
          <a:prstGeom prst="rect">
            <a:avLst/>
          </a:prstGeom>
        </p:spPr>
      </p:pic>
    </p:spTree>
    <p:extLst>
      <p:ext uri="{BB962C8B-B14F-4D97-AF65-F5344CB8AC3E}">
        <p14:creationId xmlns:p14="http://schemas.microsoft.com/office/powerpoint/2010/main" val="2410637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6853213" y="1110607"/>
            <a:ext cx="1752083"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SOURCES</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69332"/>
          </a:xfrm>
          <a:prstGeom prst="rect">
            <a:avLst/>
          </a:prstGeom>
          <a:noFill/>
        </p:spPr>
        <p:txBody>
          <a:bodyPr wrap="square" rtlCol="0">
            <a:spAutoFit/>
          </a:bodyPr>
          <a:lstStyle/>
          <a:p>
            <a:r>
              <a:rPr lang="en-US" b="0" i="0" u="none" strike="noStrike" dirty="0">
                <a:solidFill>
                  <a:schemeClr val="bg1"/>
                </a:solidFill>
                <a:effectLst/>
                <a:latin typeface="-apple-system"/>
                <a:hlinkClick r:id="rId3">
                  <a:extLst>
                    <a:ext uri="{A12FA001-AC4F-418D-AE19-62706E023703}">
                      <ahyp:hlinkClr xmlns:ahyp="http://schemas.microsoft.com/office/drawing/2018/hyperlinkcolor" val="tx"/>
                    </a:ext>
                  </a:extLst>
                </a:hlinkClick>
              </a:rPr>
              <a:t>https://www.kaggle.com/datasets/gregorut/videogamesales/</a:t>
            </a:r>
            <a:endParaRPr lang="en-US" dirty="0">
              <a:solidFill>
                <a:schemeClr val="bg1"/>
              </a:solidFill>
              <a:latin typeface="-apple-system"/>
            </a:endParaRPr>
          </a:p>
        </p:txBody>
      </p:sp>
      <p:sp>
        <p:nvSpPr>
          <p:cNvPr id="5" name="Rectangle 4">
            <a:extLst>
              <a:ext uri="{FF2B5EF4-FFF2-40B4-BE49-F238E27FC236}">
                <a16:creationId xmlns:a16="http://schemas.microsoft.com/office/drawing/2014/main" id="{DA1C70A4-F275-BEAF-94E1-BA24BF1E542D}"/>
              </a:ext>
            </a:extLst>
          </p:cNvPr>
          <p:cNvSpPr/>
          <p:nvPr/>
        </p:nvSpPr>
        <p:spPr>
          <a:xfrm>
            <a:off x="6545683" y="3423709"/>
            <a:ext cx="2418291" cy="461665"/>
          </a:xfrm>
          <a:prstGeom prst="rect">
            <a:avLst/>
          </a:prstGeom>
          <a:noFill/>
        </p:spPr>
        <p:txBody>
          <a:bodyPr wrap="none" lIns="91440" tIns="45720" rIns="91440" bIns="45720">
            <a:spAutoFit/>
          </a:bodyPr>
          <a:lstStyle/>
          <a:p>
            <a:pPr algn="ctr"/>
            <a:r>
              <a:rPr lang="en-US" sz="2400" b="1" u="sng" cap="all" spc="530" dirty="0" err="1">
                <a:solidFill>
                  <a:schemeClr val="bg1"/>
                </a:solidFill>
                <a:latin typeface="+mj-lt"/>
                <a:ea typeface="+mj-ea"/>
                <a:cs typeface="+mj-cs"/>
              </a:rPr>
              <a:t>Github</a:t>
            </a:r>
            <a:r>
              <a:rPr lang="en-US" sz="2400" b="1" u="sng" cap="all" spc="530" dirty="0">
                <a:solidFill>
                  <a:schemeClr val="bg1"/>
                </a:solidFill>
                <a:latin typeface="+mj-lt"/>
                <a:ea typeface="+mj-ea"/>
                <a:cs typeface="+mj-cs"/>
              </a:rPr>
              <a:t> link</a:t>
            </a:r>
          </a:p>
        </p:txBody>
      </p:sp>
      <p:sp>
        <p:nvSpPr>
          <p:cNvPr id="10" name="TextBox 9">
            <a:extLst>
              <a:ext uri="{FF2B5EF4-FFF2-40B4-BE49-F238E27FC236}">
                <a16:creationId xmlns:a16="http://schemas.microsoft.com/office/drawing/2014/main" id="{D82AD566-42BB-3E7C-02DA-2ED0B5C275FB}"/>
              </a:ext>
            </a:extLst>
          </p:cNvPr>
          <p:cNvSpPr txBox="1"/>
          <p:nvPr/>
        </p:nvSpPr>
        <p:spPr>
          <a:xfrm>
            <a:off x="5009251" y="4375578"/>
            <a:ext cx="6059978" cy="369332"/>
          </a:xfrm>
          <a:prstGeom prst="rect">
            <a:avLst/>
          </a:prstGeom>
          <a:noFill/>
        </p:spPr>
        <p:txBody>
          <a:bodyPr wrap="square" rtlCol="0">
            <a:spAutoFit/>
          </a:bodyPr>
          <a:lstStyle/>
          <a:p>
            <a:r>
              <a:rPr lang="en-US" b="0" i="0" u="none" strike="noStrike" dirty="0">
                <a:solidFill>
                  <a:schemeClr val="bg1"/>
                </a:solidFill>
                <a:effectLst/>
                <a:latin typeface="-apple-system"/>
              </a:rPr>
              <a:t>https://github.com/noelsamrouthu/EDA-on-VideoGame-Sales</a:t>
            </a:r>
            <a:endParaRPr lang="en-US" dirty="0">
              <a:solidFill>
                <a:schemeClr val="bg1"/>
              </a:solidFill>
              <a:latin typeface="-apple-system"/>
            </a:endParaRPr>
          </a:p>
        </p:txBody>
      </p:sp>
    </p:spTree>
    <p:extLst>
      <p:ext uri="{BB962C8B-B14F-4D97-AF65-F5344CB8AC3E}">
        <p14:creationId xmlns:p14="http://schemas.microsoft.com/office/powerpoint/2010/main" val="86522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a:t>
            </a: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r>
              <a:rPr lang="en-US" dirty="0">
                <a:solidFill>
                  <a:schemeClr val="accent1">
                    <a:lumMod val="60000"/>
                    <a:lumOff val="40000"/>
                  </a:schemeClr>
                </a:solidFill>
              </a:rPr>
              <a:t>Python Midterm Project - </a:t>
            </a:r>
            <a:r>
              <a:rPr lang="en-US" dirty="0">
                <a:solidFill>
                  <a:schemeClr val="accent1">
                    <a:lumMod val="60000"/>
                    <a:lumOff val="40000"/>
                  </a:schemeClr>
                </a:solidFill>
                <a:hlinkClick r:id="rId3" tooltip="Python Programming FALL 2023 72541">
                  <a:extLst>
                    <a:ext uri="{A12FA001-AC4F-418D-AE19-62706E023703}">
                      <ahyp:hlinkClr xmlns:ahyp="http://schemas.microsoft.com/office/drawing/2018/hyperlinkcolor" val="tx"/>
                    </a:ext>
                  </a:extLst>
                </a:hlinkClick>
              </a:rPr>
              <a:t>72541</a:t>
            </a:r>
            <a:endParaRPr lang="en-US" dirty="0">
              <a:solidFill>
                <a:schemeClr val="accent1">
                  <a:lumMod val="60000"/>
                  <a:lumOff val="40000"/>
                </a:schemeClr>
              </a:solidFill>
            </a:endParaRPr>
          </a:p>
        </p:txBody>
      </p:sp>
      <p:sp>
        <p:nvSpPr>
          <p:cNvPr id="6" name="Rectangle 5">
            <a:extLst>
              <a:ext uri="{FF2B5EF4-FFF2-40B4-BE49-F238E27FC236}">
                <a16:creationId xmlns:a16="http://schemas.microsoft.com/office/drawing/2014/main" id="{AE39A90C-9913-EA2B-13AA-DF3882A5EA00}"/>
              </a:ext>
            </a:extLst>
          </p:cNvPr>
          <p:cNvSpPr/>
          <p:nvPr/>
        </p:nvSpPr>
        <p:spPr>
          <a:xfrm>
            <a:off x="5577841" y="1863514"/>
            <a:ext cx="1959704"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CONTENTS</a:t>
            </a:r>
          </a:p>
        </p:txBody>
      </p:sp>
      <p:sp>
        <p:nvSpPr>
          <p:cNvPr id="7" name="Rectangle 6">
            <a:extLst>
              <a:ext uri="{FF2B5EF4-FFF2-40B4-BE49-F238E27FC236}">
                <a16:creationId xmlns:a16="http://schemas.microsoft.com/office/drawing/2014/main" id="{3C17C882-C09F-EC89-9D95-2D4B9679F965}"/>
              </a:ext>
            </a:extLst>
          </p:cNvPr>
          <p:cNvSpPr/>
          <p:nvPr/>
        </p:nvSpPr>
        <p:spPr>
          <a:xfrm>
            <a:off x="5468192" y="2650580"/>
            <a:ext cx="6018414" cy="1726819"/>
          </a:xfrm>
          <a:prstGeom prst="rect">
            <a:avLst/>
          </a:prstGeom>
          <a:noFill/>
        </p:spPr>
        <p:txBody>
          <a:bodyPr wrap="square" lIns="91440" tIns="45720" rIns="91440" bIns="45720">
            <a:spAutoFit/>
          </a:bodyPr>
          <a:lstStyle/>
          <a:p>
            <a:pPr marL="285750" indent="-285750">
              <a:lnSpc>
                <a:spcPct val="120000"/>
              </a:lnSpc>
              <a:spcBef>
                <a:spcPct val="0"/>
              </a:spcBef>
              <a:buFont typeface="Arial" panose="020B0604020202020204" pitchFamily="34" charset="0"/>
              <a:buChar char="•"/>
            </a:pPr>
            <a:r>
              <a:rPr lang="en-US" b="1" cap="all" spc="530" dirty="0">
                <a:solidFill>
                  <a:schemeClr val="bg1"/>
                </a:solidFill>
                <a:latin typeface="+mj-lt"/>
                <a:ea typeface="+mj-ea"/>
                <a:cs typeface="+mj-cs"/>
              </a:rPr>
              <a:t>DESCRIPTION</a:t>
            </a:r>
          </a:p>
          <a:p>
            <a:pPr marL="285750" indent="-285750">
              <a:lnSpc>
                <a:spcPct val="120000"/>
              </a:lnSpc>
              <a:spcBef>
                <a:spcPct val="0"/>
              </a:spcBef>
              <a:buFont typeface="Arial" panose="020B0604020202020204" pitchFamily="34" charset="0"/>
              <a:buChar char="•"/>
            </a:pPr>
            <a:r>
              <a:rPr lang="en-US" b="1" cap="all" spc="530" dirty="0">
                <a:solidFill>
                  <a:schemeClr val="bg1"/>
                </a:solidFill>
                <a:latin typeface="+mj-lt"/>
                <a:ea typeface="+mj-ea"/>
                <a:cs typeface="+mj-cs"/>
              </a:rPr>
              <a:t>DATA COLLECTION &amp; UNDERSTANDING</a:t>
            </a:r>
          </a:p>
          <a:p>
            <a:pPr marL="285750" indent="-285750">
              <a:lnSpc>
                <a:spcPct val="120000"/>
              </a:lnSpc>
              <a:spcBef>
                <a:spcPct val="0"/>
              </a:spcBef>
              <a:buFont typeface="Arial" panose="020B0604020202020204" pitchFamily="34" charset="0"/>
              <a:buChar char="•"/>
            </a:pPr>
            <a:r>
              <a:rPr lang="en-US" b="1" cap="all" spc="530" dirty="0">
                <a:solidFill>
                  <a:schemeClr val="bg1"/>
                </a:solidFill>
                <a:latin typeface="+mj-lt"/>
                <a:ea typeface="+mj-ea"/>
                <a:cs typeface="+mj-cs"/>
              </a:rPr>
              <a:t>CLEANING THE DATASET</a:t>
            </a:r>
          </a:p>
          <a:p>
            <a:pPr marL="285750" indent="-285750">
              <a:lnSpc>
                <a:spcPct val="120000"/>
              </a:lnSpc>
              <a:spcBef>
                <a:spcPct val="0"/>
              </a:spcBef>
              <a:buFont typeface="Arial" panose="020B0604020202020204" pitchFamily="34" charset="0"/>
              <a:buChar char="•"/>
            </a:pPr>
            <a:r>
              <a:rPr lang="en-US" b="1" cap="all" spc="530" dirty="0">
                <a:solidFill>
                  <a:schemeClr val="bg1"/>
                </a:solidFill>
                <a:latin typeface="+mj-lt"/>
                <a:ea typeface="+mj-ea"/>
                <a:cs typeface="+mj-cs"/>
              </a:rPr>
              <a:t>Questions &amp; visualizations</a:t>
            </a:r>
          </a:p>
          <a:p>
            <a:pPr marL="285750" indent="-285750">
              <a:lnSpc>
                <a:spcPct val="120000"/>
              </a:lnSpc>
              <a:spcBef>
                <a:spcPct val="0"/>
              </a:spcBef>
              <a:buFont typeface="Arial" panose="020B0604020202020204" pitchFamily="34" charset="0"/>
              <a:buChar char="•"/>
            </a:pPr>
            <a:r>
              <a:rPr lang="en-US" b="1" cap="all" spc="530" dirty="0">
                <a:solidFill>
                  <a:schemeClr val="bg1"/>
                </a:solidFill>
                <a:latin typeface="+mj-lt"/>
                <a:ea typeface="+mj-ea"/>
                <a:cs typeface="+mj-cs"/>
              </a:rPr>
              <a:t>CONCLUSION</a:t>
            </a:r>
          </a:p>
        </p:txBody>
      </p:sp>
    </p:spTree>
    <p:extLst>
      <p:ext uri="{BB962C8B-B14F-4D97-AF65-F5344CB8AC3E}">
        <p14:creationId xmlns:p14="http://schemas.microsoft.com/office/powerpoint/2010/main" val="43870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7219729" y="1108718"/>
            <a:ext cx="2495235"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DESCRIPTION</a:t>
            </a:r>
          </a:p>
        </p:txBody>
      </p:sp>
      <p:sp>
        <p:nvSpPr>
          <p:cNvPr id="8" name="TextBox 7">
            <a:extLst>
              <a:ext uri="{FF2B5EF4-FFF2-40B4-BE49-F238E27FC236}">
                <a16:creationId xmlns:a16="http://schemas.microsoft.com/office/drawing/2014/main" id="{BBC5B36B-2CD2-2937-6945-6747EB7BF505}"/>
              </a:ext>
            </a:extLst>
          </p:cNvPr>
          <p:cNvSpPr txBox="1"/>
          <p:nvPr/>
        </p:nvSpPr>
        <p:spPr>
          <a:xfrm>
            <a:off x="5865462" y="1570383"/>
            <a:ext cx="5203767" cy="2862322"/>
          </a:xfrm>
          <a:prstGeom prst="rect">
            <a:avLst/>
          </a:prstGeom>
          <a:noFill/>
        </p:spPr>
        <p:txBody>
          <a:bodyPr wrap="square" rtlCol="0">
            <a:spAutoFit/>
          </a:bodyPr>
          <a:lstStyle/>
          <a:p>
            <a:r>
              <a:rPr lang="en-US" b="0" i="0" dirty="0">
                <a:solidFill>
                  <a:schemeClr val="bg1"/>
                </a:solidFill>
                <a:effectLst/>
                <a:latin typeface="-apple-system"/>
              </a:rPr>
              <a:t>The dataset which we used to perform EDA on, is Video Game Sales. We have a huge dataset with sales dating from 1980 to 2020. The expected results should give us the understanding on number of sales, percentages, statistics of the companies etc., Video games played an important role in increasing the economic growth of many countries. Consumers of all ages between 10-50 involve in purchase of video games. They serve the purpose of fulfilling entertainment.</a:t>
            </a:r>
            <a:endParaRPr lang="en-US" dirty="0">
              <a:solidFill>
                <a:schemeClr val="bg1"/>
              </a:solidFill>
            </a:endParaRPr>
          </a:p>
        </p:txBody>
      </p:sp>
    </p:spTree>
    <p:extLst>
      <p:ext uri="{BB962C8B-B14F-4D97-AF65-F5344CB8AC3E}">
        <p14:creationId xmlns:p14="http://schemas.microsoft.com/office/powerpoint/2010/main" val="337428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4389259" y="1110607"/>
            <a:ext cx="6679970"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DATA COLLECTION &amp; UNDERSTANDING</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693319"/>
          </a:xfrm>
          <a:prstGeom prst="rect">
            <a:avLst/>
          </a:prstGeom>
          <a:noFill/>
        </p:spPr>
        <p:txBody>
          <a:bodyPr wrap="square" rtlCol="0">
            <a:spAutoFit/>
          </a:bodyPr>
          <a:lstStyle/>
          <a:p>
            <a:r>
              <a:rPr lang="en-US" dirty="0">
                <a:solidFill>
                  <a:schemeClr val="bg1"/>
                </a:solidFill>
                <a:latin typeface="-apple-system"/>
              </a:rPr>
              <a:t>Data collection and data understanding are fundamental steps in the data analysis process, especially in the context of data science and business intelligence. These steps involve gathering and comprehending the data you will be working with to derive valuable insights and make informed decisions.</a:t>
            </a:r>
          </a:p>
          <a:p>
            <a:endParaRPr lang="en-US" dirty="0">
              <a:solidFill>
                <a:schemeClr val="bg1"/>
              </a:solidFill>
              <a:latin typeface="-apple-system"/>
            </a:endParaRPr>
          </a:p>
          <a:p>
            <a:r>
              <a:rPr lang="en-US" dirty="0">
                <a:solidFill>
                  <a:schemeClr val="bg1"/>
                </a:solidFill>
                <a:latin typeface="-apple-system"/>
              </a:rPr>
              <a:t>In Data Collection, the following steps are achieved:</a:t>
            </a:r>
          </a:p>
          <a:p>
            <a:pPr marL="285750" indent="-285750">
              <a:buFont typeface="Arial" panose="020B0604020202020204" pitchFamily="34" charset="0"/>
              <a:buChar char="•"/>
            </a:pPr>
            <a:r>
              <a:rPr lang="en-US" dirty="0">
                <a:solidFill>
                  <a:schemeClr val="bg1"/>
                </a:solidFill>
                <a:latin typeface="-apple-system"/>
              </a:rPr>
              <a:t>Mounted Drive (since we used Google Drive as the </a:t>
            </a:r>
          </a:p>
          <a:p>
            <a:r>
              <a:rPr lang="en-US" dirty="0">
                <a:solidFill>
                  <a:schemeClr val="bg1"/>
                </a:solidFill>
                <a:latin typeface="-apple-system"/>
              </a:rPr>
              <a:t>      required files are present in Drive)</a:t>
            </a:r>
          </a:p>
          <a:p>
            <a:pPr marL="285750" indent="-285750">
              <a:buFont typeface="Arial" panose="020B0604020202020204" pitchFamily="34" charset="0"/>
              <a:buChar char="•"/>
            </a:pPr>
            <a:r>
              <a:rPr lang="en-US" dirty="0">
                <a:solidFill>
                  <a:schemeClr val="bg1"/>
                </a:solidFill>
                <a:latin typeface="-apple-system"/>
              </a:rPr>
              <a:t>Imported all the packages used for manipulation and visualization of data</a:t>
            </a:r>
          </a:p>
          <a:p>
            <a:pPr marL="285750" indent="-285750">
              <a:buFont typeface="Arial" panose="020B0604020202020204" pitchFamily="34" charset="0"/>
              <a:buChar char="•"/>
            </a:pPr>
            <a:r>
              <a:rPr lang="en-US" dirty="0">
                <a:solidFill>
                  <a:schemeClr val="bg1"/>
                </a:solidFill>
                <a:latin typeface="-apple-system"/>
              </a:rPr>
              <a:t>Imported the Dataset from the drive location</a:t>
            </a:r>
          </a:p>
          <a:p>
            <a:pPr marL="285750" indent="-285750">
              <a:buFont typeface="Arial" panose="020B0604020202020204" pitchFamily="34" charset="0"/>
              <a:buChar char="•"/>
            </a:pPr>
            <a:r>
              <a:rPr lang="en-US" dirty="0">
                <a:solidFill>
                  <a:schemeClr val="bg1"/>
                </a:solidFill>
                <a:latin typeface="-apple-system"/>
              </a:rPr>
              <a:t>Displaying the Dataset</a:t>
            </a:r>
          </a:p>
        </p:txBody>
      </p:sp>
    </p:spTree>
    <p:extLst>
      <p:ext uri="{BB962C8B-B14F-4D97-AF65-F5344CB8AC3E}">
        <p14:creationId xmlns:p14="http://schemas.microsoft.com/office/powerpoint/2010/main" val="229925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4389259" y="1110607"/>
            <a:ext cx="6679970"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DATA COLLECTION &amp; UNDERSTANDING</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693319"/>
          </a:xfrm>
          <a:prstGeom prst="rect">
            <a:avLst/>
          </a:prstGeom>
          <a:noFill/>
        </p:spPr>
        <p:txBody>
          <a:bodyPr wrap="square" rtlCol="0">
            <a:spAutoFit/>
          </a:bodyPr>
          <a:lstStyle/>
          <a:p>
            <a:r>
              <a:rPr lang="en-US" dirty="0">
                <a:solidFill>
                  <a:schemeClr val="bg1"/>
                </a:solidFill>
                <a:latin typeface="-apple-system"/>
              </a:rPr>
              <a:t>Data collection and data understanding are fundamental steps in the data analysis process, especially in the context of data science and business intelligence. These steps involve gathering and comprehending the data you will be working with to derive valuable insights and make informed decisions.</a:t>
            </a:r>
          </a:p>
          <a:p>
            <a:endParaRPr lang="en-US" dirty="0">
              <a:solidFill>
                <a:schemeClr val="bg1"/>
              </a:solidFill>
              <a:latin typeface="-apple-system"/>
            </a:endParaRPr>
          </a:p>
          <a:p>
            <a:r>
              <a:rPr lang="en-US" dirty="0">
                <a:solidFill>
                  <a:schemeClr val="bg1"/>
                </a:solidFill>
                <a:latin typeface="-apple-system"/>
              </a:rPr>
              <a:t>In Data Collection, the following steps are achieved:</a:t>
            </a:r>
          </a:p>
          <a:p>
            <a:pPr marL="285750" indent="-285750">
              <a:buFont typeface="Arial" panose="020B0604020202020204" pitchFamily="34" charset="0"/>
              <a:buChar char="•"/>
            </a:pPr>
            <a:r>
              <a:rPr lang="en-US" dirty="0">
                <a:solidFill>
                  <a:schemeClr val="bg1"/>
                </a:solidFill>
                <a:latin typeface="-apple-system"/>
              </a:rPr>
              <a:t>Mounted Drive (since we used Google Drive as the </a:t>
            </a:r>
          </a:p>
          <a:p>
            <a:r>
              <a:rPr lang="en-US" dirty="0">
                <a:solidFill>
                  <a:schemeClr val="bg1"/>
                </a:solidFill>
                <a:latin typeface="-apple-system"/>
              </a:rPr>
              <a:t>      required files are present in Drive)</a:t>
            </a:r>
          </a:p>
          <a:p>
            <a:pPr marL="285750" indent="-285750">
              <a:buFont typeface="Arial" panose="020B0604020202020204" pitchFamily="34" charset="0"/>
              <a:buChar char="•"/>
            </a:pPr>
            <a:r>
              <a:rPr lang="en-US" dirty="0">
                <a:solidFill>
                  <a:schemeClr val="bg1"/>
                </a:solidFill>
                <a:latin typeface="-apple-system"/>
              </a:rPr>
              <a:t>Imported all the packages used for manipulation and visualization of data</a:t>
            </a:r>
          </a:p>
          <a:p>
            <a:pPr marL="285750" indent="-285750">
              <a:buFont typeface="Arial" panose="020B0604020202020204" pitchFamily="34" charset="0"/>
              <a:buChar char="•"/>
            </a:pPr>
            <a:r>
              <a:rPr lang="en-US" dirty="0">
                <a:solidFill>
                  <a:schemeClr val="bg1"/>
                </a:solidFill>
                <a:latin typeface="-apple-system"/>
              </a:rPr>
              <a:t>Imported the Dataset from the drive location</a:t>
            </a:r>
          </a:p>
          <a:p>
            <a:pPr marL="285750" indent="-285750">
              <a:buFont typeface="Arial" panose="020B0604020202020204" pitchFamily="34" charset="0"/>
              <a:buChar char="•"/>
            </a:pPr>
            <a:r>
              <a:rPr lang="en-US" dirty="0">
                <a:solidFill>
                  <a:schemeClr val="bg1"/>
                </a:solidFill>
                <a:latin typeface="-apple-system"/>
              </a:rPr>
              <a:t>Displaying the Dataset</a:t>
            </a:r>
          </a:p>
        </p:txBody>
      </p:sp>
      <p:pic>
        <p:nvPicPr>
          <p:cNvPr id="7" name="Picture 6">
            <a:extLst>
              <a:ext uri="{FF2B5EF4-FFF2-40B4-BE49-F238E27FC236}">
                <a16:creationId xmlns:a16="http://schemas.microsoft.com/office/drawing/2014/main" id="{59D0D344-AA1E-3BAD-3A82-3CB7A88208FE}"/>
              </a:ext>
            </a:extLst>
          </p:cNvPr>
          <p:cNvPicPr>
            <a:picLocks noChangeAspect="1"/>
          </p:cNvPicPr>
          <p:nvPr/>
        </p:nvPicPr>
        <p:blipFill>
          <a:blip r:embed="rId3"/>
          <a:stretch>
            <a:fillRect/>
          </a:stretch>
        </p:blipFill>
        <p:spPr>
          <a:xfrm>
            <a:off x="3496335" y="1024671"/>
            <a:ext cx="7660773" cy="4812014"/>
          </a:xfrm>
          <a:prstGeom prst="rect">
            <a:avLst/>
          </a:prstGeom>
        </p:spPr>
      </p:pic>
    </p:spTree>
    <p:extLst>
      <p:ext uri="{BB962C8B-B14F-4D97-AF65-F5344CB8AC3E}">
        <p14:creationId xmlns:p14="http://schemas.microsoft.com/office/powerpoint/2010/main" val="315701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4389259" y="1110607"/>
            <a:ext cx="6679970"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DATA COLLECTION &amp; UNDERSTANDING</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693319"/>
          </a:xfrm>
          <a:prstGeom prst="rect">
            <a:avLst/>
          </a:prstGeom>
          <a:noFill/>
        </p:spPr>
        <p:txBody>
          <a:bodyPr wrap="square" rtlCol="0">
            <a:spAutoFit/>
          </a:bodyPr>
          <a:lstStyle/>
          <a:p>
            <a:r>
              <a:rPr lang="en-US" dirty="0">
                <a:solidFill>
                  <a:schemeClr val="bg1"/>
                </a:solidFill>
                <a:latin typeface="-apple-system"/>
              </a:rPr>
              <a:t>Data collection and data understanding are fundamental steps in the data analysis process, especially in the context of data science and business intelligence. These steps involve gathering and comprehending the data you will be working with to derive valuable insights and make informed decisions.</a:t>
            </a:r>
          </a:p>
          <a:p>
            <a:endParaRPr lang="en-US" dirty="0">
              <a:solidFill>
                <a:schemeClr val="bg1"/>
              </a:solidFill>
              <a:latin typeface="-apple-system"/>
            </a:endParaRPr>
          </a:p>
          <a:p>
            <a:r>
              <a:rPr lang="en-US" dirty="0">
                <a:solidFill>
                  <a:schemeClr val="bg1"/>
                </a:solidFill>
                <a:latin typeface="-apple-system"/>
              </a:rPr>
              <a:t>In Data Collection, the following steps are achieved:</a:t>
            </a:r>
          </a:p>
          <a:p>
            <a:pPr marL="285750" indent="-285750">
              <a:buFont typeface="Arial" panose="020B0604020202020204" pitchFamily="34" charset="0"/>
              <a:buChar char="•"/>
            </a:pPr>
            <a:r>
              <a:rPr lang="en-US" dirty="0">
                <a:solidFill>
                  <a:schemeClr val="bg1"/>
                </a:solidFill>
                <a:latin typeface="-apple-system"/>
              </a:rPr>
              <a:t>Mounted Drive (since we used Google Drive as the </a:t>
            </a:r>
          </a:p>
          <a:p>
            <a:r>
              <a:rPr lang="en-US" dirty="0">
                <a:solidFill>
                  <a:schemeClr val="bg1"/>
                </a:solidFill>
                <a:latin typeface="-apple-system"/>
              </a:rPr>
              <a:t>      required files are present in Drive)</a:t>
            </a:r>
          </a:p>
          <a:p>
            <a:pPr marL="285750" indent="-285750">
              <a:buFont typeface="Arial" panose="020B0604020202020204" pitchFamily="34" charset="0"/>
              <a:buChar char="•"/>
            </a:pPr>
            <a:r>
              <a:rPr lang="en-US" dirty="0">
                <a:solidFill>
                  <a:schemeClr val="bg1"/>
                </a:solidFill>
                <a:latin typeface="-apple-system"/>
              </a:rPr>
              <a:t>Imported all the packages used for manipulation and visualization of data</a:t>
            </a:r>
          </a:p>
          <a:p>
            <a:pPr marL="285750" indent="-285750">
              <a:buFont typeface="Arial" panose="020B0604020202020204" pitchFamily="34" charset="0"/>
              <a:buChar char="•"/>
            </a:pPr>
            <a:r>
              <a:rPr lang="en-US" dirty="0">
                <a:solidFill>
                  <a:schemeClr val="bg1"/>
                </a:solidFill>
                <a:latin typeface="-apple-system"/>
              </a:rPr>
              <a:t>Imported the Dataset from the drive location</a:t>
            </a:r>
          </a:p>
          <a:p>
            <a:pPr marL="285750" indent="-285750">
              <a:buFont typeface="Arial" panose="020B0604020202020204" pitchFamily="34" charset="0"/>
              <a:buChar char="•"/>
            </a:pPr>
            <a:r>
              <a:rPr lang="en-US" dirty="0">
                <a:solidFill>
                  <a:schemeClr val="bg1"/>
                </a:solidFill>
                <a:latin typeface="-apple-system"/>
              </a:rPr>
              <a:t>Displaying the Dataset</a:t>
            </a:r>
          </a:p>
        </p:txBody>
      </p:sp>
      <p:pic>
        <p:nvPicPr>
          <p:cNvPr id="10" name="Picture 9">
            <a:extLst>
              <a:ext uri="{FF2B5EF4-FFF2-40B4-BE49-F238E27FC236}">
                <a16:creationId xmlns:a16="http://schemas.microsoft.com/office/drawing/2014/main" id="{A241F64E-6E41-8F9E-3D3F-D445FFC5862B}"/>
              </a:ext>
            </a:extLst>
          </p:cNvPr>
          <p:cNvPicPr>
            <a:picLocks noChangeAspect="1"/>
          </p:cNvPicPr>
          <p:nvPr/>
        </p:nvPicPr>
        <p:blipFill>
          <a:blip r:embed="rId3"/>
          <a:stretch>
            <a:fillRect/>
          </a:stretch>
        </p:blipFill>
        <p:spPr>
          <a:xfrm>
            <a:off x="3775946" y="1014819"/>
            <a:ext cx="7392758" cy="4831717"/>
          </a:xfrm>
          <a:prstGeom prst="rect">
            <a:avLst/>
          </a:prstGeom>
        </p:spPr>
      </p:pic>
    </p:spTree>
    <p:extLst>
      <p:ext uri="{BB962C8B-B14F-4D97-AF65-F5344CB8AC3E}">
        <p14:creationId xmlns:p14="http://schemas.microsoft.com/office/powerpoint/2010/main" val="65144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3222FFB9-9DBA-11F9-8E92-7C1D16016F11}"/>
              </a:ext>
            </a:extLst>
          </p:cNvPr>
          <p:cNvPicPr>
            <a:picLocks noChangeAspect="1"/>
          </p:cNvPicPr>
          <p:nvPr/>
        </p:nvPicPr>
        <p:blipFill rotWithShape="1">
          <a:blip r:embed="rId2">
            <a:alphaModFix amt="50000"/>
          </a:blip>
          <a:srcRect t="15257" b="474"/>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155149A-B144-31DF-29EB-78613EDE23DF}"/>
              </a:ext>
            </a:extLst>
          </p:cNvPr>
          <p:cNvSpPr>
            <a:spLocks noGrp="1"/>
          </p:cNvSpPr>
          <p:nvPr>
            <p:ph type="ctrTitle"/>
          </p:nvPr>
        </p:nvSpPr>
        <p:spPr>
          <a:xfrm>
            <a:off x="776882" y="2498165"/>
            <a:ext cx="4536336" cy="2016326"/>
          </a:xfrm>
          <a:noFill/>
        </p:spPr>
        <p:txBody>
          <a:bodyPr anchor="b">
            <a:normAutofit/>
          </a:bodyPr>
          <a:lstStyle/>
          <a:p>
            <a:r>
              <a:rPr lang="en-US" dirty="0">
                <a:solidFill>
                  <a:schemeClr val="accent1">
                    <a:lumMod val="60000"/>
                    <a:lumOff val="40000"/>
                  </a:schemeClr>
                </a:solidFill>
              </a:rPr>
              <a:t>Exploratory data analysis </a:t>
            </a:r>
            <a:r>
              <a:rPr lang="en-US" sz="2400" dirty="0">
                <a:solidFill>
                  <a:schemeClr val="accent1">
                    <a:lumMod val="60000"/>
                    <a:lumOff val="40000"/>
                  </a:schemeClr>
                </a:solidFill>
              </a:rPr>
              <a:t>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E3530538-FB20-F59D-DBD0-7EFFBF7AF798}"/>
              </a:ext>
            </a:extLst>
          </p:cNvPr>
          <p:cNvSpPr>
            <a:spLocks noGrp="1"/>
          </p:cNvSpPr>
          <p:nvPr>
            <p:ph type="subTitle" idx="1"/>
          </p:nvPr>
        </p:nvSpPr>
        <p:spPr>
          <a:xfrm>
            <a:off x="776882" y="4514492"/>
            <a:ext cx="4536336" cy="619145"/>
          </a:xfrm>
          <a:noFill/>
        </p:spPr>
        <p:txBody>
          <a:bodyPr anchor="t">
            <a:normAutofit/>
          </a:bodyPr>
          <a:lstStyle/>
          <a:p>
            <a:pPr>
              <a:lnSpc>
                <a:spcPct val="120000"/>
              </a:lnSpc>
              <a:spcBef>
                <a:spcPct val="0"/>
              </a:spcBef>
            </a:pPr>
            <a:r>
              <a:rPr lang="en-US" sz="1800" b="1" cap="all" spc="530" dirty="0">
                <a:solidFill>
                  <a:schemeClr val="bg1"/>
                </a:solidFill>
                <a:latin typeface="+mj-lt"/>
                <a:ea typeface="+mj-ea"/>
                <a:cs typeface="+mj-cs"/>
              </a:rPr>
              <a:t>VIDEO GAMES SALES</a:t>
            </a:r>
          </a:p>
        </p:txBody>
      </p:sp>
      <p:sp>
        <p:nvSpPr>
          <p:cNvPr id="6" name="Rectangle 5">
            <a:extLst>
              <a:ext uri="{FF2B5EF4-FFF2-40B4-BE49-F238E27FC236}">
                <a16:creationId xmlns:a16="http://schemas.microsoft.com/office/drawing/2014/main" id="{AE39A90C-9913-EA2B-13AA-DF3882A5EA00}"/>
              </a:ext>
            </a:extLst>
          </p:cNvPr>
          <p:cNvSpPr/>
          <p:nvPr/>
        </p:nvSpPr>
        <p:spPr>
          <a:xfrm>
            <a:off x="4389259" y="1110607"/>
            <a:ext cx="6679970" cy="461665"/>
          </a:xfrm>
          <a:prstGeom prst="rect">
            <a:avLst/>
          </a:prstGeom>
          <a:noFill/>
        </p:spPr>
        <p:txBody>
          <a:bodyPr wrap="none" lIns="91440" tIns="45720" rIns="91440" bIns="45720">
            <a:spAutoFit/>
          </a:bodyPr>
          <a:lstStyle/>
          <a:p>
            <a:pPr algn="ctr"/>
            <a:r>
              <a:rPr lang="en-US" sz="2400" b="1" u="sng" cap="all" spc="530" dirty="0">
                <a:solidFill>
                  <a:schemeClr val="bg1"/>
                </a:solidFill>
                <a:latin typeface="+mj-lt"/>
                <a:ea typeface="+mj-ea"/>
                <a:cs typeface="+mj-cs"/>
              </a:rPr>
              <a:t>DATA COLLECTION &amp; UNDERSTANDING</a:t>
            </a:r>
          </a:p>
        </p:txBody>
      </p:sp>
      <p:sp>
        <p:nvSpPr>
          <p:cNvPr id="8" name="TextBox 7">
            <a:extLst>
              <a:ext uri="{FF2B5EF4-FFF2-40B4-BE49-F238E27FC236}">
                <a16:creationId xmlns:a16="http://schemas.microsoft.com/office/drawing/2014/main" id="{BBC5B36B-2CD2-2937-6945-6747EB7BF505}"/>
              </a:ext>
            </a:extLst>
          </p:cNvPr>
          <p:cNvSpPr txBox="1"/>
          <p:nvPr/>
        </p:nvSpPr>
        <p:spPr>
          <a:xfrm>
            <a:off x="5009251" y="1612221"/>
            <a:ext cx="6059978" cy="3693319"/>
          </a:xfrm>
          <a:prstGeom prst="rect">
            <a:avLst/>
          </a:prstGeom>
          <a:noFill/>
        </p:spPr>
        <p:txBody>
          <a:bodyPr wrap="square" rtlCol="0">
            <a:spAutoFit/>
          </a:bodyPr>
          <a:lstStyle/>
          <a:p>
            <a:r>
              <a:rPr lang="en-US" dirty="0">
                <a:solidFill>
                  <a:schemeClr val="bg1"/>
                </a:solidFill>
                <a:latin typeface="-apple-system"/>
              </a:rPr>
              <a:t>Data collection and data understanding are fundamental steps in the data analysis process, especially in the context of data science and business intelligence. These steps involve gathering and comprehending the data you will be working with to derive valuable insights and make informed decisions.</a:t>
            </a:r>
          </a:p>
          <a:p>
            <a:endParaRPr lang="en-US" dirty="0">
              <a:solidFill>
                <a:schemeClr val="bg1"/>
              </a:solidFill>
              <a:latin typeface="-apple-system"/>
            </a:endParaRPr>
          </a:p>
          <a:p>
            <a:r>
              <a:rPr lang="en-US" dirty="0">
                <a:solidFill>
                  <a:schemeClr val="bg1"/>
                </a:solidFill>
                <a:latin typeface="-apple-system"/>
              </a:rPr>
              <a:t>In Data Collection, the following steps are achieved:</a:t>
            </a:r>
          </a:p>
          <a:p>
            <a:pPr marL="285750" indent="-285750">
              <a:buFont typeface="Arial" panose="020B0604020202020204" pitchFamily="34" charset="0"/>
              <a:buChar char="•"/>
            </a:pPr>
            <a:r>
              <a:rPr lang="en-US" dirty="0">
                <a:solidFill>
                  <a:schemeClr val="bg1"/>
                </a:solidFill>
                <a:latin typeface="-apple-system"/>
              </a:rPr>
              <a:t>Mounted Drive (since we used Google Drive as the </a:t>
            </a:r>
          </a:p>
          <a:p>
            <a:r>
              <a:rPr lang="en-US" dirty="0">
                <a:solidFill>
                  <a:schemeClr val="bg1"/>
                </a:solidFill>
                <a:latin typeface="-apple-system"/>
              </a:rPr>
              <a:t>      required files are present in Drive)</a:t>
            </a:r>
          </a:p>
          <a:p>
            <a:pPr marL="285750" indent="-285750">
              <a:buFont typeface="Arial" panose="020B0604020202020204" pitchFamily="34" charset="0"/>
              <a:buChar char="•"/>
            </a:pPr>
            <a:r>
              <a:rPr lang="en-US" dirty="0">
                <a:solidFill>
                  <a:schemeClr val="bg1"/>
                </a:solidFill>
                <a:latin typeface="-apple-system"/>
              </a:rPr>
              <a:t>Imported all the packages used for manipulation and visualization of data</a:t>
            </a:r>
          </a:p>
          <a:p>
            <a:pPr marL="285750" indent="-285750">
              <a:buFont typeface="Arial" panose="020B0604020202020204" pitchFamily="34" charset="0"/>
              <a:buChar char="•"/>
            </a:pPr>
            <a:r>
              <a:rPr lang="en-US" dirty="0">
                <a:solidFill>
                  <a:schemeClr val="bg1"/>
                </a:solidFill>
                <a:latin typeface="-apple-system"/>
              </a:rPr>
              <a:t>Imported the Dataset from the drive location</a:t>
            </a:r>
          </a:p>
          <a:p>
            <a:pPr marL="285750" indent="-285750">
              <a:buFont typeface="Arial" panose="020B0604020202020204" pitchFamily="34" charset="0"/>
              <a:buChar char="•"/>
            </a:pPr>
            <a:r>
              <a:rPr lang="en-US" dirty="0">
                <a:solidFill>
                  <a:schemeClr val="bg1"/>
                </a:solidFill>
                <a:latin typeface="-apple-system"/>
              </a:rPr>
              <a:t>Displaying the Dataset</a:t>
            </a:r>
          </a:p>
        </p:txBody>
      </p:sp>
      <p:pic>
        <p:nvPicPr>
          <p:cNvPr id="7" name="Picture 6">
            <a:extLst>
              <a:ext uri="{FF2B5EF4-FFF2-40B4-BE49-F238E27FC236}">
                <a16:creationId xmlns:a16="http://schemas.microsoft.com/office/drawing/2014/main" id="{8AD1F09E-3B40-4201-144D-A38EB078A4F4}"/>
              </a:ext>
            </a:extLst>
          </p:cNvPr>
          <p:cNvPicPr>
            <a:picLocks noChangeAspect="1"/>
          </p:cNvPicPr>
          <p:nvPr/>
        </p:nvPicPr>
        <p:blipFill>
          <a:blip r:embed="rId3"/>
          <a:stretch>
            <a:fillRect/>
          </a:stretch>
        </p:blipFill>
        <p:spPr>
          <a:xfrm>
            <a:off x="3163247" y="1010585"/>
            <a:ext cx="8026813" cy="4826248"/>
          </a:xfrm>
          <a:prstGeom prst="rect">
            <a:avLst/>
          </a:prstGeom>
        </p:spPr>
      </p:pic>
    </p:spTree>
    <p:extLst>
      <p:ext uri="{BB962C8B-B14F-4D97-AF65-F5344CB8AC3E}">
        <p14:creationId xmlns:p14="http://schemas.microsoft.com/office/powerpoint/2010/main" val="2620464731"/>
      </p:ext>
    </p:extLst>
  </p:cSld>
  <p:clrMapOvr>
    <a:masterClrMapping/>
  </p:clrMapOvr>
</p:sld>
</file>

<file path=ppt/theme/theme1.xml><?xml version="1.0" encoding="utf-8"?>
<a:theme xmlns:a="http://schemas.openxmlformats.org/drawingml/2006/main" name="Limeligh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90</TotalTime>
  <Words>2556</Words>
  <Application>Microsoft Office PowerPoint</Application>
  <PresentationFormat>Widescreen</PresentationFormat>
  <Paragraphs>269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-apple-system</vt:lpstr>
      <vt:lpstr>Arial</vt:lpstr>
      <vt:lpstr>Trade Gothic Next Cond</vt:lpstr>
      <vt:lpstr>Trade Gothic Next Light</vt:lpstr>
      <vt:lpstr>LimelightVTI</vt:lpstr>
      <vt:lpstr>Exploratory data analysis</vt:lpstr>
      <vt:lpstr>Exploratory data analysis</vt:lpstr>
      <vt:lpstr>Exploratory data analysis</vt:lpstr>
      <vt:lpstr>Exploratory data analysis</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lpstr>Exploratory data analysis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Noel Sam Routhu</dc:creator>
  <cp:lastModifiedBy>Noel Sam Routhu</cp:lastModifiedBy>
  <cp:revision>6</cp:revision>
  <dcterms:created xsi:type="dcterms:W3CDTF">2023-11-01T00:29:21Z</dcterms:created>
  <dcterms:modified xsi:type="dcterms:W3CDTF">2023-11-01T22:58:33Z</dcterms:modified>
</cp:coreProperties>
</file>