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4774A2F-00DE-4767-97CD-73BF2F3AF88E}">
  <a:tblStyle styleId="{E4774A2F-00DE-4767-97CD-73BF2F3AF88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4779497431619b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4779497431619b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4779497431619b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4779497431619b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4779497431619b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4779497431619b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4779497431619b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4779497431619b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4779497431619b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4779497431619b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4779497431619b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4779497431619b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4779497431619b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4779497431619b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4779497431619b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4779497431619b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4779497431619b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4779497431619b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4779497431619b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4779497431619b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60491b9ff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60491b9ff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4779497431619b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4779497431619b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4779497431619b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4779497431619b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4779497431619b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4779497431619b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4779497431619b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4779497431619b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60491b9ffd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60491b9ffd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60491b9ff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60491b9ff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60491b9ff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60491b9ff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60491b9ff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60491b9ff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4779497431619b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4779497431619b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4779497431619b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4779497431619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4779497431619b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4779497431619b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4779497431619b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4779497431619b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Georgia"/>
              <a:buChar char="●"/>
              <a:defRPr sz="1800">
                <a:solidFill>
                  <a:schemeClr val="lt2"/>
                </a:solidFill>
                <a:latin typeface="Georgia"/>
                <a:ea typeface="Georgia"/>
                <a:cs typeface="Georgia"/>
                <a:sym typeface="Georgia"/>
              </a:defRPr>
            </a:lvl1pPr>
            <a:lvl2pPr indent="-317500" lvl="1" marL="914400">
              <a:lnSpc>
                <a:spcPct val="115000"/>
              </a:lnSpc>
              <a:spcBef>
                <a:spcPts val="0"/>
              </a:spcBef>
              <a:spcAft>
                <a:spcPts val="0"/>
              </a:spcAft>
              <a:buClr>
                <a:schemeClr val="lt2"/>
              </a:buClr>
              <a:buSzPts val="1400"/>
              <a:buFont typeface="Georgia"/>
              <a:buChar char="○"/>
              <a:defRPr>
                <a:solidFill>
                  <a:schemeClr val="lt2"/>
                </a:solidFill>
                <a:latin typeface="Georgia"/>
                <a:ea typeface="Georgia"/>
                <a:cs typeface="Georgia"/>
                <a:sym typeface="Georgia"/>
              </a:defRPr>
            </a:lvl2pPr>
            <a:lvl3pPr indent="-317500" lvl="2" marL="1371600">
              <a:lnSpc>
                <a:spcPct val="115000"/>
              </a:lnSpc>
              <a:spcBef>
                <a:spcPts val="0"/>
              </a:spcBef>
              <a:spcAft>
                <a:spcPts val="0"/>
              </a:spcAft>
              <a:buClr>
                <a:schemeClr val="lt2"/>
              </a:buClr>
              <a:buSzPts val="1400"/>
              <a:buFont typeface="Georgia"/>
              <a:buChar char="■"/>
              <a:defRPr>
                <a:solidFill>
                  <a:schemeClr val="lt2"/>
                </a:solidFill>
                <a:latin typeface="Georgia"/>
                <a:ea typeface="Georgia"/>
                <a:cs typeface="Georgia"/>
                <a:sym typeface="Georgia"/>
              </a:defRPr>
            </a:lvl3pPr>
            <a:lvl4pPr indent="-317500" lvl="3" marL="1828800">
              <a:lnSpc>
                <a:spcPct val="115000"/>
              </a:lnSpc>
              <a:spcBef>
                <a:spcPts val="0"/>
              </a:spcBef>
              <a:spcAft>
                <a:spcPts val="0"/>
              </a:spcAft>
              <a:buClr>
                <a:schemeClr val="lt2"/>
              </a:buClr>
              <a:buSzPts val="1400"/>
              <a:buFont typeface="Georgia"/>
              <a:buChar char="●"/>
              <a:defRPr>
                <a:solidFill>
                  <a:schemeClr val="lt2"/>
                </a:solidFill>
                <a:latin typeface="Georgia"/>
                <a:ea typeface="Georgia"/>
                <a:cs typeface="Georgia"/>
                <a:sym typeface="Georgia"/>
              </a:defRPr>
            </a:lvl4pPr>
            <a:lvl5pPr indent="-317500" lvl="4" marL="2286000">
              <a:lnSpc>
                <a:spcPct val="115000"/>
              </a:lnSpc>
              <a:spcBef>
                <a:spcPts val="0"/>
              </a:spcBef>
              <a:spcAft>
                <a:spcPts val="0"/>
              </a:spcAft>
              <a:buClr>
                <a:schemeClr val="lt2"/>
              </a:buClr>
              <a:buSzPts val="1400"/>
              <a:buFont typeface="Georgia"/>
              <a:buChar char="○"/>
              <a:defRPr>
                <a:solidFill>
                  <a:schemeClr val="lt2"/>
                </a:solidFill>
                <a:latin typeface="Georgia"/>
                <a:ea typeface="Georgia"/>
                <a:cs typeface="Georgia"/>
                <a:sym typeface="Georgia"/>
              </a:defRPr>
            </a:lvl5pPr>
            <a:lvl6pPr indent="-317500" lvl="5" marL="2743200">
              <a:lnSpc>
                <a:spcPct val="115000"/>
              </a:lnSpc>
              <a:spcBef>
                <a:spcPts val="0"/>
              </a:spcBef>
              <a:spcAft>
                <a:spcPts val="0"/>
              </a:spcAft>
              <a:buClr>
                <a:schemeClr val="lt2"/>
              </a:buClr>
              <a:buSzPts val="1400"/>
              <a:buFont typeface="Georgia"/>
              <a:buChar char="■"/>
              <a:defRPr>
                <a:solidFill>
                  <a:schemeClr val="lt2"/>
                </a:solidFill>
                <a:latin typeface="Georgia"/>
                <a:ea typeface="Georgia"/>
                <a:cs typeface="Georgia"/>
                <a:sym typeface="Georgia"/>
              </a:defRPr>
            </a:lvl6pPr>
            <a:lvl7pPr indent="-317500" lvl="6" marL="3200400">
              <a:lnSpc>
                <a:spcPct val="115000"/>
              </a:lnSpc>
              <a:spcBef>
                <a:spcPts val="0"/>
              </a:spcBef>
              <a:spcAft>
                <a:spcPts val="0"/>
              </a:spcAft>
              <a:buClr>
                <a:schemeClr val="lt2"/>
              </a:buClr>
              <a:buSzPts val="1400"/>
              <a:buFont typeface="Georgia"/>
              <a:buChar char="●"/>
              <a:defRPr>
                <a:solidFill>
                  <a:schemeClr val="lt2"/>
                </a:solidFill>
                <a:latin typeface="Georgia"/>
                <a:ea typeface="Georgia"/>
                <a:cs typeface="Georgia"/>
                <a:sym typeface="Georgia"/>
              </a:defRPr>
            </a:lvl7pPr>
            <a:lvl8pPr indent="-317500" lvl="7" marL="3657600">
              <a:lnSpc>
                <a:spcPct val="115000"/>
              </a:lnSpc>
              <a:spcBef>
                <a:spcPts val="0"/>
              </a:spcBef>
              <a:spcAft>
                <a:spcPts val="0"/>
              </a:spcAft>
              <a:buClr>
                <a:schemeClr val="lt2"/>
              </a:buClr>
              <a:buSzPts val="1400"/>
              <a:buFont typeface="Georgia"/>
              <a:buChar char="○"/>
              <a:defRPr>
                <a:solidFill>
                  <a:schemeClr val="lt2"/>
                </a:solidFill>
                <a:latin typeface="Georgia"/>
                <a:ea typeface="Georgia"/>
                <a:cs typeface="Georgia"/>
                <a:sym typeface="Georgia"/>
              </a:defRPr>
            </a:lvl8pPr>
            <a:lvl9pPr indent="-317500" lvl="8" marL="4114800">
              <a:lnSpc>
                <a:spcPct val="115000"/>
              </a:lnSpc>
              <a:spcBef>
                <a:spcPts val="0"/>
              </a:spcBef>
              <a:spcAft>
                <a:spcPts val="0"/>
              </a:spcAft>
              <a:buClr>
                <a:schemeClr val="lt2"/>
              </a:buClr>
              <a:buSzPts val="1400"/>
              <a:buFont typeface="Georgia"/>
              <a:buChar char="■"/>
              <a:defRPr>
                <a:solidFill>
                  <a:schemeClr val="lt2"/>
                </a:solidFill>
                <a:latin typeface="Georgia"/>
                <a:ea typeface="Georgia"/>
                <a:cs typeface="Georgia"/>
                <a:sym typeface="Georgi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15.png"/><Relationship Id="rId5"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26.png"/><Relationship Id="rId5"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2017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100">
                <a:solidFill>
                  <a:schemeClr val="lt2"/>
                </a:solidFill>
              </a:rPr>
              <a:t>Project Report</a:t>
            </a:r>
            <a:endParaRPr sz="3100">
              <a:solidFill>
                <a:schemeClr val="lt2"/>
              </a:solidFill>
            </a:endParaRPr>
          </a:p>
          <a:p>
            <a:pPr indent="0" lvl="0" marL="0" rtl="0" algn="l">
              <a:spcBef>
                <a:spcPts val="0"/>
              </a:spcBef>
              <a:spcAft>
                <a:spcPts val="0"/>
              </a:spcAft>
              <a:buNone/>
            </a:pPr>
            <a:r>
              <a:t/>
            </a:r>
            <a:endParaRPr sz="1988">
              <a:solidFill>
                <a:schemeClr val="lt2"/>
              </a:solidFill>
            </a:endParaRPr>
          </a:p>
          <a:p>
            <a:pPr indent="0" lvl="0" marL="0" rtl="0" algn="ctr">
              <a:spcBef>
                <a:spcPts val="0"/>
              </a:spcBef>
              <a:spcAft>
                <a:spcPts val="0"/>
              </a:spcAft>
              <a:buNone/>
            </a:pPr>
            <a:r>
              <a:rPr b="1" lang="en"/>
              <a:t>Presence </a:t>
            </a:r>
            <a:r>
              <a:rPr b="1" lang="en"/>
              <a:t>of Coronary Artery Disease (CAD)</a:t>
            </a:r>
            <a:endParaRPr b="1"/>
          </a:p>
        </p:txBody>
      </p:sp>
      <p:sp>
        <p:nvSpPr>
          <p:cNvPr id="55" name="Google Shape;55;p13"/>
          <p:cNvSpPr txBox="1"/>
          <p:nvPr>
            <p:ph idx="1" type="subTitle"/>
          </p:nvPr>
        </p:nvSpPr>
        <p:spPr>
          <a:xfrm>
            <a:off x="311700" y="32913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Noel Sony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Histogram</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6" name="Google Shape;116;p22"/>
          <p:cNvPicPr preferRelativeResize="0"/>
          <p:nvPr/>
        </p:nvPicPr>
        <p:blipFill>
          <a:blip r:embed="rId3">
            <a:alphaModFix/>
          </a:blip>
          <a:stretch>
            <a:fillRect/>
          </a:stretch>
        </p:blipFill>
        <p:spPr>
          <a:xfrm>
            <a:off x="311700" y="941525"/>
            <a:ext cx="6746574" cy="744100"/>
          </a:xfrm>
          <a:prstGeom prst="rect">
            <a:avLst/>
          </a:prstGeom>
          <a:noFill/>
          <a:ln>
            <a:noFill/>
          </a:ln>
        </p:spPr>
      </p:pic>
      <p:pic>
        <p:nvPicPr>
          <p:cNvPr id="117" name="Google Shape;117;p22"/>
          <p:cNvPicPr preferRelativeResize="0"/>
          <p:nvPr/>
        </p:nvPicPr>
        <p:blipFill rotWithShape="1">
          <a:blip r:embed="rId4">
            <a:alphaModFix/>
          </a:blip>
          <a:srcRect b="45734" l="0" r="0" t="0"/>
          <a:stretch/>
        </p:blipFill>
        <p:spPr>
          <a:xfrm>
            <a:off x="311700" y="1689600"/>
            <a:ext cx="8574951" cy="33529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Histogram (Remaining)</a:t>
            </a:r>
            <a:endParaRPr/>
          </a:p>
        </p:txBody>
      </p:sp>
      <p:pic>
        <p:nvPicPr>
          <p:cNvPr id="123" name="Google Shape;123;p23"/>
          <p:cNvPicPr preferRelativeResize="0"/>
          <p:nvPr/>
        </p:nvPicPr>
        <p:blipFill rotWithShape="1">
          <a:blip r:embed="rId3">
            <a:alphaModFix/>
          </a:blip>
          <a:srcRect b="0" l="0" r="0" t="53656"/>
          <a:stretch/>
        </p:blipFill>
        <p:spPr>
          <a:xfrm>
            <a:off x="311700" y="1095700"/>
            <a:ext cx="8520599" cy="28454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Splitting, Training and Testing of Model</a:t>
            </a:r>
            <a:endParaRPr/>
          </a:p>
        </p:txBody>
      </p:sp>
      <p:pic>
        <p:nvPicPr>
          <p:cNvPr id="129" name="Google Shape;129;p24"/>
          <p:cNvPicPr preferRelativeResize="0"/>
          <p:nvPr/>
        </p:nvPicPr>
        <p:blipFill>
          <a:blip r:embed="rId3">
            <a:alphaModFix/>
          </a:blip>
          <a:stretch>
            <a:fillRect/>
          </a:stretch>
        </p:blipFill>
        <p:spPr>
          <a:xfrm>
            <a:off x="1523450" y="3741800"/>
            <a:ext cx="4357551" cy="1293125"/>
          </a:xfrm>
          <a:prstGeom prst="rect">
            <a:avLst/>
          </a:prstGeom>
          <a:noFill/>
          <a:ln>
            <a:noFill/>
          </a:ln>
        </p:spPr>
      </p:pic>
      <p:pic>
        <p:nvPicPr>
          <p:cNvPr id="130" name="Google Shape;130;p24"/>
          <p:cNvPicPr preferRelativeResize="0"/>
          <p:nvPr/>
        </p:nvPicPr>
        <p:blipFill>
          <a:blip r:embed="rId4">
            <a:alphaModFix/>
          </a:blip>
          <a:stretch>
            <a:fillRect/>
          </a:stretch>
        </p:blipFill>
        <p:spPr>
          <a:xfrm>
            <a:off x="1522898" y="974025"/>
            <a:ext cx="5254426" cy="28894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Accuracy, Precision, Recall and F1 score</a:t>
            </a:r>
            <a:endParaRPr/>
          </a:p>
        </p:txBody>
      </p:sp>
      <p:pic>
        <p:nvPicPr>
          <p:cNvPr id="136" name="Google Shape;136;p25"/>
          <p:cNvPicPr preferRelativeResize="0"/>
          <p:nvPr/>
        </p:nvPicPr>
        <p:blipFill>
          <a:blip r:embed="rId3">
            <a:alphaModFix/>
          </a:blip>
          <a:stretch>
            <a:fillRect/>
          </a:stretch>
        </p:blipFill>
        <p:spPr>
          <a:xfrm>
            <a:off x="152400" y="1035875"/>
            <a:ext cx="8852368" cy="341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20">
                <a:solidFill>
                  <a:schemeClr val="lt2"/>
                </a:solidFill>
              </a:rPr>
              <a:t>Model Performance Summary</a:t>
            </a:r>
            <a:endParaRPr sz="1820">
              <a:solidFill>
                <a:schemeClr val="lt2"/>
              </a:solidFill>
            </a:endParaRPr>
          </a:p>
        </p:txBody>
      </p:sp>
      <p:pic>
        <p:nvPicPr>
          <p:cNvPr id="142" name="Google Shape;142;p26"/>
          <p:cNvPicPr preferRelativeResize="0"/>
          <p:nvPr/>
        </p:nvPicPr>
        <p:blipFill>
          <a:blip r:embed="rId3">
            <a:alphaModFix/>
          </a:blip>
          <a:stretch>
            <a:fillRect/>
          </a:stretch>
        </p:blipFill>
        <p:spPr>
          <a:xfrm>
            <a:off x="311700" y="1017725"/>
            <a:ext cx="6391275" cy="2295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Confusion Matrix</a:t>
            </a:r>
            <a:endParaRPr/>
          </a:p>
        </p:txBody>
      </p:sp>
      <p:pic>
        <p:nvPicPr>
          <p:cNvPr id="148" name="Google Shape;148;p27"/>
          <p:cNvPicPr preferRelativeResize="0"/>
          <p:nvPr/>
        </p:nvPicPr>
        <p:blipFill>
          <a:blip r:embed="rId3">
            <a:alphaModFix/>
          </a:blip>
          <a:stretch>
            <a:fillRect/>
          </a:stretch>
        </p:blipFill>
        <p:spPr>
          <a:xfrm>
            <a:off x="433715" y="1017725"/>
            <a:ext cx="5838179" cy="39910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8"/>
          <p:cNvPicPr preferRelativeResize="0"/>
          <p:nvPr/>
        </p:nvPicPr>
        <p:blipFill rotWithShape="1">
          <a:blip r:embed="rId3">
            <a:alphaModFix/>
          </a:blip>
          <a:srcRect b="50000" l="0" r="0" t="0"/>
          <a:stretch/>
        </p:blipFill>
        <p:spPr>
          <a:xfrm>
            <a:off x="250250" y="670413"/>
            <a:ext cx="8643502" cy="3802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9"/>
          <p:cNvPicPr preferRelativeResize="0"/>
          <p:nvPr/>
        </p:nvPicPr>
        <p:blipFill rotWithShape="1">
          <a:blip r:embed="rId3">
            <a:alphaModFix/>
          </a:blip>
          <a:srcRect b="0" l="0" r="0" t="50000"/>
          <a:stretch/>
        </p:blipFill>
        <p:spPr>
          <a:xfrm>
            <a:off x="250250" y="670413"/>
            <a:ext cx="8643502" cy="3802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Heatmap</a:t>
            </a:r>
            <a:endParaRPr/>
          </a:p>
        </p:txBody>
      </p:sp>
      <p:sp>
        <p:nvSpPr>
          <p:cNvPr id="164" name="Google Shape;16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5" name="Google Shape;165;p30"/>
          <p:cNvPicPr preferRelativeResize="0"/>
          <p:nvPr/>
        </p:nvPicPr>
        <p:blipFill rotWithShape="1">
          <a:blip r:embed="rId3">
            <a:alphaModFix/>
          </a:blip>
          <a:srcRect b="0" l="5434" r="6907" t="0"/>
          <a:stretch/>
        </p:blipFill>
        <p:spPr>
          <a:xfrm>
            <a:off x="161425" y="1052525"/>
            <a:ext cx="3768575" cy="1318475"/>
          </a:xfrm>
          <a:prstGeom prst="rect">
            <a:avLst/>
          </a:prstGeom>
          <a:noFill/>
          <a:ln>
            <a:noFill/>
          </a:ln>
        </p:spPr>
      </p:pic>
      <p:pic>
        <p:nvPicPr>
          <p:cNvPr id="166" name="Google Shape;166;p30"/>
          <p:cNvPicPr preferRelativeResize="0"/>
          <p:nvPr/>
        </p:nvPicPr>
        <p:blipFill>
          <a:blip r:embed="rId4">
            <a:alphaModFix/>
          </a:blip>
          <a:stretch>
            <a:fillRect/>
          </a:stretch>
        </p:blipFill>
        <p:spPr>
          <a:xfrm>
            <a:off x="4031475" y="363513"/>
            <a:ext cx="4964723" cy="4416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after Removing Outliers</a:t>
            </a:r>
            <a:endParaRPr/>
          </a:p>
        </p:txBody>
      </p:sp>
      <p:pic>
        <p:nvPicPr>
          <p:cNvPr id="172" name="Google Shape;172;p31"/>
          <p:cNvPicPr preferRelativeResize="0"/>
          <p:nvPr/>
        </p:nvPicPr>
        <p:blipFill rotWithShape="1">
          <a:blip r:embed="rId3">
            <a:alphaModFix/>
          </a:blip>
          <a:srcRect b="0" l="5144" r="6006" t="0"/>
          <a:stretch/>
        </p:blipFill>
        <p:spPr>
          <a:xfrm>
            <a:off x="311700" y="1152475"/>
            <a:ext cx="4411874" cy="1937050"/>
          </a:xfrm>
          <a:prstGeom prst="rect">
            <a:avLst/>
          </a:prstGeom>
          <a:noFill/>
          <a:ln>
            <a:noFill/>
          </a:ln>
        </p:spPr>
      </p:pic>
      <p:pic>
        <p:nvPicPr>
          <p:cNvPr id="173" name="Google Shape;173;p31"/>
          <p:cNvPicPr preferRelativeResize="0"/>
          <p:nvPr/>
        </p:nvPicPr>
        <p:blipFill>
          <a:blip r:embed="rId4">
            <a:alphaModFix/>
          </a:blip>
          <a:stretch>
            <a:fillRect/>
          </a:stretch>
        </p:blipFill>
        <p:spPr>
          <a:xfrm>
            <a:off x="5156125" y="1429025"/>
            <a:ext cx="3783355" cy="1358850"/>
          </a:xfrm>
          <a:prstGeom prst="rect">
            <a:avLst/>
          </a:prstGeom>
          <a:noFill/>
          <a:ln>
            <a:noFill/>
          </a:ln>
        </p:spPr>
      </p:pic>
      <p:sp>
        <p:nvSpPr>
          <p:cNvPr id="174" name="Google Shape;174;p31"/>
          <p:cNvSpPr txBox="1"/>
          <p:nvPr/>
        </p:nvSpPr>
        <p:spPr>
          <a:xfrm>
            <a:off x="5098025" y="1109825"/>
            <a:ext cx="1311000" cy="2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2"/>
                </a:solidFill>
                <a:latin typeface="Georgia"/>
                <a:ea typeface="Georgia"/>
                <a:cs typeface="Georgia"/>
                <a:sym typeface="Georgia"/>
              </a:rPr>
              <a:t>Before:</a:t>
            </a:r>
            <a:endParaRPr sz="1300">
              <a:solidFill>
                <a:schemeClr val="lt2"/>
              </a:solidFill>
              <a:latin typeface="Georgia"/>
              <a:ea typeface="Georgia"/>
              <a:cs typeface="Georgia"/>
              <a:sym typeface="Georgia"/>
            </a:endParaRPr>
          </a:p>
        </p:txBody>
      </p:sp>
      <p:sp>
        <p:nvSpPr>
          <p:cNvPr id="175" name="Google Shape;175;p31"/>
          <p:cNvSpPr txBox="1"/>
          <p:nvPr/>
        </p:nvSpPr>
        <p:spPr>
          <a:xfrm>
            <a:off x="5098025" y="2875775"/>
            <a:ext cx="1311000" cy="2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2"/>
                </a:solidFill>
                <a:latin typeface="Georgia"/>
                <a:ea typeface="Georgia"/>
                <a:cs typeface="Georgia"/>
                <a:sym typeface="Georgia"/>
              </a:rPr>
              <a:t>After</a:t>
            </a:r>
            <a:r>
              <a:rPr lang="en" sz="1300">
                <a:solidFill>
                  <a:schemeClr val="lt2"/>
                </a:solidFill>
                <a:latin typeface="Georgia"/>
                <a:ea typeface="Georgia"/>
                <a:cs typeface="Georgia"/>
                <a:sym typeface="Georgia"/>
              </a:rPr>
              <a:t>:</a:t>
            </a:r>
            <a:endParaRPr sz="1300">
              <a:solidFill>
                <a:schemeClr val="lt2"/>
              </a:solidFill>
              <a:latin typeface="Georgia"/>
              <a:ea typeface="Georgia"/>
              <a:cs typeface="Georgia"/>
              <a:sym typeface="Georgia"/>
            </a:endParaRPr>
          </a:p>
        </p:txBody>
      </p:sp>
      <p:pic>
        <p:nvPicPr>
          <p:cNvPr id="176" name="Google Shape;176;p31"/>
          <p:cNvPicPr preferRelativeResize="0"/>
          <p:nvPr/>
        </p:nvPicPr>
        <p:blipFill>
          <a:blip r:embed="rId5">
            <a:alphaModFix/>
          </a:blip>
          <a:stretch>
            <a:fillRect/>
          </a:stretch>
        </p:blipFill>
        <p:spPr>
          <a:xfrm>
            <a:off x="5156125" y="3206700"/>
            <a:ext cx="3783350" cy="131792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Overview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Coronary artery disease (CAD) limits blood flow in your coronary arteries, which deliver blood to your heart muscle. Cholesterol and other substances make up plaque that narrows your coronary arteries. CAD can lead to a heart attack, abnormal heart rhythms or heart failure.</a:t>
            </a:r>
            <a:endParaRPr/>
          </a:p>
          <a:p>
            <a:pPr indent="0" lvl="0" marL="0" rtl="0" algn="l">
              <a:spcBef>
                <a:spcPts val="1200"/>
              </a:spcBef>
              <a:spcAft>
                <a:spcPts val="1200"/>
              </a:spcAft>
              <a:buNone/>
            </a:pPr>
            <a:r>
              <a:rPr lang="en"/>
              <a:t>Here we estimate the Presence of Coronary Artery Disease by taking various risk factors and running an ML model on it to classify presence of heart disease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Importance Graph</a:t>
            </a:r>
            <a:endParaRPr/>
          </a:p>
        </p:txBody>
      </p:sp>
      <p:pic>
        <p:nvPicPr>
          <p:cNvPr id="182" name="Google Shape;182;p32"/>
          <p:cNvPicPr preferRelativeResize="0"/>
          <p:nvPr/>
        </p:nvPicPr>
        <p:blipFill>
          <a:blip r:embed="rId3">
            <a:alphaModFix/>
          </a:blip>
          <a:stretch>
            <a:fillRect/>
          </a:stretch>
        </p:blipFill>
        <p:spPr>
          <a:xfrm>
            <a:off x="311700" y="1246325"/>
            <a:ext cx="4081876" cy="1909250"/>
          </a:xfrm>
          <a:prstGeom prst="rect">
            <a:avLst/>
          </a:prstGeom>
          <a:noFill/>
          <a:ln>
            <a:noFill/>
          </a:ln>
        </p:spPr>
      </p:pic>
      <p:pic>
        <p:nvPicPr>
          <p:cNvPr id="183" name="Google Shape;183;p32"/>
          <p:cNvPicPr preferRelativeResize="0"/>
          <p:nvPr/>
        </p:nvPicPr>
        <p:blipFill>
          <a:blip r:embed="rId4">
            <a:alphaModFix/>
          </a:blip>
          <a:stretch>
            <a:fillRect/>
          </a:stretch>
        </p:blipFill>
        <p:spPr>
          <a:xfrm>
            <a:off x="4393576" y="1246325"/>
            <a:ext cx="4445623" cy="220598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Comparing with 3 most Important Features </a:t>
            </a:r>
            <a:endParaRPr/>
          </a:p>
          <a:p>
            <a:pPr indent="0" lvl="0" marL="0" rtl="0" algn="l">
              <a:spcBef>
                <a:spcPts val="0"/>
              </a:spcBef>
              <a:spcAft>
                <a:spcPts val="0"/>
              </a:spcAft>
              <a:buNone/>
            </a:pPr>
            <a:r>
              <a:t/>
            </a:r>
            <a:endParaRPr/>
          </a:p>
        </p:txBody>
      </p:sp>
      <p:pic>
        <p:nvPicPr>
          <p:cNvPr id="189" name="Google Shape;189;p33"/>
          <p:cNvPicPr preferRelativeResize="0"/>
          <p:nvPr/>
        </p:nvPicPr>
        <p:blipFill>
          <a:blip r:embed="rId3">
            <a:alphaModFix/>
          </a:blip>
          <a:stretch>
            <a:fillRect/>
          </a:stretch>
        </p:blipFill>
        <p:spPr>
          <a:xfrm>
            <a:off x="5156125" y="1429025"/>
            <a:ext cx="3783355" cy="1358850"/>
          </a:xfrm>
          <a:prstGeom prst="rect">
            <a:avLst/>
          </a:prstGeom>
          <a:noFill/>
          <a:ln>
            <a:noFill/>
          </a:ln>
        </p:spPr>
      </p:pic>
      <p:sp>
        <p:nvSpPr>
          <p:cNvPr id="190" name="Google Shape;190;p33"/>
          <p:cNvSpPr txBox="1"/>
          <p:nvPr/>
        </p:nvSpPr>
        <p:spPr>
          <a:xfrm>
            <a:off x="5098025" y="1109825"/>
            <a:ext cx="1311000" cy="2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2"/>
                </a:solidFill>
                <a:latin typeface="Georgia"/>
                <a:ea typeface="Georgia"/>
                <a:cs typeface="Georgia"/>
                <a:sym typeface="Georgia"/>
              </a:rPr>
              <a:t>Before:</a:t>
            </a:r>
            <a:endParaRPr sz="1300">
              <a:solidFill>
                <a:schemeClr val="lt2"/>
              </a:solidFill>
              <a:latin typeface="Georgia"/>
              <a:ea typeface="Georgia"/>
              <a:cs typeface="Georgia"/>
              <a:sym typeface="Georgia"/>
            </a:endParaRPr>
          </a:p>
        </p:txBody>
      </p:sp>
      <p:sp>
        <p:nvSpPr>
          <p:cNvPr id="191" name="Google Shape;191;p33"/>
          <p:cNvSpPr txBox="1"/>
          <p:nvPr/>
        </p:nvSpPr>
        <p:spPr>
          <a:xfrm>
            <a:off x="5098025" y="2875775"/>
            <a:ext cx="1311000" cy="2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2"/>
                </a:solidFill>
                <a:latin typeface="Georgia"/>
                <a:ea typeface="Georgia"/>
                <a:cs typeface="Georgia"/>
                <a:sym typeface="Georgia"/>
              </a:rPr>
              <a:t>After:</a:t>
            </a:r>
            <a:endParaRPr sz="1300">
              <a:solidFill>
                <a:schemeClr val="lt2"/>
              </a:solidFill>
              <a:latin typeface="Georgia"/>
              <a:ea typeface="Georgia"/>
              <a:cs typeface="Georgia"/>
              <a:sym typeface="Georgia"/>
            </a:endParaRPr>
          </a:p>
        </p:txBody>
      </p:sp>
      <p:pic>
        <p:nvPicPr>
          <p:cNvPr id="192" name="Google Shape;192;p33"/>
          <p:cNvPicPr preferRelativeResize="0"/>
          <p:nvPr/>
        </p:nvPicPr>
        <p:blipFill>
          <a:blip r:embed="rId4">
            <a:alphaModFix/>
          </a:blip>
          <a:stretch>
            <a:fillRect/>
          </a:stretch>
        </p:blipFill>
        <p:spPr>
          <a:xfrm>
            <a:off x="311699" y="1331438"/>
            <a:ext cx="4081361" cy="1554025"/>
          </a:xfrm>
          <a:prstGeom prst="rect">
            <a:avLst/>
          </a:prstGeom>
          <a:noFill/>
          <a:ln>
            <a:noFill/>
          </a:ln>
        </p:spPr>
      </p:pic>
      <p:pic>
        <p:nvPicPr>
          <p:cNvPr id="193" name="Google Shape;193;p33"/>
          <p:cNvPicPr preferRelativeResize="0"/>
          <p:nvPr/>
        </p:nvPicPr>
        <p:blipFill>
          <a:blip r:embed="rId5">
            <a:alphaModFix/>
          </a:blip>
          <a:stretch>
            <a:fillRect/>
          </a:stretch>
        </p:blipFill>
        <p:spPr>
          <a:xfrm>
            <a:off x="5156120" y="3206675"/>
            <a:ext cx="3783350" cy="135160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VIF</a:t>
            </a:r>
            <a:endParaRPr/>
          </a:p>
        </p:txBody>
      </p:sp>
      <p:pic>
        <p:nvPicPr>
          <p:cNvPr id="199" name="Google Shape;199;p34"/>
          <p:cNvPicPr preferRelativeResize="0"/>
          <p:nvPr/>
        </p:nvPicPr>
        <p:blipFill>
          <a:blip r:embed="rId3">
            <a:alphaModFix/>
          </a:blip>
          <a:stretch>
            <a:fillRect/>
          </a:stretch>
        </p:blipFill>
        <p:spPr>
          <a:xfrm>
            <a:off x="736513" y="1017725"/>
            <a:ext cx="6886576" cy="3867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features by VIF</a:t>
            </a:r>
            <a:endParaRPr/>
          </a:p>
        </p:txBody>
      </p:sp>
      <p:pic>
        <p:nvPicPr>
          <p:cNvPr id="205" name="Google Shape;205;p35"/>
          <p:cNvPicPr preferRelativeResize="0"/>
          <p:nvPr/>
        </p:nvPicPr>
        <p:blipFill rotWithShape="1">
          <a:blip r:embed="rId3">
            <a:alphaModFix/>
          </a:blip>
          <a:srcRect b="0" l="5374" r="0" t="0"/>
          <a:stretch/>
        </p:blipFill>
        <p:spPr>
          <a:xfrm>
            <a:off x="403400" y="1121050"/>
            <a:ext cx="6979200" cy="2901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Dependent and Independent Variables</a:t>
            </a:r>
            <a:endParaRPr/>
          </a:p>
        </p:txBody>
      </p:sp>
      <p:sp>
        <p:nvSpPr>
          <p:cNvPr id="67" name="Google Shape;67;p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a:solidFill>
                  <a:schemeClr val="dk1"/>
                </a:solidFill>
              </a:rPr>
              <a:t>Inputs</a:t>
            </a:r>
            <a:endParaRPr>
              <a:solidFill>
                <a:schemeClr val="dk1"/>
              </a:solidFill>
            </a:endParaRPr>
          </a:p>
          <a:p>
            <a:pPr indent="-317500" lvl="0" marL="457200" rtl="0" algn="l">
              <a:lnSpc>
                <a:spcPct val="100000"/>
              </a:lnSpc>
              <a:spcBef>
                <a:spcPts val="1200"/>
              </a:spcBef>
              <a:spcAft>
                <a:spcPts val="0"/>
              </a:spcAft>
              <a:buSzPts val="1400"/>
              <a:buAutoNum type="arabicPeriod"/>
            </a:pPr>
            <a:r>
              <a:rPr lang="en"/>
              <a:t>Age</a:t>
            </a:r>
            <a:endParaRPr/>
          </a:p>
          <a:p>
            <a:pPr indent="-317500" lvl="0" marL="457200" rtl="0" algn="l">
              <a:lnSpc>
                <a:spcPct val="100000"/>
              </a:lnSpc>
              <a:spcBef>
                <a:spcPts val="0"/>
              </a:spcBef>
              <a:spcAft>
                <a:spcPts val="0"/>
              </a:spcAft>
              <a:buSzPts val="1400"/>
              <a:buAutoNum type="arabicPeriod"/>
            </a:pPr>
            <a:r>
              <a:rPr lang="en"/>
              <a:t>Sex</a:t>
            </a:r>
            <a:endParaRPr/>
          </a:p>
          <a:p>
            <a:pPr indent="-317500" lvl="0" marL="457200" rtl="0" algn="l">
              <a:lnSpc>
                <a:spcPct val="100000"/>
              </a:lnSpc>
              <a:spcBef>
                <a:spcPts val="0"/>
              </a:spcBef>
              <a:spcAft>
                <a:spcPts val="0"/>
              </a:spcAft>
              <a:buSzPts val="1400"/>
              <a:buAutoNum type="arabicPeriod"/>
            </a:pPr>
            <a:r>
              <a:rPr lang="en"/>
              <a:t>Chest Pain type</a:t>
            </a:r>
            <a:endParaRPr/>
          </a:p>
          <a:p>
            <a:pPr indent="-317500" lvl="0" marL="457200" rtl="0" algn="l">
              <a:lnSpc>
                <a:spcPct val="100000"/>
              </a:lnSpc>
              <a:spcBef>
                <a:spcPts val="0"/>
              </a:spcBef>
              <a:spcAft>
                <a:spcPts val="0"/>
              </a:spcAft>
              <a:buSzPts val="1400"/>
              <a:buAutoNum type="arabicPeriod"/>
            </a:pPr>
            <a:r>
              <a:rPr lang="en"/>
              <a:t>Resting Blood Pressure</a:t>
            </a:r>
            <a:endParaRPr/>
          </a:p>
          <a:p>
            <a:pPr indent="-317500" lvl="0" marL="457200" rtl="0" algn="l">
              <a:lnSpc>
                <a:spcPct val="100000"/>
              </a:lnSpc>
              <a:spcBef>
                <a:spcPts val="0"/>
              </a:spcBef>
              <a:spcAft>
                <a:spcPts val="0"/>
              </a:spcAft>
              <a:buSzPts val="1400"/>
              <a:buAutoNum type="arabicPeriod"/>
            </a:pPr>
            <a:r>
              <a:rPr lang="en"/>
              <a:t>Serum Cholesterol</a:t>
            </a:r>
            <a:endParaRPr/>
          </a:p>
          <a:p>
            <a:pPr indent="-317500" lvl="0" marL="457200" rtl="0" algn="l">
              <a:lnSpc>
                <a:spcPct val="100000"/>
              </a:lnSpc>
              <a:spcBef>
                <a:spcPts val="0"/>
              </a:spcBef>
              <a:spcAft>
                <a:spcPts val="0"/>
              </a:spcAft>
              <a:buSzPts val="1400"/>
              <a:buAutoNum type="arabicPeriod"/>
            </a:pPr>
            <a:r>
              <a:rPr lang="en"/>
              <a:t>High Fasting Blood Sugar</a:t>
            </a:r>
            <a:endParaRPr/>
          </a:p>
          <a:p>
            <a:pPr indent="-317500" lvl="0" marL="457200" rtl="0" algn="l">
              <a:lnSpc>
                <a:spcPct val="100000"/>
              </a:lnSpc>
              <a:spcBef>
                <a:spcPts val="0"/>
              </a:spcBef>
              <a:spcAft>
                <a:spcPts val="0"/>
              </a:spcAft>
              <a:buSzPts val="1400"/>
              <a:buAutoNum type="arabicPeriod"/>
            </a:pPr>
            <a:r>
              <a:rPr lang="en"/>
              <a:t>Resting ECG results</a:t>
            </a:r>
            <a:endParaRPr/>
          </a:p>
          <a:p>
            <a:pPr indent="-317500" lvl="0" marL="457200" rtl="0" algn="l">
              <a:lnSpc>
                <a:spcPct val="100000"/>
              </a:lnSpc>
              <a:spcBef>
                <a:spcPts val="0"/>
              </a:spcBef>
              <a:spcAft>
                <a:spcPts val="0"/>
              </a:spcAft>
              <a:buSzPts val="1400"/>
              <a:buAutoNum type="arabicPeriod"/>
            </a:pPr>
            <a:r>
              <a:rPr lang="en"/>
              <a:t>Maximum Heart Rate Achieved</a:t>
            </a:r>
            <a:endParaRPr/>
          </a:p>
          <a:p>
            <a:pPr indent="-317500" lvl="0" marL="457200" rtl="0" algn="l">
              <a:lnSpc>
                <a:spcPct val="100000"/>
              </a:lnSpc>
              <a:spcBef>
                <a:spcPts val="0"/>
              </a:spcBef>
              <a:spcAft>
                <a:spcPts val="0"/>
              </a:spcAft>
              <a:buSzPts val="1400"/>
              <a:buAutoNum type="arabicPeriod"/>
            </a:pPr>
            <a:r>
              <a:rPr lang="en"/>
              <a:t>Exercise induced Angina</a:t>
            </a:r>
            <a:endParaRPr/>
          </a:p>
          <a:p>
            <a:pPr indent="-317500" lvl="0" marL="457200" rtl="0" algn="l">
              <a:lnSpc>
                <a:spcPct val="100000"/>
              </a:lnSpc>
              <a:spcBef>
                <a:spcPts val="0"/>
              </a:spcBef>
              <a:spcAft>
                <a:spcPts val="0"/>
              </a:spcAft>
              <a:buSzPts val="1400"/>
              <a:buAutoNum type="arabicPeriod"/>
            </a:pPr>
            <a:r>
              <a:rPr lang="en"/>
              <a:t>ST depression induced by exercise relative to rest</a:t>
            </a:r>
            <a:endParaRPr/>
          </a:p>
          <a:p>
            <a:pPr indent="-317500" lvl="0" marL="457200" rtl="0" algn="l">
              <a:lnSpc>
                <a:spcPct val="100000"/>
              </a:lnSpc>
              <a:spcBef>
                <a:spcPts val="0"/>
              </a:spcBef>
              <a:spcAft>
                <a:spcPts val="0"/>
              </a:spcAft>
              <a:buSzPts val="1400"/>
              <a:buAutoNum type="arabicPeriod"/>
            </a:pPr>
            <a:r>
              <a:rPr lang="en"/>
              <a:t>Slope of the peak exercise ST segment</a:t>
            </a:r>
            <a:endParaRPr/>
          </a:p>
          <a:p>
            <a:pPr indent="-317500" lvl="0" marL="457200" rtl="0" algn="l">
              <a:lnSpc>
                <a:spcPct val="100000"/>
              </a:lnSpc>
              <a:spcBef>
                <a:spcPts val="0"/>
              </a:spcBef>
              <a:spcAft>
                <a:spcPts val="0"/>
              </a:spcAft>
              <a:buSzPts val="1400"/>
              <a:buAutoNum type="arabicPeriod"/>
            </a:pPr>
            <a:r>
              <a:rPr lang="en"/>
              <a:t>Number of major vessels coloured by fluoroscopy</a:t>
            </a:r>
            <a:endParaRPr/>
          </a:p>
        </p:txBody>
      </p:sp>
      <p:sp>
        <p:nvSpPr>
          <p:cNvPr id="68" name="Google Shape;68;p1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dk1"/>
                </a:solidFill>
              </a:rPr>
              <a:t>Outputs</a:t>
            </a:r>
            <a:endParaRPr>
              <a:solidFill>
                <a:schemeClr val="dk1"/>
              </a:solidFill>
            </a:endParaRPr>
          </a:p>
          <a:p>
            <a:pPr indent="0" lvl="0" marL="0" rtl="0" algn="l">
              <a:spcBef>
                <a:spcPts val="1200"/>
              </a:spcBef>
              <a:spcAft>
                <a:spcPts val="1200"/>
              </a:spcAft>
              <a:buNone/>
            </a:pPr>
            <a:r>
              <a:rPr lang="en"/>
              <a:t>Presence of Heart Disease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Dataset</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75" name="Google Shape;75;p16"/>
          <p:cNvGraphicFramePr/>
          <p:nvPr/>
        </p:nvGraphicFramePr>
        <p:xfrm>
          <a:off x="85700" y="1017725"/>
          <a:ext cx="3000000" cy="3000000"/>
        </p:xfrm>
        <a:graphic>
          <a:graphicData uri="http://schemas.openxmlformats.org/drawingml/2006/table">
            <a:tbl>
              <a:tblPr>
                <a:noFill/>
                <a:tableStyleId>{E4774A2F-00DE-4767-97CD-73BF2F3AF88E}</a:tableStyleId>
              </a:tblPr>
              <a:tblGrid>
                <a:gridCol w="375500"/>
                <a:gridCol w="375500"/>
                <a:gridCol w="634600"/>
                <a:gridCol w="800550"/>
                <a:gridCol w="654150"/>
                <a:gridCol w="849300"/>
                <a:gridCol w="732200"/>
                <a:gridCol w="624800"/>
                <a:gridCol w="829825"/>
                <a:gridCol w="702900"/>
                <a:gridCol w="868850"/>
                <a:gridCol w="1083675"/>
                <a:gridCol w="478400"/>
              </a:tblGrid>
              <a:tr h="610400">
                <a:tc>
                  <a:txBody>
                    <a:bodyPr/>
                    <a:lstStyle/>
                    <a:p>
                      <a:pPr indent="0" lvl="0" marL="0" rtl="0" algn="r">
                        <a:lnSpc>
                          <a:spcPct val="115000"/>
                        </a:lnSpc>
                        <a:spcBef>
                          <a:spcPts val="0"/>
                        </a:spcBef>
                        <a:spcAft>
                          <a:spcPts val="0"/>
                        </a:spcAft>
                        <a:buNone/>
                      </a:pPr>
                      <a:r>
                        <a:rPr lang="en" sz="800">
                          <a:solidFill>
                            <a:srgbClr val="FFFFFF"/>
                          </a:solidFill>
                          <a:latin typeface="Georgia"/>
                          <a:ea typeface="Georgia"/>
                          <a:cs typeface="Georgia"/>
                          <a:sym typeface="Georgia"/>
                        </a:rPr>
                        <a:t>Age</a:t>
                      </a:r>
                      <a:endParaRPr sz="800">
                        <a:solidFill>
                          <a:srgbClr val="FFFFFF"/>
                        </a:solidFill>
                        <a:latin typeface="Georgia"/>
                        <a:ea typeface="Georgia"/>
                        <a:cs typeface="Georgia"/>
                        <a:sym typeface="Georgia"/>
                      </a:endParaRPr>
                    </a:p>
                  </a:txBody>
                  <a:tcPr marT="19050" marB="19050" marR="76200" marL="76200" anchor="b">
                    <a:lnL cap="flat" cmpd="sng" w="7625">
                      <a:solidFill>
                        <a:srgbClr val="356854"/>
                      </a:solidFill>
                      <a:prstDash val="solid"/>
                      <a:round/>
                      <a:headEnd len="sm" w="sm" type="none"/>
                      <a:tailEnd len="sm" w="sm" type="none"/>
                    </a:lnL>
                    <a:lnR cap="flat" cmpd="sng" w="7625">
                      <a:solidFill>
                        <a:srgbClr val="356854"/>
                      </a:solidFill>
                      <a:prstDash val="solid"/>
                      <a:round/>
                      <a:headEnd len="sm" w="sm" type="none"/>
                      <a:tailEnd len="sm" w="sm" type="none"/>
                    </a:lnR>
                    <a:lnT cap="flat" cmpd="sng" w="7625">
                      <a:solidFill>
                        <a:srgbClr val="284E3F"/>
                      </a:solidFill>
                      <a:prstDash val="solid"/>
                      <a:round/>
                      <a:headEnd len="sm" w="sm" type="none"/>
                      <a:tailEnd len="sm" w="sm" type="none"/>
                    </a:lnT>
                    <a:lnB cap="flat" cmpd="sng" w="7625">
                      <a:solidFill>
                        <a:srgbClr val="284E3F"/>
                      </a:solidFill>
                      <a:prstDash val="solid"/>
                      <a:round/>
                      <a:headEnd len="sm" w="sm" type="none"/>
                      <a:tailEnd len="sm" w="sm" type="none"/>
                    </a:lnB>
                    <a:solidFill>
                      <a:srgbClr val="356854"/>
                    </a:solidFill>
                  </a:tcPr>
                </a:tc>
                <a:tc>
                  <a:txBody>
                    <a:bodyPr/>
                    <a:lstStyle/>
                    <a:p>
                      <a:pPr indent="0" lvl="0" marL="0" rtl="0" algn="r">
                        <a:lnSpc>
                          <a:spcPct val="115000"/>
                        </a:lnSpc>
                        <a:spcBef>
                          <a:spcPts val="0"/>
                        </a:spcBef>
                        <a:spcAft>
                          <a:spcPts val="0"/>
                        </a:spcAft>
                        <a:buNone/>
                      </a:pPr>
                      <a:r>
                        <a:rPr lang="en" sz="800">
                          <a:solidFill>
                            <a:srgbClr val="FFFFFF"/>
                          </a:solidFill>
                          <a:latin typeface="Georgia"/>
                          <a:ea typeface="Georgia"/>
                          <a:cs typeface="Georgia"/>
                          <a:sym typeface="Georgia"/>
                        </a:rPr>
                        <a:t>Sex</a:t>
                      </a:r>
                      <a:endParaRPr sz="800">
                        <a:solidFill>
                          <a:srgbClr val="FFFFFF"/>
                        </a:solidFill>
                        <a:latin typeface="Georgia"/>
                        <a:ea typeface="Georgia"/>
                        <a:cs typeface="Georgia"/>
                        <a:sym typeface="Georgia"/>
                      </a:endParaRPr>
                    </a:p>
                  </a:txBody>
                  <a:tcPr marT="19050" marB="19050" marR="76200" marL="76200" anchor="b">
                    <a:lnL cap="flat" cmpd="sng" w="7625">
                      <a:solidFill>
                        <a:srgbClr val="356854"/>
                      </a:solidFill>
                      <a:prstDash val="solid"/>
                      <a:round/>
                      <a:headEnd len="sm" w="sm" type="none"/>
                      <a:tailEnd len="sm" w="sm" type="none"/>
                    </a:lnL>
                    <a:lnR cap="flat" cmpd="sng" w="7625">
                      <a:solidFill>
                        <a:srgbClr val="356854"/>
                      </a:solidFill>
                      <a:prstDash val="solid"/>
                      <a:round/>
                      <a:headEnd len="sm" w="sm" type="none"/>
                      <a:tailEnd len="sm" w="sm" type="none"/>
                    </a:lnR>
                    <a:lnT cap="flat" cmpd="sng" w="7625">
                      <a:solidFill>
                        <a:srgbClr val="284E3F"/>
                      </a:solidFill>
                      <a:prstDash val="solid"/>
                      <a:round/>
                      <a:headEnd len="sm" w="sm" type="none"/>
                      <a:tailEnd len="sm" w="sm" type="none"/>
                    </a:lnT>
                    <a:lnB cap="flat" cmpd="sng" w="7625">
                      <a:solidFill>
                        <a:srgbClr val="284E3F"/>
                      </a:solidFill>
                      <a:prstDash val="solid"/>
                      <a:round/>
                      <a:headEnd len="sm" w="sm" type="none"/>
                      <a:tailEnd len="sm" w="sm" type="none"/>
                    </a:lnB>
                    <a:solidFill>
                      <a:srgbClr val="356854"/>
                    </a:solidFill>
                  </a:tcPr>
                </a:tc>
                <a:tc>
                  <a:txBody>
                    <a:bodyPr/>
                    <a:lstStyle/>
                    <a:p>
                      <a:pPr indent="0" lvl="0" marL="0" rtl="0" algn="r">
                        <a:lnSpc>
                          <a:spcPct val="115000"/>
                        </a:lnSpc>
                        <a:spcBef>
                          <a:spcPts val="0"/>
                        </a:spcBef>
                        <a:spcAft>
                          <a:spcPts val="0"/>
                        </a:spcAft>
                        <a:buNone/>
                      </a:pPr>
                      <a:r>
                        <a:rPr lang="en" sz="800">
                          <a:solidFill>
                            <a:srgbClr val="FFFFFF"/>
                          </a:solidFill>
                          <a:latin typeface="Georgia"/>
                          <a:ea typeface="Georgia"/>
                          <a:cs typeface="Georgia"/>
                          <a:sym typeface="Georgia"/>
                        </a:rPr>
                        <a:t>Chest Pain Type</a:t>
                      </a:r>
                      <a:endParaRPr sz="800">
                        <a:solidFill>
                          <a:srgbClr val="FFFFFF"/>
                        </a:solidFill>
                        <a:latin typeface="Georgia"/>
                        <a:ea typeface="Georgia"/>
                        <a:cs typeface="Georgia"/>
                        <a:sym typeface="Georgia"/>
                      </a:endParaRPr>
                    </a:p>
                  </a:txBody>
                  <a:tcPr marT="19050" marB="19050" marR="76200" marL="76200" anchor="b">
                    <a:lnL cap="flat" cmpd="sng" w="7625">
                      <a:solidFill>
                        <a:srgbClr val="356854"/>
                      </a:solidFill>
                      <a:prstDash val="solid"/>
                      <a:round/>
                      <a:headEnd len="sm" w="sm" type="none"/>
                      <a:tailEnd len="sm" w="sm" type="none"/>
                    </a:lnL>
                    <a:lnR cap="flat" cmpd="sng" w="7625">
                      <a:solidFill>
                        <a:srgbClr val="356854"/>
                      </a:solidFill>
                      <a:prstDash val="solid"/>
                      <a:round/>
                      <a:headEnd len="sm" w="sm" type="none"/>
                      <a:tailEnd len="sm" w="sm" type="none"/>
                    </a:lnR>
                    <a:lnT cap="flat" cmpd="sng" w="7625">
                      <a:solidFill>
                        <a:srgbClr val="284E3F"/>
                      </a:solidFill>
                      <a:prstDash val="solid"/>
                      <a:round/>
                      <a:headEnd len="sm" w="sm" type="none"/>
                      <a:tailEnd len="sm" w="sm" type="none"/>
                    </a:lnT>
                    <a:lnB cap="flat" cmpd="sng" w="7625">
                      <a:solidFill>
                        <a:srgbClr val="284E3F"/>
                      </a:solidFill>
                      <a:prstDash val="solid"/>
                      <a:round/>
                      <a:headEnd len="sm" w="sm" type="none"/>
                      <a:tailEnd len="sm" w="sm" type="none"/>
                    </a:lnB>
                    <a:solidFill>
                      <a:srgbClr val="356854"/>
                    </a:solidFill>
                  </a:tcPr>
                </a:tc>
                <a:tc>
                  <a:txBody>
                    <a:bodyPr/>
                    <a:lstStyle/>
                    <a:p>
                      <a:pPr indent="0" lvl="0" marL="0" rtl="0" algn="r">
                        <a:lnSpc>
                          <a:spcPct val="115000"/>
                        </a:lnSpc>
                        <a:spcBef>
                          <a:spcPts val="0"/>
                        </a:spcBef>
                        <a:spcAft>
                          <a:spcPts val="0"/>
                        </a:spcAft>
                        <a:buNone/>
                      </a:pPr>
                      <a:r>
                        <a:rPr lang="en" sz="800">
                          <a:solidFill>
                            <a:srgbClr val="FFFFFF"/>
                          </a:solidFill>
                          <a:latin typeface="Georgia"/>
                          <a:ea typeface="Georgia"/>
                          <a:cs typeface="Georgia"/>
                          <a:sym typeface="Georgia"/>
                        </a:rPr>
                        <a:t>Resting Blood Pressure</a:t>
                      </a:r>
                      <a:endParaRPr sz="800">
                        <a:solidFill>
                          <a:srgbClr val="FFFFFF"/>
                        </a:solidFill>
                        <a:latin typeface="Georgia"/>
                        <a:ea typeface="Georgia"/>
                        <a:cs typeface="Georgia"/>
                        <a:sym typeface="Georgia"/>
                      </a:endParaRPr>
                    </a:p>
                  </a:txBody>
                  <a:tcPr marT="19050" marB="19050" marR="76200" marL="76200" anchor="b">
                    <a:lnL cap="flat" cmpd="sng" w="7625">
                      <a:solidFill>
                        <a:srgbClr val="356854"/>
                      </a:solidFill>
                      <a:prstDash val="solid"/>
                      <a:round/>
                      <a:headEnd len="sm" w="sm" type="none"/>
                      <a:tailEnd len="sm" w="sm" type="none"/>
                    </a:lnL>
                    <a:lnR cap="flat" cmpd="sng" w="7625">
                      <a:solidFill>
                        <a:srgbClr val="356854"/>
                      </a:solidFill>
                      <a:prstDash val="solid"/>
                      <a:round/>
                      <a:headEnd len="sm" w="sm" type="none"/>
                      <a:tailEnd len="sm" w="sm" type="none"/>
                    </a:lnR>
                    <a:lnT cap="flat" cmpd="sng" w="7625">
                      <a:solidFill>
                        <a:srgbClr val="284E3F"/>
                      </a:solidFill>
                      <a:prstDash val="solid"/>
                      <a:round/>
                      <a:headEnd len="sm" w="sm" type="none"/>
                      <a:tailEnd len="sm" w="sm" type="none"/>
                    </a:lnT>
                    <a:lnB cap="flat" cmpd="sng" w="7625">
                      <a:solidFill>
                        <a:srgbClr val="284E3F"/>
                      </a:solidFill>
                      <a:prstDash val="solid"/>
                      <a:round/>
                      <a:headEnd len="sm" w="sm" type="none"/>
                      <a:tailEnd len="sm" w="sm" type="none"/>
                    </a:lnB>
                    <a:solidFill>
                      <a:srgbClr val="356854"/>
                    </a:solidFill>
                  </a:tcPr>
                </a:tc>
                <a:tc>
                  <a:txBody>
                    <a:bodyPr/>
                    <a:lstStyle/>
                    <a:p>
                      <a:pPr indent="0" lvl="0" marL="0" rtl="0" algn="r">
                        <a:lnSpc>
                          <a:spcPct val="115000"/>
                        </a:lnSpc>
                        <a:spcBef>
                          <a:spcPts val="0"/>
                        </a:spcBef>
                        <a:spcAft>
                          <a:spcPts val="0"/>
                        </a:spcAft>
                        <a:buNone/>
                      </a:pPr>
                      <a:r>
                        <a:rPr lang="en" sz="800">
                          <a:solidFill>
                            <a:srgbClr val="FFFFFF"/>
                          </a:solidFill>
                          <a:latin typeface="Georgia"/>
                          <a:ea typeface="Georgia"/>
                          <a:cs typeface="Georgia"/>
                          <a:sym typeface="Georgia"/>
                        </a:rPr>
                        <a:t>Serum </a:t>
                      </a:r>
                      <a:r>
                        <a:rPr lang="en" sz="800">
                          <a:solidFill>
                            <a:srgbClr val="FFFFFF"/>
                          </a:solidFill>
                          <a:latin typeface="Georgia"/>
                          <a:ea typeface="Georgia"/>
                          <a:cs typeface="Georgia"/>
                          <a:sym typeface="Georgia"/>
                        </a:rPr>
                        <a:t>Cholesterol</a:t>
                      </a:r>
                      <a:endParaRPr sz="800">
                        <a:solidFill>
                          <a:srgbClr val="FFFFFF"/>
                        </a:solidFill>
                        <a:latin typeface="Georgia"/>
                        <a:ea typeface="Georgia"/>
                        <a:cs typeface="Georgia"/>
                        <a:sym typeface="Georgia"/>
                      </a:endParaRPr>
                    </a:p>
                  </a:txBody>
                  <a:tcPr marT="19050" marB="19050" marR="76200" marL="76200" anchor="b">
                    <a:lnL cap="flat" cmpd="sng" w="7625">
                      <a:solidFill>
                        <a:srgbClr val="356854"/>
                      </a:solidFill>
                      <a:prstDash val="solid"/>
                      <a:round/>
                      <a:headEnd len="sm" w="sm" type="none"/>
                      <a:tailEnd len="sm" w="sm" type="none"/>
                    </a:lnL>
                    <a:lnR cap="flat" cmpd="sng" w="7625">
                      <a:solidFill>
                        <a:srgbClr val="356854"/>
                      </a:solidFill>
                      <a:prstDash val="solid"/>
                      <a:round/>
                      <a:headEnd len="sm" w="sm" type="none"/>
                      <a:tailEnd len="sm" w="sm" type="none"/>
                    </a:lnR>
                    <a:lnT cap="flat" cmpd="sng" w="7625">
                      <a:solidFill>
                        <a:srgbClr val="284E3F"/>
                      </a:solidFill>
                      <a:prstDash val="solid"/>
                      <a:round/>
                      <a:headEnd len="sm" w="sm" type="none"/>
                      <a:tailEnd len="sm" w="sm" type="none"/>
                    </a:lnT>
                    <a:lnB cap="flat" cmpd="sng" w="7625">
                      <a:solidFill>
                        <a:srgbClr val="284E3F"/>
                      </a:solidFill>
                      <a:prstDash val="solid"/>
                      <a:round/>
                      <a:headEnd len="sm" w="sm" type="none"/>
                      <a:tailEnd len="sm" w="sm" type="none"/>
                    </a:lnB>
                    <a:solidFill>
                      <a:srgbClr val="356854"/>
                    </a:solidFill>
                  </a:tcPr>
                </a:tc>
                <a:tc>
                  <a:txBody>
                    <a:bodyPr/>
                    <a:lstStyle/>
                    <a:p>
                      <a:pPr indent="0" lvl="0" marL="0" rtl="0" algn="r">
                        <a:lnSpc>
                          <a:spcPct val="115000"/>
                        </a:lnSpc>
                        <a:spcBef>
                          <a:spcPts val="0"/>
                        </a:spcBef>
                        <a:spcAft>
                          <a:spcPts val="0"/>
                        </a:spcAft>
                        <a:buNone/>
                      </a:pPr>
                      <a:r>
                        <a:rPr lang="en" sz="800">
                          <a:solidFill>
                            <a:srgbClr val="FFFFFF"/>
                          </a:solidFill>
                          <a:latin typeface="Georgia"/>
                          <a:ea typeface="Georgia"/>
                          <a:cs typeface="Georgia"/>
                          <a:sym typeface="Georgia"/>
                        </a:rPr>
                        <a:t>High Fasting Blood Sugar</a:t>
                      </a:r>
                      <a:endParaRPr sz="800">
                        <a:solidFill>
                          <a:srgbClr val="FFFFFF"/>
                        </a:solidFill>
                        <a:latin typeface="Georgia"/>
                        <a:ea typeface="Georgia"/>
                        <a:cs typeface="Georgia"/>
                        <a:sym typeface="Georgia"/>
                      </a:endParaRPr>
                    </a:p>
                  </a:txBody>
                  <a:tcPr marT="19050" marB="19050" marR="76200" marL="76200" anchor="b">
                    <a:lnL cap="flat" cmpd="sng" w="7625">
                      <a:solidFill>
                        <a:srgbClr val="356854"/>
                      </a:solidFill>
                      <a:prstDash val="solid"/>
                      <a:round/>
                      <a:headEnd len="sm" w="sm" type="none"/>
                      <a:tailEnd len="sm" w="sm" type="none"/>
                    </a:lnL>
                    <a:lnR cap="flat" cmpd="sng" w="7625">
                      <a:solidFill>
                        <a:srgbClr val="356854"/>
                      </a:solidFill>
                      <a:prstDash val="solid"/>
                      <a:round/>
                      <a:headEnd len="sm" w="sm" type="none"/>
                      <a:tailEnd len="sm" w="sm" type="none"/>
                    </a:lnR>
                    <a:lnT cap="flat" cmpd="sng" w="7625">
                      <a:solidFill>
                        <a:srgbClr val="284E3F"/>
                      </a:solidFill>
                      <a:prstDash val="solid"/>
                      <a:round/>
                      <a:headEnd len="sm" w="sm" type="none"/>
                      <a:tailEnd len="sm" w="sm" type="none"/>
                    </a:lnT>
                    <a:lnB cap="flat" cmpd="sng" w="7625">
                      <a:solidFill>
                        <a:srgbClr val="284E3F"/>
                      </a:solidFill>
                      <a:prstDash val="solid"/>
                      <a:round/>
                      <a:headEnd len="sm" w="sm" type="none"/>
                      <a:tailEnd len="sm" w="sm" type="none"/>
                    </a:lnB>
                    <a:solidFill>
                      <a:srgbClr val="356854"/>
                    </a:solidFill>
                  </a:tcPr>
                </a:tc>
                <a:tc>
                  <a:txBody>
                    <a:bodyPr/>
                    <a:lstStyle/>
                    <a:p>
                      <a:pPr indent="0" lvl="0" marL="0" rtl="0" algn="r">
                        <a:lnSpc>
                          <a:spcPct val="115000"/>
                        </a:lnSpc>
                        <a:spcBef>
                          <a:spcPts val="0"/>
                        </a:spcBef>
                        <a:spcAft>
                          <a:spcPts val="0"/>
                        </a:spcAft>
                        <a:buNone/>
                      </a:pPr>
                      <a:r>
                        <a:rPr lang="en" sz="800">
                          <a:solidFill>
                            <a:srgbClr val="FFFFFF"/>
                          </a:solidFill>
                          <a:latin typeface="Georgia"/>
                          <a:ea typeface="Georgia"/>
                          <a:cs typeface="Georgia"/>
                          <a:sym typeface="Georgia"/>
                        </a:rPr>
                        <a:t>Resting ECG results</a:t>
                      </a:r>
                      <a:endParaRPr sz="800">
                        <a:solidFill>
                          <a:srgbClr val="FFFFFF"/>
                        </a:solidFill>
                        <a:latin typeface="Georgia"/>
                        <a:ea typeface="Georgia"/>
                        <a:cs typeface="Georgia"/>
                        <a:sym typeface="Georgia"/>
                      </a:endParaRPr>
                    </a:p>
                  </a:txBody>
                  <a:tcPr marT="19050" marB="19050" marR="76200" marL="76200" anchor="b">
                    <a:lnL cap="flat" cmpd="sng" w="7625">
                      <a:solidFill>
                        <a:srgbClr val="356854"/>
                      </a:solidFill>
                      <a:prstDash val="solid"/>
                      <a:round/>
                      <a:headEnd len="sm" w="sm" type="none"/>
                      <a:tailEnd len="sm" w="sm" type="none"/>
                    </a:lnL>
                    <a:lnR cap="flat" cmpd="sng" w="7625">
                      <a:solidFill>
                        <a:srgbClr val="356854"/>
                      </a:solidFill>
                      <a:prstDash val="solid"/>
                      <a:round/>
                      <a:headEnd len="sm" w="sm" type="none"/>
                      <a:tailEnd len="sm" w="sm" type="none"/>
                    </a:lnR>
                    <a:lnT cap="flat" cmpd="sng" w="7625">
                      <a:solidFill>
                        <a:srgbClr val="284E3F"/>
                      </a:solidFill>
                      <a:prstDash val="solid"/>
                      <a:round/>
                      <a:headEnd len="sm" w="sm" type="none"/>
                      <a:tailEnd len="sm" w="sm" type="none"/>
                    </a:lnT>
                    <a:lnB cap="flat" cmpd="sng" w="7625">
                      <a:solidFill>
                        <a:srgbClr val="284E3F"/>
                      </a:solidFill>
                      <a:prstDash val="solid"/>
                      <a:round/>
                      <a:headEnd len="sm" w="sm" type="none"/>
                      <a:tailEnd len="sm" w="sm" type="none"/>
                    </a:lnB>
                    <a:solidFill>
                      <a:srgbClr val="356854"/>
                    </a:solidFill>
                  </a:tcPr>
                </a:tc>
                <a:tc>
                  <a:txBody>
                    <a:bodyPr/>
                    <a:lstStyle/>
                    <a:p>
                      <a:pPr indent="0" lvl="0" marL="0" rtl="0" algn="r">
                        <a:lnSpc>
                          <a:spcPct val="115000"/>
                        </a:lnSpc>
                        <a:spcBef>
                          <a:spcPts val="0"/>
                        </a:spcBef>
                        <a:spcAft>
                          <a:spcPts val="0"/>
                        </a:spcAft>
                        <a:buNone/>
                      </a:pPr>
                      <a:r>
                        <a:rPr lang="en" sz="800">
                          <a:solidFill>
                            <a:srgbClr val="FFFFFF"/>
                          </a:solidFill>
                          <a:latin typeface="Georgia"/>
                          <a:ea typeface="Georgia"/>
                          <a:cs typeface="Georgia"/>
                          <a:sym typeface="Georgia"/>
                        </a:rPr>
                        <a:t>Max Heart Rate</a:t>
                      </a:r>
                      <a:endParaRPr sz="800">
                        <a:solidFill>
                          <a:srgbClr val="FFFFFF"/>
                        </a:solidFill>
                        <a:latin typeface="Georgia"/>
                        <a:ea typeface="Georgia"/>
                        <a:cs typeface="Georgia"/>
                        <a:sym typeface="Georgia"/>
                      </a:endParaRPr>
                    </a:p>
                  </a:txBody>
                  <a:tcPr marT="19050" marB="19050" marR="76200" marL="76200" anchor="b">
                    <a:lnL cap="flat" cmpd="sng" w="7625">
                      <a:solidFill>
                        <a:srgbClr val="356854"/>
                      </a:solidFill>
                      <a:prstDash val="solid"/>
                      <a:round/>
                      <a:headEnd len="sm" w="sm" type="none"/>
                      <a:tailEnd len="sm" w="sm" type="none"/>
                    </a:lnL>
                    <a:lnR cap="flat" cmpd="sng" w="7625">
                      <a:solidFill>
                        <a:srgbClr val="356854"/>
                      </a:solidFill>
                      <a:prstDash val="solid"/>
                      <a:round/>
                      <a:headEnd len="sm" w="sm" type="none"/>
                      <a:tailEnd len="sm" w="sm" type="none"/>
                    </a:lnR>
                    <a:lnT cap="flat" cmpd="sng" w="7625">
                      <a:solidFill>
                        <a:srgbClr val="284E3F"/>
                      </a:solidFill>
                      <a:prstDash val="solid"/>
                      <a:round/>
                      <a:headEnd len="sm" w="sm" type="none"/>
                      <a:tailEnd len="sm" w="sm" type="none"/>
                    </a:lnT>
                    <a:lnB cap="flat" cmpd="sng" w="7625">
                      <a:solidFill>
                        <a:srgbClr val="284E3F"/>
                      </a:solidFill>
                      <a:prstDash val="solid"/>
                      <a:round/>
                      <a:headEnd len="sm" w="sm" type="none"/>
                      <a:tailEnd len="sm" w="sm" type="none"/>
                    </a:lnB>
                    <a:solidFill>
                      <a:srgbClr val="356854"/>
                    </a:solidFill>
                  </a:tcPr>
                </a:tc>
                <a:tc>
                  <a:txBody>
                    <a:bodyPr/>
                    <a:lstStyle/>
                    <a:p>
                      <a:pPr indent="0" lvl="0" marL="0" rtl="0" algn="r">
                        <a:lnSpc>
                          <a:spcPct val="115000"/>
                        </a:lnSpc>
                        <a:spcBef>
                          <a:spcPts val="0"/>
                        </a:spcBef>
                        <a:spcAft>
                          <a:spcPts val="0"/>
                        </a:spcAft>
                        <a:buNone/>
                      </a:pPr>
                      <a:r>
                        <a:rPr lang="en" sz="800">
                          <a:solidFill>
                            <a:srgbClr val="FFFFFF"/>
                          </a:solidFill>
                          <a:latin typeface="Georgia"/>
                          <a:ea typeface="Georgia"/>
                          <a:cs typeface="Georgia"/>
                          <a:sym typeface="Georgia"/>
                        </a:rPr>
                        <a:t>Exercise induced Angina</a:t>
                      </a:r>
                      <a:endParaRPr sz="800">
                        <a:solidFill>
                          <a:srgbClr val="FFFFFF"/>
                        </a:solidFill>
                        <a:latin typeface="Georgia"/>
                        <a:ea typeface="Georgia"/>
                        <a:cs typeface="Georgia"/>
                        <a:sym typeface="Georgia"/>
                      </a:endParaRPr>
                    </a:p>
                  </a:txBody>
                  <a:tcPr marT="19050" marB="19050" marR="76200" marL="76200" anchor="b">
                    <a:lnL cap="flat" cmpd="sng" w="7625">
                      <a:solidFill>
                        <a:srgbClr val="356854"/>
                      </a:solidFill>
                      <a:prstDash val="solid"/>
                      <a:round/>
                      <a:headEnd len="sm" w="sm" type="none"/>
                      <a:tailEnd len="sm" w="sm" type="none"/>
                    </a:lnL>
                    <a:lnR cap="flat" cmpd="sng" w="7625">
                      <a:solidFill>
                        <a:srgbClr val="356854"/>
                      </a:solidFill>
                      <a:prstDash val="solid"/>
                      <a:round/>
                      <a:headEnd len="sm" w="sm" type="none"/>
                      <a:tailEnd len="sm" w="sm" type="none"/>
                    </a:lnR>
                    <a:lnT cap="flat" cmpd="sng" w="7625">
                      <a:solidFill>
                        <a:srgbClr val="284E3F"/>
                      </a:solidFill>
                      <a:prstDash val="solid"/>
                      <a:round/>
                      <a:headEnd len="sm" w="sm" type="none"/>
                      <a:tailEnd len="sm" w="sm" type="none"/>
                    </a:lnT>
                    <a:lnB cap="flat" cmpd="sng" w="7625">
                      <a:solidFill>
                        <a:srgbClr val="284E3F"/>
                      </a:solidFill>
                      <a:prstDash val="solid"/>
                      <a:round/>
                      <a:headEnd len="sm" w="sm" type="none"/>
                      <a:tailEnd len="sm" w="sm" type="none"/>
                    </a:lnB>
                    <a:solidFill>
                      <a:srgbClr val="356854"/>
                    </a:solidFill>
                  </a:tcPr>
                </a:tc>
                <a:tc>
                  <a:txBody>
                    <a:bodyPr/>
                    <a:lstStyle/>
                    <a:p>
                      <a:pPr indent="0" lvl="0" marL="0" rtl="0" algn="r">
                        <a:lnSpc>
                          <a:spcPct val="115000"/>
                        </a:lnSpc>
                        <a:spcBef>
                          <a:spcPts val="0"/>
                        </a:spcBef>
                        <a:spcAft>
                          <a:spcPts val="0"/>
                        </a:spcAft>
                        <a:buNone/>
                      </a:pPr>
                      <a:r>
                        <a:rPr lang="en" sz="800">
                          <a:solidFill>
                            <a:srgbClr val="FFFFFF"/>
                          </a:solidFill>
                          <a:latin typeface="Georgia"/>
                          <a:ea typeface="Georgia"/>
                          <a:cs typeface="Georgia"/>
                          <a:sym typeface="Georgia"/>
                        </a:rPr>
                        <a:t>ST depression ratio</a:t>
                      </a:r>
                      <a:endParaRPr sz="800">
                        <a:solidFill>
                          <a:srgbClr val="FFFFFF"/>
                        </a:solidFill>
                        <a:latin typeface="Georgia"/>
                        <a:ea typeface="Georgia"/>
                        <a:cs typeface="Georgia"/>
                        <a:sym typeface="Georgia"/>
                      </a:endParaRPr>
                    </a:p>
                  </a:txBody>
                  <a:tcPr marT="19050" marB="19050" marR="76200" marL="76200" anchor="b">
                    <a:lnL cap="flat" cmpd="sng" w="7625">
                      <a:solidFill>
                        <a:srgbClr val="356854"/>
                      </a:solidFill>
                      <a:prstDash val="solid"/>
                      <a:round/>
                      <a:headEnd len="sm" w="sm" type="none"/>
                      <a:tailEnd len="sm" w="sm" type="none"/>
                    </a:lnL>
                    <a:lnR cap="flat" cmpd="sng" w="7625">
                      <a:solidFill>
                        <a:srgbClr val="356854"/>
                      </a:solidFill>
                      <a:prstDash val="solid"/>
                      <a:round/>
                      <a:headEnd len="sm" w="sm" type="none"/>
                      <a:tailEnd len="sm" w="sm" type="none"/>
                    </a:lnR>
                    <a:lnT cap="flat" cmpd="sng" w="7625">
                      <a:solidFill>
                        <a:srgbClr val="284E3F"/>
                      </a:solidFill>
                      <a:prstDash val="solid"/>
                      <a:round/>
                      <a:headEnd len="sm" w="sm" type="none"/>
                      <a:tailEnd len="sm" w="sm" type="none"/>
                    </a:lnT>
                    <a:lnB cap="flat" cmpd="sng" w="7625">
                      <a:solidFill>
                        <a:srgbClr val="284E3F"/>
                      </a:solidFill>
                      <a:prstDash val="solid"/>
                      <a:round/>
                      <a:headEnd len="sm" w="sm" type="none"/>
                      <a:tailEnd len="sm" w="sm" type="none"/>
                    </a:lnB>
                    <a:solidFill>
                      <a:srgbClr val="356854"/>
                    </a:solidFill>
                  </a:tcPr>
                </a:tc>
                <a:tc>
                  <a:txBody>
                    <a:bodyPr/>
                    <a:lstStyle/>
                    <a:p>
                      <a:pPr indent="0" lvl="0" marL="0" rtl="0" algn="r">
                        <a:lnSpc>
                          <a:spcPct val="115000"/>
                        </a:lnSpc>
                        <a:spcBef>
                          <a:spcPts val="0"/>
                        </a:spcBef>
                        <a:spcAft>
                          <a:spcPts val="0"/>
                        </a:spcAft>
                        <a:buNone/>
                      </a:pPr>
                      <a:r>
                        <a:rPr lang="en" sz="800">
                          <a:solidFill>
                            <a:srgbClr val="FFFFFF"/>
                          </a:solidFill>
                          <a:latin typeface="Georgia"/>
                          <a:ea typeface="Georgia"/>
                          <a:cs typeface="Georgia"/>
                          <a:sym typeface="Georgia"/>
                        </a:rPr>
                        <a:t>Slope of peak ST segment</a:t>
                      </a:r>
                      <a:endParaRPr sz="800">
                        <a:solidFill>
                          <a:srgbClr val="FFFFFF"/>
                        </a:solidFill>
                        <a:latin typeface="Georgia"/>
                        <a:ea typeface="Georgia"/>
                        <a:cs typeface="Georgia"/>
                        <a:sym typeface="Georgia"/>
                      </a:endParaRPr>
                    </a:p>
                  </a:txBody>
                  <a:tcPr marT="19050" marB="19050" marR="76200" marL="76200" anchor="b">
                    <a:lnL cap="flat" cmpd="sng" w="7625">
                      <a:solidFill>
                        <a:srgbClr val="356854"/>
                      </a:solidFill>
                      <a:prstDash val="solid"/>
                      <a:round/>
                      <a:headEnd len="sm" w="sm" type="none"/>
                      <a:tailEnd len="sm" w="sm" type="none"/>
                    </a:lnL>
                    <a:lnR cap="flat" cmpd="sng" w="7625">
                      <a:solidFill>
                        <a:srgbClr val="356854"/>
                      </a:solidFill>
                      <a:prstDash val="solid"/>
                      <a:round/>
                      <a:headEnd len="sm" w="sm" type="none"/>
                      <a:tailEnd len="sm" w="sm" type="none"/>
                    </a:lnR>
                    <a:lnT cap="flat" cmpd="sng" w="7625">
                      <a:solidFill>
                        <a:srgbClr val="284E3F"/>
                      </a:solidFill>
                      <a:prstDash val="solid"/>
                      <a:round/>
                      <a:headEnd len="sm" w="sm" type="none"/>
                      <a:tailEnd len="sm" w="sm" type="none"/>
                    </a:lnT>
                    <a:lnB cap="flat" cmpd="sng" w="7625">
                      <a:solidFill>
                        <a:srgbClr val="284E3F"/>
                      </a:solidFill>
                      <a:prstDash val="solid"/>
                      <a:round/>
                      <a:headEnd len="sm" w="sm" type="none"/>
                      <a:tailEnd len="sm" w="sm" type="none"/>
                    </a:lnB>
                    <a:solidFill>
                      <a:srgbClr val="356854"/>
                    </a:solidFill>
                  </a:tcPr>
                </a:tc>
                <a:tc>
                  <a:txBody>
                    <a:bodyPr/>
                    <a:lstStyle/>
                    <a:p>
                      <a:pPr indent="0" lvl="0" marL="0" rtl="0" algn="r">
                        <a:lnSpc>
                          <a:spcPct val="115000"/>
                        </a:lnSpc>
                        <a:spcBef>
                          <a:spcPts val="0"/>
                        </a:spcBef>
                        <a:spcAft>
                          <a:spcPts val="0"/>
                        </a:spcAft>
                        <a:buNone/>
                      </a:pPr>
                      <a:r>
                        <a:rPr lang="en" sz="800">
                          <a:solidFill>
                            <a:srgbClr val="FFFFFF"/>
                          </a:solidFill>
                          <a:latin typeface="Georgia"/>
                          <a:ea typeface="Georgia"/>
                          <a:cs typeface="Georgia"/>
                          <a:sym typeface="Georgia"/>
                        </a:rPr>
                        <a:t>Number of major vessels coloured by </a:t>
                      </a:r>
                      <a:r>
                        <a:rPr lang="en" sz="800">
                          <a:solidFill>
                            <a:srgbClr val="FFFFFF"/>
                          </a:solidFill>
                          <a:latin typeface="Georgia"/>
                          <a:ea typeface="Georgia"/>
                          <a:cs typeface="Georgia"/>
                          <a:sym typeface="Georgia"/>
                        </a:rPr>
                        <a:t>fluoroscopy</a:t>
                      </a:r>
                      <a:endParaRPr sz="800">
                        <a:solidFill>
                          <a:srgbClr val="FFFFFF"/>
                        </a:solidFill>
                        <a:latin typeface="Georgia"/>
                        <a:ea typeface="Georgia"/>
                        <a:cs typeface="Georgia"/>
                        <a:sym typeface="Georgia"/>
                      </a:endParaRPr>
                    </a:p>
                  </a:txBody>
                  <a:tcPr marT="19050" marB="19050" marR="76200" marL="76200" anchor="b">
                    <a:lnL cap="flat" cmpd="sng" w="7625">
                      <a:solidFill>
                        <a:srgbClr val="356854"/>
                      </a:solidFill>
                      <a:prstDash val="solid"/>
                      <a:round/>
                      <a:headEnd len="sm" w="sm" type="none"/>
                      <a:tailEnd len="sm" w="sm" type="none"/>
                    </a:lnL>
                    <a:lnR cap="flat" cmpd="sng" w="7625">
                      <a:solidFill>
                        <a:srgbClr val="356854"/>
                      </a:solidFill>
                      <a:prstDash val="solid"/>
                      <a:round/>
                      <a:headEnd len="sm" w="sm" type="none"/>
                      <a:tailEnd len="sm" w="sm" type="none"/>
                    </a:lnR>
                    <a:lnT cap="flat" cmpd="sng" w="7625">
                      <a:solidFill>
                        <a:srgbClr val="284E3F"/>
                      </a:solidFill>
                      <a:prstDash val="solid"/>
                      <a:round/>
                      <a:headEnd len="sm" w="sm" type="none"/>
                      <a:tailEnd len="sm" w="sm" type="none"/>
                    </a:lnT>
                    <a:lnB cap="flat" cmpd="sng" w="7625">
                      <a:solidFill>
                        <a:srgbClr val="284E3F"/>
                      </a:solidFill>
                      <a:prstDash val="solid"/>
                      <a:round/>
                      <a:headEnd len="sm" w="sm" type="none"/>
                      <a:tailEnd len="sm" w="sm" type="none"/>
                    </a:lnB>
                    <a:solidFill>
                      <a:srgbClr val="356854"/>
                    </a:solidFill>
                  </a:tcPr>
                </a:tc>
                <a:tc>
                  <a:txBody>
                    <a:bodyPr/>
                    <a:lstStyle/>
                    <a:p>
                      <a:pPr indent="0" lvl="0" marL="0" rtl="0" algn="r">
                        <a:lnSpc>
                          <a:spcPct val="115000"/>
                        </a:lnSpc>
                        <a:spcBef>
                          <a:spcPts val="0"/>
                        </a:spcBef>
                        <a:spcAft>
                          <a:spcPts val="0"/>
                        </a:spcAft>
                        <a:buNone/>
                      </a:pPr>
                      <a:r>
                        <a:rPr lang="en" sz="800">
                          <a:solidFill>
                            <a:srgbClr val="FFFFFF"/>
                          </a:solidFill>
                          <a:latin typeface="Georgia"/>
                          <a:ea typeface="Georgia"/>
                          <a:cs typeface="Georgia"/>
                          <a:sym typeface="Georgia"/>
                        </a:rPr>
                        <a:t>Heart disease</a:t>
                      </a:r>
                      <a:endParaRPr sz="800">
                        <a:solidFill>
                          <a:srgbClr val="FFFFFF"/>
                        </a:solidFill>
                        <a:latin typeface="Georgia"/>
                        <a:ea typeface="Georgia"/>
                        <a:cs typeface="Georgia"/>
                        <a:sym typeface="Georgia"/>
                      </a:endParaRPr>
                    </a:p>
                  </a:txBody>
                  <a:tcPr marT="19050" marB="19050" marR="76200" marL="76200" anchor="b">
                    <a:lnL cap="flat" cmpd="sng" w="7625">
                      <a:solidFill>
                        <a:srgbClr val="356854"/>
                      </a:solidFill>
                      <a:prstDash val="solid"/>
                      <a:round/>
                      <a:headEnd len="sm" w="sm" type="none"/>
                      <a:tailEnd len="sm" w="sm" type="none"/>
                    </a:lnL>
                    <a:lnR cap="flat" cmpd="sng" w="7625">
                      <a:solidFill>
                        <a:srgbClr val="284E3F"/>
                      </a:solidFill>
                      <a:prstDash val="solid"/>
                      <a:round/>
                      <a:headEnd len="sm" w="sm" type="none"/>
                      <a:tailEnd len="sm" w="sm" type="none"/>
                    </a:lnR>
                    <a:lnT cap="flat" cmpd="sng" w="7625">
                      <a:solidFill>
                        <a:srgbClr val="284E3F"/>
                      </a:solidFill>
                      <a:prstDash val="solid"/>
                      <a:round/>
                      <a:headEnd len="sm" w="sm" type="none"/>
                      <a:tailEnd len="sm" w="sm" type="none"/>
                    </a:lnT>
                    <a:lnB cap="flat" cmpd="sng" w="7625">
                      <a:solidFill>
                        <a:srgbClr val="284E3F"/>
                      </a:solidFill>
                      <a:prstDash val="solid"/>
                      <a:round/>
                      <a:headEnd len="sm" w="sm" type="none"/>
                      <a:tailEnd len="sm" w="sm" type="none"/>
                    </a:lnB>
                    <a:solidFill>
                      <a:srgbClr val="356854"/>
                    </a:solidFill>
                  </a:tcPr>
                </a:tc>
              </a:tr>
              <a:tr h="307350">
                <a:tc>
                  <a:txBody>
                    <a:bodyPr/>
                    <a:lstStyle/>
                    <a:p>
                      <a:pPr indent="0" lvl="0" marL="0" rtl="0" algn="r">
                        <a:lnSpc>
                          <a:spcPct val="115000"/>
                        </a:lnSpc>
                        <a:spcBef>
                          <a:spcPts val="0"/>
                        </a:spcBef>
                        <a:spcAft>
                          <a:spcPts val="0"/>
                        </a:spcAft>
                        <a:buNone/>
                      </a:pPr>
                      <a:r>
                        <a:rPr lang="en" sz="1000"/>
                        <a:t>49</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284E3F"/>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284E3F"/>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3</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284E3F"/>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160</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284E3F"/>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180</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284E3F"/>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284E3F"/>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284E3F"/>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156</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284E3F"/>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284E3F"/>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284E3F"/>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2</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284E3F"/>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3</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284E3F"/>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284E3F"/>
                      </a:solidFill>
                      <a:prstDash val="solid"/>
                      <a:round/>
                      <a:headEnd len="sm" w="sm" type="none"/>
                      <a:tailEnd len="sm" w="sm" type="none"/>
                    </a:lnR>
                    <a:lnT cap="flat" cmpd="sng" w="7625">
                      <a:solidFill>
                        <a:srgbClr val="284E3F"/>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r>
              <a:tr h="307350">
                <a:tc>
                  <a:txBody>
                    <a:bodyPr/>
                    <a:lstStyle/>
                    <a:p>
                      <a:pPr indent="0" lvl="0" marL="0" rtl="0" algn="r">
                        <a:lnSpc>
                          <a:spcPct val="115000"/>
                        </a:lnSpc>
                        <a:spcBef>
                          <a:spcPts val="0"/>
                        </a:spcBef>
                        <a:spcAft>
                          <a:spcPts val="0"/>
                        </a:spcAft>
                        <a:buNone/>
                      </a:pPr>
                      <a:r>
                        <a:rPr lang="en" sz="1000"/>
                        <a:t>37</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1</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2</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130</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283</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1</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98</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1</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1</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284E3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r>
              <a:tr h="307350">
                <a:tc>
                  <a:txBody>
                    <a:bodyPr/>
                    <a:lstStyle/>
                    <a:p>
                      <a:pPr indent="0" lvl="0" marL="0" rtl="0" algn="r">
                        <a:lnSpc>
                          <a:spcPct val="115000"/>
                        </a:lnSpc>
                        <a:spcBef>
                          <a:spcPts val="0"/>
                        </a:spcBef>
                        <a:spcAft>
                          <a:spcPts val="0"/>
                        </a:spcAft>
                        <a:buNone/>
                      </a:pPr>
                      <a:r>
                        <a:rPr lang="en" sz="1000"/>
                        <a:t>48</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4</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138</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214</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108</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1.5</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2</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2</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284E3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r>
              <a:tr h="307350">
                <a:tc>
                  <a:txBody>
                    <a:bodyPr/>
                    <a:lstStyle/>
                    <a:p>
                      <a:pPr indent="0" lvl="0" marL="0" rtl="0" algn="r">
                        <a:lnSpc>
                          <a:spcPct val="115000"/>
                        </a:lnSpc>
                        <a:spcBef>
                          <a:spcPts val="0"/>
                        </a:spcBef>
                        <a:spcAft>
                          <a:spcPts val="0"/>
                        </a:spcAft>
                        <a:buNone/>
                      </a:pPr>
                      <a:r>
                        <a:rPr lang="en" sz="1000"/>
                        <a:t>54</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1</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3</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150</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155</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122</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2</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284E3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r>
              <a:tr h="307350">
                <a:tc>
                  <a:txBody>
                    <a:bodyPr/>
                    <a:lstStyle/>
                    <a:p>
                      <a:pPr indent="0" lvl="0" marL="0" rtl="0" algn="r">
                        <a:lnSpc>
                          <a:spcPct val="115000"/>
                        </a:lnSpc>
                        <a:spcBef>
                          <a:spcPts val="0"/>
                        </a:spcBef>
                        <a:spcAft>
                          <a:spcPts val="0"/>
                        </a:spcAft>
                        <a:buNone/>
                      </a:pPr>
                      <a:r>
                        <a:rPr lang="en" sz="1000"/>
                        <a:t>39</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3</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120</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339</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170</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284E3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r>
              <a:tr h="307350">
                <a:tc>
                  <a:txBody>
                    <a:bodyPr/>
                    <a:lstStyle/>
                    <a:p>
                      <a:pPr indent="0" lvl="0" marL="0" rtl="0" algn="r">
                        <a:lnSpc>
                          <a:spcPct val="115000"/>
                        </a:lnSpc>
                        <a:spcBef>
                          <a:spcPts val="0"/>
                        </a:spcBef>
                        <a:spcAft>
                          <a:spcPts val="0"/>
                        </a:spcAft>
                        <a:buNone/>
                      </a:pPr>
                      <a:r>
                        <a:rPr lang="en" sz="1000"/>
                        <a:t>45</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2</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130</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237</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170</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1</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284E3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r>
              <a:tr h="307350">
                <a:tc>
                  <a:txBody>
                    <a:bodyPr/>
                    <a:lstStyle/>
                    <a:p>
                      <a:pPr indent="0" lvl="0" marL="0" rtl="0" algn="r">
                        <a:lnSpc>
                          <a:spcPct val="115000"/>
                        </a:lnSpc>
                        <a:spcBef>
                          <a:spcPts val="0"/>
                        </a:spcBef>
                        <a:spcAft>
                          <a:spcPts val="0"/>
                        </a:spcAft>
                        <a:buNone/>
                      </a:pPr>
                      <a:r>
                        <a:rPr lang="en" sz="1000"/>
                        <a:t>54</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2</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110</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208</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142</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2</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284E3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r>
              <a:tr h="307350">
                <a:tc>
                  <a:txBody>
                    <a:bodyPr/>
                    <a:lstStyle/>
                    <a:p>
                      <a:pPr indent="0" lvl="0" marL="0" rtl="0" algn="r">
                        <a:lnSpc>
                          <a:spcPct val="115000"/>
                        </a:lnSpc>
                        <a:spcBef>
                          <a:spcPts val="0"/>
                        </a:spcBef>
                        <a:spcAft>
                          <a:spcPts val="0"/>
                        </a:spcAft>
                        <a:buNone/>
                      </a:pPr>
                      <a:r>
                        <a:rPr lang="en" sz="1000"/>
                        <a:t>37</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1</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4</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140</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207</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1</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130</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1</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1.5</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2</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1</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1</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284E3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6F8F9"/>
                    </a:solidFill>
                  </a:tcPr>
                </a:tc>
              </a:tr>
              <a:tr h="307350">
                <a:tc>
                  <a:txBody>
                    <a:bodyPr/>
                    <a:lstStyle/>
                    <a:p>
                      <a:pPr indent="0" lvl="0" marL="0" rtl="0" algn="r">
                        <a:lnSpc>
                          <a:spcPct val="115000"/>
                        </a:lnSpc>
                        <a:spcBef>
                          <a:spcPts val="0"/>
                        </a:spcBef>
                        <a:spcAft>
                          <a:spcPts val="0"/>
                        </a:spcAft>
                        <a:buNone/>
                      </a:pPr>
                      <a:r>
                        <a:rPr lang="en" sz="1000"/>
                        <a:t>48</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2</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120</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284</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120</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2</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FFFFF"/>
                      </a:solidFill>
                      <a:prstDash val="solid"/>
                      <a:round/>
                      <a:headEnd len="sm" w="sm" type="none"/>
                      <a:tailEnd len="sm" w="sm" type="none"/>
                    </a:lnL>
                    <a:lnR cap="flat" cmpd="sng" w="7625">
                      <a:solidFill>
                        <a:srgbClr val="284E3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F6F8F9"/>
                      </a:solidFill>
                      <a:prstDash val="solid"/>
                      <a:round/>
                      <a:headEnd len="sm" w="sm" type="none"/>
                      <a:tailEnd len="sm" w="sm" type="none"/>
                    </a:lnB>
                    <a:solidFill>
                      <a:srgbClr val="FFFFFF"/>
                    </a:solidFill>
                  </a:tcPr>
                </a:tc>
              </a:tr>
              <a:tr h="307350">
                <a:tc>
                  <a:txBody>
                    <a:bodyPr/>
                    <a:lstStyle/>
                    <a:p>
                      <a:pPr indent="0" lvl="0" marL="0" rtl="0" algn="r">
                        <a:lnSpc>
                          <a:spcPct val="115000"/>
                        </a:lnSpc>
                        <a:spcBef>
                          <a:spcPts val="0"/>
                        </a:spcBef>
                        <a:spcAft>
                          <a:spcPts val="0"/>
                        </a:spcAft>
                        <a:buNone/>
                      </a:pPr>
                      <a:r>
                        <a:rPr lang="en" sz="1000"/>
                        <a:t>37</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284E3F"/>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284E3F"/>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3</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284E3F"/>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130</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284E3F"/>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211</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284E3F"/>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284E3F"/>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284E3F"/>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142</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284E3F"/>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284E3F"/>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284E3F"/>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2</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284E3F"/>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F6F8F9"/>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284E3F"/>
                      </a:solidFill>
                      <a:prstDash val="solid"/>
                      <a:round/>
                      <a:headEnd len="sm" w="sm" type="none"/>
                      <a:tailEnd len="sm" w="sm" type="none"/>
                    </a:lnB>
                    <a:solidFill>
                      <a:srgbClr val="F6F8F9"/>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76200" marL="76200" anchor="b">
                    <a:lnL cap="flat" cmpd="sng" w="7625">
                      <a:solidFill>
                        <a:srgbClr val="F6F8F9"/>
                      </a:solidFill>
                      <a:prstDash val="solid"/>
                      <a:round/>
                      <a:headEnd len="sm" w="sm" type="none"/>
                      <a:tailEnd len="sm" w="sm" type="none"/>
                    </a:lnL>
                    <a:lnR cap="flat" cmpd="sng" w="7625">
                      <a:solidFill>
                        <a:srgbClr val="284E3F"/>
                      </a:solidFill>
                      <a:prstDash val="solid"/>
                      <a:round/>
                      <a:headEnd len="sm" w="sm" type="none"/>
                      <a:tailEnd len="sm" w="sm" type="none"/>
                    </a:lnR>
                    <a:lnT cap="flat" cmpd="sng" w="7625">
                      <a:solidFill>
                        <a:srgbClr val="F6F8F9"/>
                      </a:solidFill>
                      <a:prstDash val="solid"/>
                      <a:round/>
                      <a:headEnd len="sm" w="sm" type="none"/>
                      <a:tailEnd len="sm" w="sm" type="none"/>
                    </a:lnT>
                    <a:lnB cap="flat" cmpd="sng" w="7625">
                      <a:solidFill>
                        <a:srgbClr val="284E3F"/>
                      </a:solidFill>
                      <a:prstDash val="solid"/>
                      <a:round/>
                      <a:headEnd len="sm" w="sm" type="none"/>
                      <a:tailEnd len="sm" w="sm" type="none"/>
                    </a:lnB>
                    <a:solidFill>
                      <a:srgbClr val="F6F8F9"/>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Block Diagram</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2" name="Google Shape;82;p17"/>
          <p:cNvPicPr preferRelativeResize="0"/>
          <p:nvPr/>
        </p:nvPicPr>
        <p:blipFill>
          <a:blip r:embed="rId3">
            <a:alphaModFix/>
          </a:blip>
          <a:stretch>
            <a:fillRect/>
          </a:stretch>
        </p:blipFill>
        <p:spPr>
          <a:xfrm>
            <a:off x="311700" y="1152475"/>
            <a:ext cx="8285449" cy="3716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Input Variables Information</a:t>
            </a:r>
            <a:endParaRPr/>
          </a:p>
        </p:txBody>
      </p:sp>
      <p:pic>
        <p:nvPicPr>
          <p:cNvPr id="88" name="Google Shape;88;p18"/>
          <p:cNvPicPr preferRelativeResize="0"/>
          <p:nvPr/>
        </p:nvPicPr>
        <p:blipFill rotWithShape="1">
          <a:blip r:embed="rId3">
            <a:alphaModFix/>
          </a:blip>
          <a:srcRect b="0" l="0" r="3409" t="0"/>
          <a:stretch/>
        </p:blipFill>
        <p:spPr>
          <a:xfrm>
            <a:off x="311700" y="1152475"/>
            <a:ext cx="8520601" cy="2169776"/>
          </a:xfrm>
          <a:prstGeom prst="rect">
            <a:avLst/>
          </a:prstGeom>
          <a:noFill/>
          <a:ln>
            <a:noFill/>
          </a:ln>
        </p:spPr>
      </p:pic>
      <p:sp>
        <p:nvSpPr>
          <p:cNvPr id="89" name="Google Shape;89;p18"/>
          <p:cNvSpPr txBox="1"/>
          <p:nvPr/>
        </p:nvSpPr>
        <p:spPr>
          <a:xfrm>
            <a:off x="326325" y="34297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2"/>
                </a:solidFill>
                <a:latin typeface="Georgia"/>
                <a:ea typeface="Georgia"/>
                <a:cs typeface="Georgia"/>
                <a:sym typeface="Georgia"/>
              </a:rPr>
              <a:t>All input values are already encoded in dataset. Missing values are represented with ?</a:t>
            </a:r>
            <a:endParaRPr sz="1500">
              <a:solidFill>
                <a:schemeClr val="lt2"/>
              </a:solidFill>
              <a:latin typeface="Georgia"/>
              <a:ea typeface="Georgia"/>
              <a:cs typeface="Georgia"/>
              <a:sym typeface="Georgia"/>
            </a:endParaRPr>
          </a:p>
          <a:p>
            <a:pPr indent="0" lvl="0" marL="0" rtl="0" algn="l">
              <a:spcBef>
                <a:spcPts val="0"/>
              </a:spcBef>
              <a:spcAft>
                <a:spcPts val="0"/>
              </a:spcAft>
              <a:buNone/>
            </a:pPr>
            <a:r>
              <a:t/>
            </a:r>
            <a:endParaRPr sz="1500">
              <a:solidFill>
                <a:schemeClr val="lt2"/>
              </a:solidFill>
              <a:latin typeface="Georgia"/>
              <a:ea typeface="Georgia"/>
              <a:cs typeface="Georgia"/>
              <a:sym typeface="Georgia"/>
            </a:endParaRPr>
          </a:p>
          <a:p>
            <a:pPr indent="0" lvl="0" marL="0" rtl="0" algn="l">
              <a:spcBef>
                <a:spcPts val="0"/>
              </a:spcBef>
              <a:spcAft>
                <a:spcPts val="0"/>
              </a:spcAft>
              <a:buNone/>
            </a:pPr>
            <a:r>
              <a:rPr lang="en" sz="1500">
                <a:solidFill>
                  <a:schemeClr val="lt2"/>
                </a:solidFill>
                <a:latin typeface="Georgia"/>
                <a:ea typeface="Georgia"/>
                <a:cs typeface="Georgia"/>
                <a:sym typeface="Georgia"/>
              </a:rPr>
              <a:t>Target values represented by 0 for absence and (1,2,3,4) for presence to mark level of risk. We detect only presence and convert target to binary</a:t>
            </a:r>
            <a:endParaRPr sz="1500">
              <a:solidFill>
                <a:schemeClr val="lt2"/>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 and read</a:t>
            </a:r>
            <a:endParaRPr/>
          </a:p>
        </p:txBody>
      </p:sp>
      <p:pic>
        <p:nvPicPr>
          <p:cNvPr id="95" name="Google Shape;95;p19"/>
          <p:cNvPicPr preferRelativeResize="0"/>
          <p:nvPr/>
        </p:nvPicPr>
        <p:blipFill rotWithShape="1">
          <a:blip r:embed="rId3">
            <a:alphaModFix/>
          </a:blip>
          <a:srcRect b="0" l="714" r="0" t="0"/>
          <a:stretch/>
        </p:blipFill>
        <p:spPr>
          <a:xfrm>
            <a:off x="387900" y="1017725"/>
            <a:ext cx="7994524" cy="3304450"/>
          </a:xfrm>
          <a:prstGeom prst="rect">
            <a:avLst/>
          </a:prstGeom>
          <a:noFill/>
          <a:ln>
            <a:noFill/>
          </a:ln>
        </p:spPr>
      </p:pic>
      <p:pic>
        <p:nvPicPr>
          <p:cNvPr id="96" name="Google Shape;96;p19"/>
          <p:cNvPicPr preferRelativeResize="0"/>
          <p:nvPr/>
        </p:nvPicPr>
        <p:blipFill>
          <a:blip r:embed="rId4">
            <a:alphaModFix/>
          </a:blip>
          <a:stretch>
            <a:fillRect/>
          </a:stretch>
        </p:blipFill>
        <p:spPr>
          <a:xfrm>
            <a:off x="387900" y="4410907"/>
            <a:ext cx="8444399" cy="25564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pic>
        <p:nvPicPr>
          <p:cNvPr id="102" name="Google Shape;102;p20"/>
          <p:cNvPicPr preferRelativeResize="0"/>
          <p:nvPr/>
        </p:nvPicPr>
        <p:blipFill rotWithShape="1">
          <a:blip r:embed="rId3">
            <a:alphaModFix/>
          </a:blip>
          <a:srcRect b="20344" l="0" r="0" t="0"/>
          <a:stretch/>
        </p:blipFill>
        <p:spPr>
          <a:xfrm>
            <a:off x="398150" y="1017725"/>
            <a:ext cx="7874624" cy="3989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Drop Columns, Fill Missing Values, Scaling and convert target values to Binary</a:t>
            </a:r>
            <a:endParaRPr/>
          </a:p>
        </p:txBody>
      </p:sp>
      <p:pic>
        <p:nvPicPr>
          <p:cNvPr id="108" name="Google Shape;108;p21"/>
          <p:cNvPicPr preferRelativeResize="0"/>
          <p:nvPr/>
        </p:nvPicPr>
        <p:blipFill>
          <a:blip r:embed="rId3">
            <a:alphaModFix/>
          </a:blip>
          <a:stretch>
            <a:fillRect/>
          </a:stretch>
        </p:blipFill>
        <p:spPr>
          <a:xfrm>
            <a:off x="311700" y="1663058"/>
            <a:ext cx="8217376" cy="3384567"/>
          </a:xfrm>
          <a:prstGeom prst="rect">
            <a:avLst/>
          </a:prstGeom>
          <a:noFill/>
          <a:ln>
            <a:noFill/>
          </a:ln>
        </p:spPr>
      </p:pic>
      <p:pic>
        <p:nvPicPr>
          <p:cNvPr id="109" name="Google Shape;109;p21"/>
          <p:cNvPicPr preferRelativeResize="0"/>
          <p:nvPr/>
        </p:nvPicPr>
        <p:blipFill rotWithShape="1">
          <a:blip r:embed="rId4">
            <a:alphaModFix/>
          </a:blip>
          <a:srcRect b="0" l="0" r="0" t="19348"/>
          <a:stretch/>
        </p:blipFill>
        <p:spPr>
          <a:xfrm>
            <a:off x="692700" y="1464200"/>
            <a:ext cx="3437250" cy="2249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