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81" r:id="rId3"/>
    <p:sldId id="284" r:id="rId4"/>
    <p:sldId id="285" r:id="rId5"/>
    <p:sldId id="287" r:id="rId6"/>
    <p:sldId id="288" r:id="rId7"/>
    <p:sldId id="290" r:id="rId8"/>
    <p:sldId id="289" r:id="rId9"/>
    <p:sldId id="291" r:id="rId10"/>
    <p:sldId id="283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6327"/>
  </p:normalViewPr>
  <p:slideViewPr>
    <p:cSldViewPr snapToGrid="0">
      <p:cViewPr varScale="1">
        <p:scale>
          <a:sx n="88" d="100"/>
          <a:sy n="88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ri.hhs.gov/TheLab/TheLab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2612D-8AF6-383D-9279-753A32803865}"/>
              </a:ext>
            </a:extLst>
          </p:cNvPr>
          <p:cNvSpPr txBox="1"/>
          <p:nvPr/>
        </p:nvSpPr>
        <p:spPr>
          <a:xfrm>
            <a:off x="1759371" y="2723322"/>
            <a:ext cx="5625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esponsible 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C</a:t>
            </a:r>
            <a:r>
              <a:rPr lang="en-US" sz="2800" dirty="0">
                <a:latin typeface="Helvetica" pitchFamily="2" charset="0"/>
              </a:rPr>
              <a:t>onduct in 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esearch</a:t>
            </a:r>
          </a:p>
        </p:txBody>
      </p:sp>
    </p:spTree>
    <p:extLst>
      <p:ext uri="{BB962C8B-B14F-4D97-AF65-F5344CB8AC3E}">
        <p14:creationId xmlns:p14="http://schemas.microsoft.com/office/powerpoint/2010/main" val="94812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E6CDF-2595-EC91-CA83-B12D65F63EA9}"/>
              </a:ext>
            </a:extLst>
          </p:cNvPr>
          <p:cNvSpPr txBox="1"/>
          <p:nvPr/>
        </p:nvSpPr>
        <p:spPr>
          <a:xfrm>
            <a:off x="5417754" y="4915894"/>
            <a:ext cx="270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https://ori.hhs.gov/TheLab/TheLab.shtml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9669F-2BCB-1612-2CE4-9A03071BD820}"/>
              </a:ext>
            </a:extLst>
          </p:cNvPr>
          <p:cNvSpPr txBox="1"/>
          <p:nvPr/>
        </p:nvSpPr>
        <p:spPr>
          <a:xfrm>
            <a:off x="1892420" y="463296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Choose your own adventure!! 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1219650-59AA-1832-ACDF-6AF431C5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1259332"/>
            <a:ext cx="4168461" cy="513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1F9E1-4379-767D-898E-76EE20D314FA}"/>
              </a:ext>
            </a:extLst>
          </p:cNvPr>
          <p:cNvSpPr txBox="1"/>
          <p:nvPr/>
        </p:nvSpPr>
        <p:spPr>
          <a:xfrm>
            <a:off x="5417754" y="1780032"/>
            <a:ext cx="3279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four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together through the videos.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choose different adventures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discussion at the end </a:t>
            </a:r>
          </a:p>
        </p:txBody>
      </p:sp>
    </p:spTree>
    <p:extLst>
      <p:ext uri="{BB962C8B-B14F-4D97-AF65-F5344CB8AC3E}">
        <p14:creationId xmlns:p14="http://schemas.microsoft.com/office/powerpoint/2010/main" val="20646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E474-971B-5C5C-602E-7D682383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8A67-F58C-437B-6A0D-51D40B8D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CB32478-8028-E8EA-5080-DA919A82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97"/>
          <a:stretch/>
        </p:blipFill>
        <p:spPr>
          <a:xfrm>
            <a:off x="4846954" y="250470"/>
            <a:ext cx="3988904" cy="6357060"/>
          </a:xfrm>
          <a:prstGeom prst="rect">
            <a:avLst/>
          </a:prstGeom>
        </p:spPr>
      </p:pic>
      <p:pic>
        <p:nvPicPr>
          <p:cNvPr id="1028" name="Picture 4" descr="Research, Ethics, and Compliance Training | CITI Program">
            <a:extLst>
              <a:ext uri="{FF2B5EF4-FFF2-40B4-BE49-F238E27FC236}">
                <a16:creationId xmlns:a16="http://schemas.microsoft.com/office/drawing/2014/main" id="{8B412F6C-FAAF-0239-80CA-71B558A5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7" t="17040" r="14411" b="13604"/>
          <a:stretch/>
        </p:blipFill>
        <p:spPr bwMode="auto">
          <a:xfrm>
            <a:off x="132521" y="172278"/>
            <a:ext cx="4164527" cy="21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BFA0E-2662-FA96-3A76-8EDE7253246E}"/>
              </a:ext>
            </a:extLst>
          </p:cNvPr>
          <p:cNvSpPr txBox="1"/>
          <p:nvPr/>
        </p:nvSpPr>
        <p:spPr>
          <a:xfrm>
            <a:off x="308142" y="2901939"/>
            <a:ext cx="4164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All faculty, students, post-docs need to do this training 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Send me completed notification that you did the CITI training and I’ll give you 10 extra credit points </a:t>
            </a:r>
          </a:p>
        </p:txBody>
      </p:sp>
    </p:spTree>
    <p:extLst>
      <p:ext uri="{BB962C8B-B14F-4D97-AF65-F5344CB8AC3E}">
        <p14:creationId xmlns:p14="http://schemas.microsoft.com/office/powerpoint/2010/main" val="30970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D5BA6-8202-402E-7598-FBD57ECF77B0}"/>
              </a:ext>
            </a:extLst>
          </p:cNvPr>
          <p:cNvSpPr txBox="1"/>
          <p:nvPr/>
        </p:nvSpPr>
        <p:spPr>
          <a:xfrm>
            <a:off x="532563" y="39188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Authorship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8BEB-8CD9-44E2-5D35-2B23AA2AE488}"/>
              </a:ext>
            </a:extLst>
          </p:cNvPr>
          <p:cNvSpPr txBox="1"/>
          <p:nvPr/>
        </p:nvSpPr>
        <p:spPr>
          <a:xfrm>
            <a:off x="532563" y="1615552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Universally accepted rules for authorship do not exist across disciplines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that has a ”significant intellectual contribution” should  be considered an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Pathology – First author did most or all of the work, second author did some stuff … last author is corresponding author, usually the 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and corresponding author should be contacted regarding data, methods, and code availability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89792-7F34-8393-AB28-417017D82C1D}"/>
              </a:ext>
            </a:extLst>
          </p:cNvPr>
          <p:cNvSpPr txBox="1"/>
          <p:nvPr/>
        </p:nvSpPr>
        <p:spPr>
          <a:xfrm>
            <a:off x="3333958" y="5242448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</p:spTree>
    <p:extLst>
      <p:ext uri="{BB962C8B-B14F-4D97-AF65-F5344CB8AC3E}">
        <p14:creationId xmlns:p14="http://schemas.microsoft.com/office/powerpoint/2010/main" val="23714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D5BA6-8202-402E-7598-FBD57ECF77B0}"/>
              </a:ext>
            </a:extLst>
          </p:cNvPr>
          <p:cNvSpPr txBox="1"/>
          <p:nvPr/>
        </p:nvSpPr>
        <p:spPr>
          <a:xfrm>
            <a:off x="532563" y="391886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Collaboration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8BEB-8CD9-44E2-5D35-2B23AA2AE488}"/>
              </a:ext>
            </a:extLst>
          </p:cNvPr>
          <p:cNvSpPr txBox="1"/>
          <p:nvPr/>
        </p:nvSpPr>
        <p:spPr>
          <a:xfrm>
            <a:off x="532563" y="221063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Mutually agreed upon goals and duties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data sharing and data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management plans and memorandum of understanding documents can be useful to spell out collaborative agreements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33441-3374-D3C2-CD48-00444D7AC5A8}"/>
              </a:ext>
            </a:extLst>
          </p:cNvPr>
          <p:cNvSpPr txBox="1"/>
          <p:nvPr/>
        </p:nvSpPr>
        <p:spPr>
          <a:xfrm>
            <a:off x="3333958" y="5242448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</p:spTree>
    <p:extLst>
      <p:ext uri="{BB962C8B-B14F-4D97-AF65-F5344CB8AC3E}">
        <p14:creationId xmlns:p14="http://schemas.microsoft.com/office/powerpoint/2010/main" val="25259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D5BA6-8202-402E-7598-FBD57ECF77B0}"/>
              </a:ext>
            </a:extLst>
          </p:cNvPr>
          <p:cNvSpPr txBox="1"/>
          <p:nvPr/>
        </p:nvSpPr>
        <p:spPr>
          <a:xfrm>
            <a:off x="532563" y="391886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Conflicts of interest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3AEB79-BBD7-E1FA-41C3-957A1534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62" y="1092332"/>
            <a:ext cx="7010400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4B62-7168-21BD-F9F3-D89C5433255C}"/>
              </a:ext>
            </a:extLst>
          </p:cNvPr>
          <p:cNvSpPr txBox="1"/>
          <p:nvPr/>
        </p:nvSpPr>
        <p:spPr>
          <a:xfrm>
            <a:off x="3333958" y="5242448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01FA6-F1E8-0B27-E0A6-2B5262D571D3}"/>
              </a:ext>
            </a:extLst>
          </p:cNvPr>
          <p:cNvSpPr txBox="1"/>
          <p:nvPr/>
        </p:nvSpPr>
        <p:spPr>
          <a:xfrm>
            <a:off x="1976595" y="6513789"/>
            <a:ext cx="796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www.citiprogram.org</a:t>
            </a:r>
            <a:r>
              <a:rPr lang="en-US" dirty="0"/>
              <a:t>/members/</a:t>
            </a:r>
            <a:r>
              <a:rPr lang="en-US" dirty="0" err="1"/>
              <a:t>index.cfm?pageID</a:t>
            </a:r>
            <a:r>
              <a:rPr lang="en-US" dirty="0"/>
              <a:t>=665&amp;ce=1#view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98C84-F73D-40FB-ED0F-BB728DF7BDA1}"/>
              </a:ext>
            </a:extLst>
          </p:cNvPr>
          <p:cNvSpPr txBox="1"/>
          <p:nvPr/>
        </p:nvSpPr>
        <p:spPr>
          <a:xfrm>
            <a:off x="2964829" y="4032662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personal, commitment</a:t>
            </a:r>
          </a:p>
        </p:txBody>
      </p:sp>
    </p:spTree>
    <p:extLst>
      <p:ext uri="{BB962C8B-B14F-4D97-AF65-F5344CB8AC3E}">
        <p14:creationId xmlns:p14="http://schemas.microsoft.com/office/powerpoint/2010/main" val="3901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B0D7A1-C92D-9FE6-2AC2-93855350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4" y="0"/>
            <a:ext cx="53648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9F858-BDC1-1F3F-4F70-2911EF54AD70}"/>
              </a:ext>
            </a:extLst>
          </p:cNvPr>
          <p:cNvSpPr txBox="1"/>
          <p:nvPr/>
        </p:nvSpPr>
        <p:spPr>
          <a:xfrm>
            <a:off x="532563" y="231113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Data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124F9-B4AA-AE97-59B8-B30C55F146F6}"/>
              </a:ext>
            </a:extLst>
          </p:cNvPr>
          <p:cNvSpPr txBox="1"/>
          <p:nvPr/>
        </p:nvSpPr>
        <p:spPr>
          <a:xfrm>
            <a:off x="2881783" y="6103667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DDFE3-A0C5-24E7-B761-046B09A88608}"/>
              </a:ext>
            </a:extLst>
          </p:cNvPr>
          <p:cNvSpPr txBox="1"/>
          <p:nvPr/>
        </p:nvSpPr>
        <p:spPr>
          <a:xfrm>
            <a:off x="532563" y="1874728"/>
            <a:ext cx="3999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Systematic plans to eliminate confusion, bias, and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reliability and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data stewardship</a:t>
            </a:r>
          </a:p>
        </p:txBody>
      </p:sp>
    </p:spTree>
    <p:extLst>
      <p:ext uri="{BB962C8B-B14F-4D97-AF65-F5344CB8AC3E}">
        <p14:creationId xmlns:p14="http://schemas.microsoft.com/office/powerpoint/2010/main" val="187974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D5BA6-8202-402E-7598-FBD57ECF77B0}"/>
              </a:ext>
            </a:extLst>
          </p:cNvPr>
          <p:cNvSpPr txBox="1"/>
          <p:nvPr/>
        </p:nvSpPr>
        <p:spPr>
          <a:xfrm>
            <a:off x="532563" y="39188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Mentorship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33441-3374-D3C2-CD48-00444D7AC5A8}"/>
              </a:ext>
            </a:extLst>
          </p:cNvPr>
          <p:cNvSpPr txBox="1"/>
          <p:nvPr/>
        </p:nvSpPr>
        <p:spPr>
          <a:xfrm>
            <a:off x="3258595" y="4844772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40C2A-6CBE-5B65-1D8A-B360721A8309}"/>
              </a:ext>
            </a:extLst>
          </p:cNvPr>
          <p:cNvSpPr txBox="1"/>
          <p:nvPr/>
        </p:nvSpPr>
        <p:spPr>
          <a:xfrm>
            <a:off x="368439" y="1490008"/>
            <a:ext cx="4278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 of mentor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Honest and 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Clarifying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 personal and professional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79966-E57F-C59C-85BB-235E3D6161FB}"/>
              </a:ext>
            </a:extLst>
          </p:cNvPr>
          <p:cNvSpPr txBox="1"/>
          <p:nvPr/>
        </p:nvSpPr>
        <p:spPr>
          <a:xfrm>
            <a:off x="4865077" y="1490008"/>
            <a:ext cx="4278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 of trainee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a good mentor for 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Actively participate to communicate needs</a:t>
            </a:r>
          </a:p>
        </p:txBody>
      </p:sp>
    </p:spTree>
    <p:extLst>
      <p:ext uri="{BB962C8B-B14F-4D97-AF65-F5344CB8AC3E}">
        <p14:creationId xmlns:p14="http://schemas.microsoft.com/office/powerpoint/2010/main" val="21194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, compact disk&#10;&#10;Description automatically generated">
            <a:extLst>
              <a:ext uri="{FF2B5EF4-FFF2-40B4-BE49-F238E27FC236}">
                <a16:creationId xmlns:a16="http://schemas.microsoft.com/office/drawing/2014/main" id="{96A810BA-C68F-50C9-632D-1462DAF1F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958" y="291755"/>
            <a:ext cx="7033536" cy="6035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3B428-EEE6-6592-B87B-DD8E0A4B4D12}"/>
              </a:ext>
            </a:extLst>
          </p:cNvPr>
          <p:cNvSpPr txBox="1"/>
          <p:nvPr/>
        </p:nvSpPr>
        <p:spPr>
          <a:xfrm>
            <a:off x="532563" y="39188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Peer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99DAC-8BCE-23CF-1069-864FD79F61BE}"/>
              </a:ext>
            </a:extLst>
          </p:cNvPr>
          <p:cNvSpPr txBox="1"/>
          <p:nvPr/>
        </p:nvSpPr>
        <p:spPr>
          <a:xfrm>
            <a:off x="3093322" y="6065947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62D89-8824-F31F-DCBE-82BBD0024B14}"/>
              </a:ext>
            </a:extLst>
          </p:cNvPr>
          <p:cNvSpPr txBox="1"/>
          <p:nvPr/>
        </p:nvSpPr>
        <p:spPr>
          <a:xfrm>
            <a:off x="6250900" y="6404501"/>
            <a:ext cx="289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www.citiprogram.org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4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7023-C12F-8221-3192-7FEB95E81DFD}"/>
              </a:ext>
            </a:extLst>
          </p:cNvPr>
          <p:cNvSpPr txBox="1"/>
          <p:nvPr/>
        </p:nvSpPr>
        <p:spPr>
          <a:xfrm>
            <a:off x="532563" y="391886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Research misconduct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DF6A50-B084-8398-B4DC-7147D3DF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7" t="9584" r="12955" b="10569"/>
          <a:stretch/>
        </p:blipFill>
        <p:spPr>
          <a:xfrm>
            <a:off x="1138334" y="1170511"/>
            <a:ext cx="5936342" cy="2917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96C6E-6F7B-26D9-08E4-50B649C85851}"/>
              </a:ext>
            </a:extLst>
          </p:cNvPr>
          <p:cNvSpPr txBox="1"/>
          <p:nvPr/>
        </p:nvSpPr>
        <p:spPr>
          <a:xfrm>
            <a:off x="5952319" y="6488668"/>
            <a:ext cx="289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www.citiprogram.org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80B0D-FEB8-049F-4C94-9B63F55F8DD1}"/>
              </a:ext>
            </a:extLst>
          </p:cNvPr>
          <p:cNvSpPr txBox="1"/>
          <p:nvPr/>
        </p:nvSpPr>
        <p:spPr>
          <a:xfrm>
            <a:off x="3456179" y="5640459"/>
            <a:ext cx="262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Reproducibility?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9EEB1-9A6E-1F87-A5C9-29C92F53C24E}"/>
              </a:ext>
            </a:extLst>
          </p:cNvPr>
          <p:cNvSpPr txBox="1"/>
          <p:nvPr/>
        </p:nvSpPr>
        <p:spPr>
          <a:xfrm>
            <a:off x="1633409" y="4392141"/>
            <a:ext cx="6048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Fabrication – make up data </a:t>
            </a:r>
          </a:p>
          <a:p>
            <a:r>
              <a:rPr lang="en-US" dirty="0"/>
              <a:t>Falsification – changing or omitting data </a:t>
            </a:r>
          </a:p>
          <a:p>
            <a:r>
              <a:rPr lang="en-US" dirty="0"/>
              <a:t>Plagiarism – taking someone else's words or ideas as your own</a:t>
            </a:r>
          </a:p>
        </p:txBody>
      </p:sp>
    </p:spTree>
    <p:extLst>
      <p:ext uri="{BB962C8B-B14F-4D97-AF65-F5344CB8AC3E}">
        <p14:creationId xmlns:p14="http://schemas.microsoft.com/office/powerpoint/2010/main" val="3253842847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3290</TotalTime>
  <Words>299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4x3_theme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7</cp:revision>
  <dcterms:created xsi:type="dcterms:W3CDTF">2022-08-24T15:09:47Z</dcterms:created>
  <dcterms:modified xsi:type="dcterms:W3CDTF">2023-01-17T21:25:59Z</dcterms:modified>
</cp:coreProperties>
</file>