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3" r:id="rId3"/>
    <p:sldId id="264" r:id="rId4"/>
    <p:sldId id="388" r:id="rId5"/>
    <p:sldId id="402" r:id="rId6"/>
    <p:sldId id="403" r:id="rId7"/>
    <p:sldId id="404" r:id="rId8"/>
    <p:sldId id="258" r:id="rId9"/>
    <p:sldId id="259" r:id="rId10"/>
    <p:sldId id="260" r:id="rId11"/>
    <p:sldId id="261" r:id="rId12"/>
    <p:sldId id="405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>
      <p:cViewPr varScale="1">
        <p:scale>
          <a:sx n="119" d="100"/>
          <a:sy n="119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99C-3601-7A4C-86C2-AFE3668FD3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l.usda.gov/data/data-management-plan-guidance" TargetMode="External"/><Relationship Id="rId2" Type="http://schemas.openxmlformats.org/officeDocument/2006/relationships/hyperlink" Target="https://www.dataon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nal.usda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mptool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78506A-5131-2FAA-29AA-14974994F9F0}"/>
              </a:ext>
            </a:extLst>
          </p:cNvPr>
          <p:cNvSpPr txBox="1"/>
          <p:nvPr/>
        </p:nvSpPr>
        <p:spPr>
          <a:xfrm>
            <a:off x="2225043" y="2844225"/>
            <a:ext cx="4693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D</a:t>
            </a:r>
            <a:r>
              <a:rPr lang="en-US" sz="3200" dirty="0">
                <a:latin typeface="Helvetica" pitchFamily="2" charset="0"/>
              </a:rPr>
              <a:t>ata </a:t>
            </a:r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M</a:t>
            </a:r>
            <a:r>
              <a:rPr lang="en-US" sz="3200" dirty="0">
                <a:latin typeface="Helvetica" pitchFamily="2" charset="0"/>
              </a:rPr>
              <a:t>anagement </a:t>
            </a:r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P</a:t>
            </a:r>
            <a:r>
              <a:rPr lang="en-US" sz="3200" dirty="0">
                <a:latin typeface="Helvetica" pitchFamily="2" charset="0"/>
              </a:rPr>
              <a:t>lans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9025B-4437-89FD-10F3-2DE3AA2BC001}"/>
              </a:ext>
            </a:extLst>
          </p:cNvPr>
          <p:cNvSpPr txBox="1"/>
          <p:nvPr/>
        </p:nvSpPr>
        <p:spPr>
          <a:xfrm>
            <a:off x="1088571" y="6052457"/>
            <a:ext cx="772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Partially prepared from </a:t>
            </a:r>
            <a:r>
              <a:rPr lang="en-US" dirty="0" err="1"/>
              <a:t>DataONE</a:t>
            </a:r>
            <a:r>
              <a:rPr lang="en-US" dirty="0"/>
              <a:t> Education Modules </a:t>
            </a:r>
            <a:r>
              <a:rPr lang="en-US" dirty="0">
                <a:hlinkClick r:id="rId2"/>
              </a:rPr>
              <a:t>https://www.dataone.org/</a:t>
            </a:r>
            <a:r>
              <a:rPr lang="en-US" dirty="0"/>
              <a:t> </a:t>
            </a:r>
          </a:p>
          <a:p>
            <a:r>
              <a:rPr lang="en-US" dirty="0"/>
              <a:t>and </a:t>
            </a:r>
            <a:r>
              <a:rPr lang="en-US" dirty="0">
                <a:hlinkClick r:id="rId3"/>
              </a:rPr>
              <a:t>https://www.nal.usda.gov/data/data-management-plan-guidance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7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21489-7C96-DE48-701D-FF5546B5DFE2}"/>
              </a:ext>
            </a:extLst>
          </p:cNvPr>
          <p:cNvSpPr txBox="1"/>
          <p:nvPr/>
        </p:nvSpPr>
        <p:spPr>
          <a:xfrm>
            <a:off x="1110342" y="855307"/>
            <a:ext cx="673825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2000" b="0" i="0" u="sng" dirty="0">
                <a:solidFill>
                  <a:srgbClr val="333333"/>
                </a:solidFill>
                <a:effectLst/>
                <a:latin typeface="Helvetica" pitchFamily="2" charset="0"/>
              </a:rPr>
              <a:t>Describe your data access and sharing procedures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plans for publication or public release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Name specific repositories, databases, and catalogs as appropriate. Many repositories for storage and preservation also offer public access functionality (e.g. the </a:t>
            </a:r>
            <a:r>
              <a:rPr lang="en-US" sz="2000" b="0" i="0" u="sng" dirty="0">
                <a:solidFill>
                  <a:srgbClr val="005EA2"/>
                </a:solidFill>
                <a:effectLst/>
                <a:latin typeface="Helvetica" pitchFamily="2" charset="0"/>
                <a:hlinkClick r:id="rId2"/>
              </a:rPr>
              <a:t>Ag Data Commons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USDA strongly discourages limiting distribution of data to project or personal websites only. Similarly,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Helvetica" pitchFamily="2" charset="0"/>
              </a:rPr>
              <a:t>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n most cases it is insufficient to make data available only 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Long term storage must exist in some repository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Two repositories and a local copy are good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GitHub and SRA or </a:t>
            </a:r>
            <a:r>
              <a:rPr lang="en-US" dirty="0" err="1">
                <a:solidFill>
                  <a:srgbClr val="333333"/>
                </a:solidFill>
                <a:latin typeface="Helvetica" pitchFamily="2" charset="0"/>
              </a:rPr>
              <a:t>Genebank</a:t>
            </a: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Harvard </a:t>
            </a:r>
            <a:r>
              <a:rPr lang="en-US" dirty="0" err="1">
                <a:solidFill>
                  <a:srgbClr val="333333"/>
                </a:solidFill>
                <a:latin typeface="Helvetica" pitchFamily="2" charset="0"/>
              </a:rPr>
              <a:t>Dataverse</a:t>
            </a: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Helvetica" pitchFamily="2" charset="0"/>
              </a:rPr>
              <a:t>AUrora</a:t>
            </a: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 (Auburn Library)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Ag Data Commons (USDA repository)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4EC47-BE33-AAD0-036B-D316DC64B0F1}"/>
              </a:ext>
            </a:extLst>
          </p:cNvPr>
          <p:cNvSpPr txBox="1"/>
          <p:nvPr/>
        </p:nvSpPr>
        <p:spPr>
          <a:xfrm>
            <a:off x="2286000" y="3396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333333"/>
                </a:solidFill>
                <a:effectLst/>
                <a:latin typeface="Helvetica" pitchFamily="2" charset="0"/>
              </a:rPr>
              <a:t>Data Sharing and Public Access</a:t>
            </a:r>
          </a:p>
        </p:txBody>
      </p:sp>
    </p:spTree>
    <p:extLst>
      <p:ext uri="{BB962C8B-B14F-4D97-AF65-F5344CB8AC3E}">
        <p14:creationId xmlns:p14="http://schemas.microsoft.com/office/powerpoint/2010/main" val="412492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A275E5-0DB2-C760-79BD-E36A83AB463B}"/>
              </a:ext>
            </a:extLst>
          </p:cNvPr>
          <p:cNvSpPr txBox="1"/>
          <p:nvPr/>
        </p:nvSpPr>
        <p:spPr>
          <a:xfrm>
            <a:off x="1545768" y="1332247"/>
            <a:ext cx="60524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Note who will primarily ensure DMP implementation.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Define key roles of the DMP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Provide a contingency plan in case key personnel leave the project.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Describe what resources are needed to carry out the DMP.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Funding for salary data manager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33333"/>
                </a:solidFill>
                <a:latin typeface="Source Sans Pro" panose="020B0503030403020204" pitchFamily="34" charset="0"/>
              </a:rPr>
              <a:t>Funding for data repository submission</a:t>
            </a:r>
            <a:endParaRPr lang="en-US" sz="6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D18E1-DB15-DB8B-3043-B211F75E5E6F}"/>
              </a:ext>
            </a:extLst>
          </p:cNvPr>
          <p:cNvSpPr txBox="1"/>
          <p:nvPr/>
        </p:nvSpPr>
        <p:spPr>
          <a:xfrm>
            <a:off x="2280556" y="310466"/>
            <a:ext cx="4582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Roles and Responsibilities</a:t>
            </a:r>
            <a:endParaRPr lang="en-US" sz="2800" b="0" i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3074" name="Picture 2" descr="People Images - Free Download on Freepik">
            <a:extLst>
              <a:ext uri="{FF2B5EF4-FFF2-40B4-BE49-F238E27FC236}">
                <a16:creationId xmlns:a16="http://schemas.microsoft.com/office/drawing/2014/main" id="{E0C68D85-F691-8EB1-FCBE-0577C435E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18310" r="6760" b="18873"/>
          <a:stretch/>
        </p:blipFill>
        <p:spPr bwMode="auto">
          <a:xfrm>
            <a:off x="2808514" y="4311996"/>
            <a:ext cx="3309257" cy="24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002E22-88F1-16FE-2898-417265234382}"/>
              </a:ext>
            </a:extLst>
          </p:cNvPr>
          <p:cNvSpPr txBox="1"/>
          <p:nvPr/>
        </p:nvSpPr>
        <p:spPr>
          <a:xfrm>
            <a:off x="2286000" y="32443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Helvetica" pitchFamily="2" charset="0"/>
              </a:rPr>
              <a:t>Critique my DMP!!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61010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17BDDF-5288-FBAE-309F-1AEC2E49E3C7}"/>
              </a:ext>
            </a:extLst>
          </p:cNvPr>
          <p:cNvSpPr txBox="1"/>
          <p:nvPr/>
        </p:nvSpPr>
        <p:spPr>
          <a:xfrm>
            <a:off x="3629479" y="57262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https://dmptool.org</a:t>
            </a:r>
            <a:endParaRPr lang="en-US"/>
          </a:p>
        </p:txBody>
      </p:sp>
      <p:pic>
        <p:nvPicPr>
          <p:cNvPr id="1028" name="Picture 4" descr="DMPTool Blog | Guidance &amp; resources for your data management plan">
            <a:extLst>
              <a:ext uri="{FF2B5EF4-FFF2-40B4-BE49-F238E27FC236}">
                <a16:creationId xmlns:a16="http://schemas.microsoft.com/office/drawing/2014/main" id="{426876F8-D07A-BC97-17E2-79EE1FEFB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63572"/>
            <a:ext cx="3019879" cy="345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3F4DB7-132E-B25E-F7EB-CE5D9AA85D9F}"/>
              </a:ext>
            </a:extLst>
          </p:cNvPr>
          <p:cNvSpPr txBox="1"/>
          <p:nvPr/>
        </p:nvSpPr>
        <p:spPr>
          <a:xfrm>
            <a:off x="2781312" y="652527"/>
            <a:ext cx="324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Make your own DMP</a:t>
            </a:r>
          </a:p>
        </p:txBody>
      </p:sp>
    </p:spTree>
    <p:extLst>
      <p:ext uri="{BB962C8B-B14F-4D97-AF65-F5344CB8AC3E}">
        <p14:creationId xmlns:p14="http://schemas.microsoft.com/office/powerpoint/2010/main" val="384251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6EAC4-7F30-0C17-CAB3-F56C8659C0B9}"/>
              </a:ext>
            </a:extLst>
          </p:cNvPr>
          <p:cNvSpPr txBox="1"/>
          <p:nvPr/>
        </p:nvSpPr>
        <p:spPr>
          <a:xfrm>
            <a:off x="772885" y="402771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Helvetica" pitchFamily="2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3EE49-D5E4-5BF4-CE67-384815CC43FB}"/>
              </a:ext>
            </a:extLst>
          </p:cNvPr>
          <p:cNvSpPr txBox="1"/>
          <p:nvPr/>
        </p:nvSpPr>
        <p:spPr>
          <a:xfrm>
            <a:off x="1815476" y="1859340"/>
            <a:ext cx="56637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Helvetica" pitchFamily="2" charset="0"/>
              </a:rPr>
              <a:t>What is a data management plan?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Helvetica" pitchFamily="2" charset="0"/>
              </a:rPr>
              <a:t>Purpose of a data management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Helvetica" pitchFamily="2" charset="0"/>
              </a:rPr>
              <a:t>data management plan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Helvetica" pitchFamily="2" charset="0"/>
              </a:rPr>
              <a:t>Example DMPs – Critique my DMP!!</a:t>
            </a:r>
          </a:p>
        </p:txBody>
      </p:sp>
    </p:spTree>
    <p:extLst>
      <p:ext uri="{BB962C8B-B14F-4D97-AF65-F5344CB8AC3E}">
        <p14:creationId xmlns:p14="http://schemas.microsoft.com/office/powerpoint/2010/main" val="13774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16B5E7-F230-8943-6554-598B827777A4}"/>
              </a:ext>
            </a:extLst>
          </p:cNvPr>
          <p:cNvSpPr txBox="1"/>
          <p:nvPr/>
        </p:nvSpPr>
        <p:spPr>
          <a:xfrm>
            <a:off x="1534886" y="348734"/>
            <a:ext cx="6466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Helvetica" pitchFamily="2" charset="0"/>
              </a:rPr>
              <a:t>What is a data management plan?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18141-866E-FEC3-D7C4-9DB964F4F8EA}"/>
              </a:ext>
            </a:extLst>
          </p:cNvPr>
          <p:cNvSpPr txBox="1"/>
          <p:nvPr/>
        </p:nvSpPr>
        <p:spPr>
          <a:xfrm>
            <a:off x="903513" y="2100943"/>
            <a:ext cx="7935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A document for the plan of what you will do with the data you collect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Plan not necessarily reproducibility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plans for data accessibility in a public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DMPs are living documents! </a:t>
            </a:r>
          </a:p>
        </p:txBody>
      </p:sp>
    </p:spTree>
    <p:extLst>
      <p:ext uri="{BB962C8B-B14F-4D97-AF65-F5344CB8AC3E}">
        <p14:creationId xmlns:p14="http://schemas.microsoft.com/office/powerpoint/2010/main" val="45733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957A72-E0F8-16A1-CD0B-985778E4BD8C}"/>
              </a:ext>
            </a:extLst>
          </p:cNvPr>
          <p:cNvSpPr txBox="1"/>
          <p:nvPr/>
        </p:nvSpPr>
        <p:spPr>
          <a:xfrm>
            <a:off x="65314" y="149290"/>
            <a:ext cx="354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Helvetica" pitchFamily="2" charset="0"/>
              </a:rPr>
              <a:t>Data management plans</a:t>
            </a:r>
          </a:p>
        </p:txBody>
      </p:sp>
      <p:pic>
        <p:nvPicPr>
          <p:cNvPr id="2050" name="Picture 2" descr="research data management phases">
            <a:extLst>
              <a:ext uri="{FF2B5EF4-FFF2-40B4-BE49-F238E27FC236}">
                <a16:creationId xmlns:a16="http://schemas.microsoft.com/office/drawing/2014/main" id="{BA3500B6-612A-6620-17B0-1B25E737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200"/>
            <a:ext cx="9144000" cy="340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C0A5C-677F-53B4-B86A-1AF5BBCF8901}"/>
              </a:ext>
            </a:extLst>
          </p:cNvPr>
          <p:cNvSpPr txBox="1"/>
          <p:nvPr/>
        </p:nvSpPr>
        <p:spPr>
          <a:xfrm>
            <a:off x="193610" y="5129213"/>
            <a:ext cx="845586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>
                <a:latin typeface="Helvetica" pitchFamily="2" charset="0"/>
              </a:rPr>
              <a:t>https://</a:t>
            </a:r>
            <a:r>
              <a:rPr lang="en-US" sz="700" err="1">
                <a:latin typeface="Helvetica" pitchFamily="2" charset="0"/>
              </a:rPr>
              <a:t>rto.asu.edu</a:t>
            </a:r>
            <a:r>
              <a:rPr lang="en-US" sz="700">
                <a:latin typeface="Helvetica" pitchFamily="2" charset="0"/>
              </a:rPr>
              <a:t>/research-data-management/data-management-planning/</a:t>
            </a:r>
          </a:p>
        </p:txBody>
      </p:sp>
    </p:spTree>
    <p:extLst>
      <p:ext uri="{BB962C8B-B14F-4D97-AF65-F5344CB8AC3E}">
        <p14:creationId xmlns:p14="http://schemas.microsoft.com/office/powerpoint/2010/main" val="389108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58A813-FBF4-FEF6-8D79-0970A9769AF1}"/>
              </a:ext>
            </a:extLst>
          </p:cNvPr>
          <p:cNvSpPr txBox="1"/>
          <p:nvPr/>
        </p:nvSpPr>
        <p:spPr>
          <a:xfrm>
            <a:off x="1167061" y="149290"/>
            <a:ext cx="6809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Helvetica" pitchFamily="2" charset="0"/>
              </a:rPr>
              <a:t>Purpose of a data management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99761-04EC-3BD7-AE3B-FBA39AFAF426}"/>
              </a:ext>
            </a:extLst>
          </p:cNvPr>
          <p:cNvSpPr txBox="1"/>
          <p:nvPr/>
        </p:nvSpPr>
        <p:spPr>
          <a:xfrm>
            <a:off x="2773723" y="4263668"/>
            <a:ext cx="30588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  <a:latin typeface="Helvetica" pitchFamily="2" charset="0"/>
              </a:rPr>
              <a:t>F</a:t>
            </a:r>
            <a:r>
              <a:rPr lang="en-US" sz="3200">
                <a:latin typeface="Helvetica" pitchFamily="2" charset="0"/>
              </a:rPr>
              <a:t>indable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  <a:latin typeface="Helvetica" pitchFamily="2" charset="0"/>
              </a:rPr>
              <a:t>A</a:t>
            </a:r>
            <a:r>
              <a:rPr lang="en-US" sz="3200">
                <a:latin typeface="Helvetica" pitchFamily="2" charset="0"/>
              </a:rPr>
              <a:t>ccessible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  <a:latin typeface="Helvetica" pitchFamily="2" charset="0"/>
              </a:rPr>
              <a:t>I</a:t>
            </a:r>
            <a:r>
              <a:rPr lang="en-US" sz="3200">
                <a:latin typeface="Helvetica" pitchFamily="2" charset="0"/>
              </a:rPr>
              <a:t>nterpretable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  <a:latin typeface="Helvetica" pitchFamily="2" charset="0"/>
              </a:rPr>
              <a:t>R</a:t>
            </a:r>
            <a:r>
              <a:rPr lang="en-US" sz="3200">
                <a:latin typeface="Helvetica" pitchFamily="2" charset="0"/>
              </a:rPr>
              <a:t>eusable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BD119-4921-04E0-BD4A-855DEDB6D7F7}"/>
              </a:ext>
            </a:extLst>
          </p:cNvPr>
          <p:cNvSpPr txBox="1"/>
          <p:nvPr/>
        </p:nvSpPr>
        <p:spPr>
          <a:xfrm>
            <a:off x="971495" y="1899585"/>
            <a:ext cx="72010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Helvetica" pitchFamily="2" charset="0"/>
              </a:rPr>
              <a:t>Increases research efficiency and organization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Helvetica" pitchFamily="2" charset="0"/>
              </a:rPr>
              <a:t>Improves communication between research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Helvetica" pitchFamily="2" charset="0"/>
              </a:rPr>
              <a:t>Ensures others will be able to use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Helvetica" pitchFamily="2" charset="0"/>
              </a:rPr>
              <a:t>Funding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26A8A-8D18-6D63-8033-95893C191B64}"/>
              </a:ext>
            </a:extLst>
          </p:cNvPr>
          <p:cNvSpPr txBox="1"/>
          <p:nvPr/>
        </p:nvSpPr>
        <p:spPr>
          <a:xfrm>
            <a:off x="2459081" y="3740448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Helvetica" pitchFamily="2" charset="0"/>
              </a:rPr>
              <a:t>Reproducibility standards</a:t>
            </a:r>
          </a:p>
        </p:txBody>
      </p:sp>
    </p:spTree>
    <p:extLst>
      <p:ext uri="{BB962C8B-B14F-4D97-AF65-F5344CB8AC3E}">
        <p14:creationId xmlns:p14="http://schemas.microsoft.com/office/powerpoint/2010/main" val="418565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D3FA13-EFCD-57CF-914E-D6099C1C68D9}"/>
              </a:ext>
            </a:extLst>
          </p:cNvPr>
          <p:cNvSpPr txBox="1"/>
          <p:nvPr/>
        </p:nvSpPr>
        <p:spPr>
          <a:xfrm>
            <a:off x="1387928" y="294305"/>
            <a:ext cx="6368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>
                <a:latin typeface="Helvetica" pitchFamily="2" charset="0"/>
              </a:rPr>
              <a:t>DMP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9A73A-9CA8-9953-B1DD-60BEB3F37FA6}"/>
              </a:ext>
            </a:extLst>
          </p:cNvPr>
          <p:cNvSpPr txBox="1"/>
          <p:nvPr/>
        </p:nvSpPr>
        <p:spPr>
          <a:xfrm>
            <a:off x="1623892" y="2274838"/>
            <a:ext cx="6620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pitchFamily="2" charset="0"/>
              </a:rPr>
              <a:t>Expected data types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pitchFamily="2" charset="0"/>
              </a:rPr>
              <a:t>Data formats and standards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pitchFamily="2" charset="0"/>
              </a:rPr>
              <a:t>Data storage and preservation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pitchFamily="2" charset="0"/>
              </a:rPr>
              <a:t>Data sharing, protection, and public access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pitchFamily="2" charset="0"/>
              </a:rPr>
              <a:t>Roles and responsibilities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pitchFamily="2" charset="0"/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402465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10FBF-88F2-EFCB-0717-6F83D9688D86}"/>
              </a:ext>
            </a:extLst>
          </p:cNvPr>
          <p:cNvSpPr txBox="1"/>
          <p:nvPr/>
        </p:nvSpPr>
        <p:spPr>
          <a:xfrm>
            <a:off x="1905000" y="1554577"/>
            <a:ext cx="61654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0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/>
            <a:r>
              <a:rPr lang="en-US" sz="2000" b="0" i="0" u="sng" dirty="0">
                <a:solidFill>
                  <a:srgbClr val="333333"/>
                </a:solidFill>
                <a:effectLst/>
                <a:latin typeface="Helvetica" pitchFamily="2" charset="0"/>
              </a:rPr>
              <a:t>Describe the types of data you will produce</a:t>
            </a:r>
            <a:endParaRPr lang="en-US" sz="2000" u="sng" dirty="0">
              <a:solidFill>
                <a:srgbClr val="333333"/>
              </a:solidFill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environmental data </a:t>
            </a:r>
            <a:endParaRPr lang="en-US" sz="2000" dirty="0">
              <a:solidFill>
                <a:srgbClr val="333333"/>
              </a:solidFill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sensors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images </a:t>
            </a:r>
            <a:endParaRPr lang="en-US" sz="2000" dirty="0">
              <a:solidFill>
                <a:srgbClr val="333333"/>
              </a:solidFill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video and audio recordings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digital transcriptions</a:t>
            </a:r>
            <a:endParaRPr lang="en-US" sz="2000" dirty="0">
              <a:solidFill>
                <a:srgbClr val="333333"/>
              </a:solidFill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field notebooks from crop management experiments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sequence data for whole genomes or metagenomics</a:t>
            </a:r>
            <a:endParaRPr lang="en-US" sz="2000" dirty="0">
              <a:solidFill>
                <a:srgbClr val="333333"/>
              </a:solidFill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Helvetica" pitchFamily="2" charset="0"/>
              </a:rPr>
              <a:t>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ustom computer code or scripts</a:t>
            </a:r>
            <a:endParaRPr lang="en-US" sz="2000" dirty="0">
              <a:solidFill>
                <a:srgbClr val="333333"/>
              </a:solidFill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metadata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Helvetica" pitchFamily="2" charset="0"/>
              </a:rPr>
              <a:t>How and when it will be acquired</a:t>
            </a:r>
            <a:endParaRPr lang="en-US" sz="20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D6D30-0E08-71ED-592F-6784EF111B14}"/>
              </a:ext>
            </a:extLst>
          </p:cNvPr>
          <p:cNvSpPr txBox="1"/>
          <p:nvPr/>
        </p:nvSpPr>
        <p:spPr>
          <a:xfrm>
            <a:off x="2438401" y="51328"/>
            <a:ext cx="4792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>
                <a:solidFill>
                  <a:srgbClr val="333333"/>
                </a:solidFill>
                <a:effectLst/>
                <a:latin typeface="Helvetica" pitchFamily="2" charset="0"/>
              </a:rPr>
              <a:t>Expected Data Types</a:t>
            </a:r>
            <a:endParaRPr lang="en-US" sz="3600" b="0" i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endParaRPr lang="en-US" sz="360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4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C127B-415A-C9D7-AC9B-6A9B2D488459}"/>
              </a:ext>
            </a:extLst>
          </p:cNvPr>
          <p:cNvSpPr txBox="1"/>
          <p:nvPr/>
        </p:nvSpPr>
        <p:spPr>
          <a:xfrm>
            <a:off x="1883229" y="381000"/>
            <a:ext cx="8164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>
                <a:solidFill>
                  <a:srgbClr val="333333"/>
                </a:solidFill>
                <a:effectLst/>
                <a:latin typeface="Helvetica" pitchFamily="2" charset="0"/>
              </a:rPr>
              <a:t>Data Formats and Standards</a:t>
            </a:r>
            <a:endParaRPr lang="en-US" sz="2800" b="0" i="0">
              <a:solidFill>
                <a:srgbClr val="333333"/>
              </a:solidFill>
              <a:effectLst/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5A369-C138-B827-E880-B7D4FF9CE4A6}"/>
              </a:ext>
            </a:extLst>
          </p:cNvPr>
          <p:cNvSpPr txBox="1"/>
          <p:nvPr/>
        </p:nvSpPr>
        <p:spPr>
          <a:xfrm>
            <a:off x="983934" y="1604504"/>
            <a:ext cx="7176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Helvetica" pitchFamily="2" charset="0"/>
              </a:rPr>
              <a:t>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excel, text, csv, </a:t>
            </a:r>
            <a:r>
              <a:rPr lang="en-US" err="1">
                <a:latin typeface="Helvetica" pitchFamily="2" charset="0"/>
              </a:rPr>
              <a:t>fasta</a:t>
            </a:r>
            <a:endParaRPr lang="en-US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Justification of file formats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Helvetica" pitchFamily="2" charset="0"/>
            </a:endParaRPr>
          </a:p>
          <a:p>
            <a:r>
              <a:rPr lang="en-US" b="1">
                <a:latin typeface="Helvetica" pitchFamily="2" charset="0"/>
              </a:rPr>
              <a:t>Data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Naming conventions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Helvetica" pitchFamily="2" charset="0"/>
              </a:rPr>
              <a:t>How data will be processed into other forms for different software </a:t>
            </a:r>
          </a:p>
          <a:p>
            <a:endParaRPr lang="en-US">
              <a:latin typeface="Helvetica" pitchFamily="2" charset="0"/>
            </a:endParaRPr>
          </a:p>
        </p:txBody>
      </p:sp>
      <p:pic>
        <p:nvPicPr>
          <p:cNvPr id="4098" name="Picture 2" descr="The Beginner's Guide to Microsoft Excel Online">
            <a:extLst>
              <a:ext uri="{FF2B5EF4-FFF2-40B4-BE49-F238E27FC236}">
                <a16:creationId xmlns:a16="http://schemas.microsoft.com/office/drawing/2014/main" id="{02C3AF17-F90E-38E9-D476-D4C17A59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4" y="4250285"/>
            <a:ext cx="3439886" cy="171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Studio - RStudio">
            <a:extLst>
              <a:ext uri="{FF2B5EF4-FFF2-40B4-BE49-F238E27FC236}">
                <a16:creationId xmlns:a16="http://schemas.microsoft.com/office/drawing/2014/main" id="{09C31763-8D48-DF37-1F8B-0C9C2EF2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91" y="4057063"/>
            <a:ext cx="2355980" cy="235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9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868F09-BA0D-8851-EC66-7BE51AC099A1}"/>
              </a:ext>
            </a:extLst>
          </p:cNvPr>
          <p:cNvSpPr txBox="1"/>
          <p:nvPr/>
        </p:nvSpPr>
        <p:spPr>
          <a:xfrm>
            <a:off x="195944" y="612844"/>
            <a:ext cx="42018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" pitchFamily="2" charset="0"/>
              </a:rPr>
              <a:t>Describe where the data will be deposited in a trusted archiving environment for the life of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" pitchFamily="2" charset="0"/>
              </a:rPr>
              <a:t>Short and long term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" pitchFamily="2" charset="0"/>
              </a:rPr>
              <a:t>Short term may be locally and non-public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" pitchFamily="2" charset="0"/>
              </a:rPr>
              <a:t>own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" pitchFamily="2" charset="0"/>
              </a:rPr>
              <a:t>HPC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" pitchFamily="2" charset="0"/>
              </a:rPr>
              <a:t>External drive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Helvetica" pitchFamily="2" charset="0"/>
              </a:rPr>
              <a:t>FigShare</a:t>
            </a:r>
            <a:endParaRPr lang="en-US" sz="2400" dirty="0">
              <a:solidFill>
                <a:srgbClr val="333333"/>
              </a:solidFill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" pitchFamily="2" charset="0"/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Helvetica" pitchFamily="2" charset="0"/>
              </a:rPr>
              <a:t>BitBucket</a:t>
            </a:r>
            <a:endParaRPr lang="en-US" sz="2400" dirty="0">
              <a:solidFill>
                <a:srgbClr val="333333"/>
              </a:solidFill>
              <a:latin typeface="Helvetica" pitchFamily="2" charset="0"/>
            </a:endParaRPr>
          </a:p>
        </p:txBody>
      </p:sp>
      <p:pic>
        <p:nvPicPr>
          <p:cNvPr id="2050" name="Picture 2" descr="Research data repositories suitable for LSHTM researchers">
            <a:extLst>
              <a:ext uri="{FF2B5EF4-FFF2-40B4-BE49-F238E27FC236}">
                <a16:creationId xmlns:a16="http://schemas.microsoft.com/office/drawing/2014/main" id="{5AD60F8A-20A5-3ADB-E712-D63ABD69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3196">
            <a:off x="3889985" y="2343131"/>
            <a:ext cx="5684375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F650B-A812-41FC-6AE1-DFF43DAD2837}"/>
              </a:ext>
            </a:extLst>
          </p:cNvPr>
          <p:cNvSpPr txBox="1"/>
          <p:nvPr/>
        </p:nvSpPr>
        <p:spPr>
          <a:xfrm>
            <a:off x="2226871" y="243513"/>
            <a:ext cx="4690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>
                <a:solidFill>
                  <a:srgbClr val="333333"/>
                </a:solidFill>
                <a:effectLst/>
                <a:latin typeface="Helvetica" pitchFamily="2" charset="0"/>
              </a:rPr>
              <a:t>Data Storage and Preservation of Access</a:t>
            </a:r>
            <a:endParaRPr lang="en-US" b="0" i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3781"/>
      </p:ext>
    </p:extLst>
  </p:cSld>
  <p:clrMapOvr>
    <a:masterClrMapping/>
  </p:clrMapOvr>
</p:sld>
</file>

<file path=ppt/theme/theme1.xml><?xml version="1.0" encoding="utf-8"?>
<a:theme xmlns:a="http://schemas.openxmlformats.org/drawingml/2006/main" name="4x3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_theme" id="{3362BC88-ECD9-A14D-9A19-56C585F207C8}" vid="{FA9AD46E-07B1-D34B-8748-DEFCE7F70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4x3_theme</Template>
  <TotalTime>11</TotalTime>
  <Words>470</Words>
  <Application>Microsoft Macintosh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Source Sans Pro</vt:lpstr>
      <vt:lpstr>4x3_theme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Noel</dc:creator>
  <cp:lastModifiedBy>Zachary Noel</cp:lastModifiedBy>
  <cp:revision>3</cp:revision>
  <dcterms:created xsi:type="dcterms:W3CDTF">2023-01-03T21:32:00Z</dcterms:created>
  <dcterms:modified xsi:type="dcterms:W3CDTF">2023-01-19T20:31:02Z</dcterms:modified>
</cp:coreProperties>
</file>