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8" r:id="rId4"/>
    <p:sldId id="257" r:id="rId5"/>
    <p:sldId id="260" r:id="rId6"/>
    <p:sldId id="261" r:id="rId7"/>
    <p:sldId id="262" r:id="rId8"/>
    <p:sldId id="258" r:id="rId9"/>
    <p:sldId id="263" r:id="rId10"/>
    <p:sldId id="265" r:id="rId11"/>
    <p:sldId id="264" r:id="rId12"/>
    <p:sldId id="267" r:id="rId13"/>
    <p:sldId id="269" r:id="rId14"/>
    <p:sldId id="270" r:id="rId15"/>
    <p:sldId id="271" r:id="rId16"/>
    <p:sldId id="273" r:id="rId17"/>
    <p:sldId id="276" r:id="rId18"/>
    <p:sldId id="277" r:id="rId19"/>
    <p:sldId id="278" r:id="rId20"/>
    <p:sldId id="279" r:id="rId21"/>
    <p:sldId id="281" r:id="rId22"/>
    <p:sldId id="282" r:id="rId23"/>
    <p:sldId id="283" r:id="rId24"/>
    <p:sldId id="284" r:id="rId25"/>
    <p:sldId id="272" r:id="rId26"/>
    <p:sldId id="274" r:id="rId27"/>
    <p:sldId id="27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98"/>
    <p:restoredTop sz="96327"/>
  </p:normalViewPr>
  <p:slideViewPr>
    <p:cSldViewPr snapToGrid="0">
      <p:cViewPr>
        <p:scale>
          <a:sx n="391" d="100"/>
          <a:sy n="391" d="100"/>
        </p:scale>
        <p:origin x="144" y="-4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6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4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0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70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0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8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7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1/31/23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5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9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4399C-3601-7A4C-86C2-AFE3668FD3FD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6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B5DADE-4FD9-25DB-8164-7ADC2A4FEE02}"/>
              </a:ext>
            </a:extLst>
          </p:cNvPr>
          <p:cNvSpPr txBox="1"/>
          <p:nvPr/>
        </p:nvSpPr>
        <p:spPr>
          <a:xfrm>
            <a:off x="450104" y="2890391"/>
            <a:ext cx="82437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Helvetica" pitchFamily="2" charset="0"/>
              </a:rPr>
              <a:t>Naming things – Organizing for yourself and for others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3BCD5-BD75-8E4E-2CF3-ED35FD9063BD}"/>
              </a:ext>
            </a:extLst>
          </p:cNvPr>
          <p:cNvSpPr txBox="1"/>
          <p:nvPr/>
        </p:nvSpPr>
        <p:spPr>
          <a:xfrm>
            <a:off x="0" y="6488668"/>
            <a:ext cx="6398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Prepared in part by Jenny Bryan – Reproducible Science Workshop</a:t>
            </a:r>
          </a:p>
        </p:txBody>
      </p:sp>
    </p:spTree>
    <p:extLst>
      <p:ext uri="{BB962C8B-B14F-4D97-AF65-F5344CB8AC3E}">
        <p14:creationId xmlns:p14="http://schemas.microsoft.com/office/powerpoint/2010/main" val="2500926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/funny - Comprehensive map of all countries that use the MMDDYYYY date format">
            <a:extLst>
              <a:ext uri="{FF2B5EF4-FFF2-40B4-BE49-F238E27FC236}">
                <a16:creationId xmlns:a16="http://schemas.microsoft.com/office/drawing/2014/main" id="{CA863CA7-D4BB-C5A5-6851-68B2CD20B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70" y="1098157"/>
            <a:ext cx="7844183" cy="466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86EDD3-881A-DBB8-4E04-08B96C556CB0}"/>
              </a:ext>
            </a:extLst>
          </p:cNvPr>
          <p:cNvSpPr txBox="1"/>
          <p:nvPr/>
        </p:nvSpPr>
        <p:spPr>
          <a:xfrm>
            <a:off x="5705061" y="6673334"/>
            <a:ext cx="45720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/>
              <a:t>https://</a:t>
            </a:r>
            <a:r>
              <a:rPr lang="en-US" sz="600" dirty="0" err="1"/>
              <a:t>www.reddit.com</a:t>
            </a:r>
            <a:r>
              <a:rPr lang="en-US" sz="600" dirty="0"/>
              <a:t>/r/funny/comments/4jtat7/</a:t>
            </a:r>
            <a:r>
              <a:rPr lang="en-US" sz="600" dirty="0" err="1"/>
              <a:t>comprehensive_map_of_all_countries_that_use_the</a:t>
            </a:r>
            <a:r>
              <a:rPr lang="en-US" sz="600" dirty="0"/>
              <a:t>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DD059C-3D32-B41B-F91B-D3FBE211C3C1}"/>
              </a:ext>
            </a:extLst>
          </p:cNvPr>
          <p:cNvSpPr txBox="1"/>
          <p:nvPr/>
        </p:nvSpPr>
        <p:spPr>
          <a:xfrm>
            <a:off x="275065" y="349024"/>
            <a:ext cx="824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Countries using MM-DD-YYYY format</a:t>
            </a:r>
          </a:p>
        </p:txBody>
      </p:sp>
    </p:spTree>
    <p:extLst>
      <p:ext uri="{BB962C8B-B14F-4D97-AF65-F5344CB8AC3E}">
        <p14:creationId xmlns:p14="http://schemas.microsoft.com/office/powerpoint/2010/main" val="248140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F7EC4A-0739-BD06-F3A0-68454FC5B2C7}"/>
              </a:ext>
            </a:extLst>
          </p:cNvPr>
          <p:cNvSpPr txBox="1"/>
          <p:nvPr/>
        </p:nvSpPr>
        <p:spPr>
          <a:xfrm>
            <a:off x="450104" y="832990"/>
            <a:ext cx="824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Computer organizes things for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6608C-B462-7E9D-7A3A-907C73A8F4C7}"/>
              </a:ext>
            </a:extLst>
          </p:cNvPr>
          <p:cNvSpPr txBox="1"/>
          <p:nvPr/>
        </p:nvSpPr>
        <p:spPr>
          <a:xfrm>
            <a:off x="322898" y="2887510"/>
            <a:ext cx="45217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Helvetica" pitchFamily="2" charset="0"/>
              </a:rPr>
              <a:t>Numeric first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Helvetica" pitchFamily="2" charset="0"/>
              </a:rPr>
              <a:t>left pad numbers with zeros</a:t>
            </a:r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D21A0631-A597-1F7A-7988-0F29936E6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992" y="2521369"/>
            <a:ext cx="3055867" cy="2117279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1715106E-B905-2E27-02CD-9BA90AC47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41" y="5143193"/>
            <a:ext cx="4483100" cy="965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82CE73-CDA0-AD46-E8E7-C70CE91DA01A}"/>
              </a:ext>
            </a:extLst>
          </p:cNvPr>
          <p:cNvSpPr txBox="1"/>
          <p:nvPr/>
        </p:nvSpPr>
        <p:spPr>
          <a:xfrm>
            <a:off x="1751078" y="4702945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Not left padded</a:t>
            </a:r>
          </a:p>
        </p:txBody>
      </p:sp>
    </p:spTree>
    <p:extLst>
      <p:ext uri="{BB962C8B-B14F-4D97-AF65-F5344CB8AC3E}">
        <p14:creationId xmlns:p14="http://schemas.microsoft.com/office/powerpoint/2010/main" val="2846671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8626EC-2BAA-34D5-1CD1-3CADADE90C4C}"/>
              </a:ext>
            </a:extLst>
          </p:cNvPr>
          <p:cNvSpPr txBox="1"/>
          <p:nvPr/>
        </p:nvSpPr>
        <p:spPr>
          <a:xfrm>
            <a:off x="450104" y="1230556"/>
            <a:ext cx="824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Helvetica" pitchFamily="2" charset="0"/>
              </a:rPr>
              <a:t>Three principles for naming 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0F9B31-39D5-8ED8-6B47-723A4F9B7FDD}"/>
              </a:ext>
            </a:extLst>
          </p:cNvPr>
          <p:cNvSpPr txBox="1"/>
          <p:nvPr/>
        </p:nvSpPr>
        <p:spPr>
          <a:xfrm>
            <a:off x="450103" y="2128390"/>
            <a:ext cx="82437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b="1" dirty="0">
                <a:latin typeface="Helvetica" pitchFamily="2" charset="0"/>
              </a:rPr>
              <a:t>Machine readable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b="1" dirty="0">
                <a:latin typeface="Helvetica" pitchFamily="2" charset="0"/>
              </a:rPr>
              <a:t>Human readable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b="1" dirty="0">
                <a:latin typeface="Helvetica" pitchFamily="2" charset="0"/>
              </a:rPr>
              <a:t>Computer organizes for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FDA9B8-94B3-B2AC-9A99-D54F892C9C34}"/>
              </a:ext>
            </a:extLst>
          </p:cNvPr>
          <p:cNvSpPr txBox="1"/>
          <p:nvPr/>
        </p:nvSpPr>
        <p:spPr>
          <a:xfrm>
            <a:off x="450103" y="4387887"/>
            <a:ext cx="82437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latin typeface="Helvetica" pitchFamily="2" charset="0"/>
              </a:rPr>
              <a:t>Something easy to do that will pay you back so much in the long run</a:t>
            </a:r>
          </a:p>
          <a:p>
            <a:pPr algn="ctr"/>
            <a:endParaRPr lang="en-US" sz="3200" b="1" i="1" dirty="0">
              <a:latin typeface="Helvetica" pitchFamily="2" charset="0"/>
            </a:endParaRPr>
          </a:p>
          <a:p>
            <a:pPr algn="ctr"/>
            <a:r>
              <a:rPr lang="en-US" sz="3200" b="1" i="1" dirty="0">
                <a:latin typeface="Helvetica" pitchFamily="2" charset="0"/>
              </a:rPr>
              <a:t>May have to do this multiple times</a:t>
            </a:r>
          </a:p>
        </p:txBody>
      </p:sp>
    </p:spTree>
    <p:extLst>
      <p:ext uri="{BB962C8B-B14F-4D97-AF65-F5344CB8AC3E}">
        <p14:creationId xmlns:p14="http://schemas.microsoft.com/office/powerpoint/2010/main" val="2995036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FF1AA7-4296-365E-2199-84767FB21FEC}"/>
              </a:ext>
            </a:extLst>
          </p:cNvPr>
          <p:cNvSpPr txBox="1"/>
          <p:nvPr/>
        </p:nvSpPr>
        <p:spPr>
          <a:xfrm>
            <a:off x="450104" y="216764"/>
            <a:ext cx="824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Helvetica" pitchFamily="2" charset="0"/>
              </a:rPr>
              <a:t>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A1698-ABF3-0B40-89C5-C2D92BA58816}"/>
              </a:ext>
            </a:extLst>
          </p:cNvPr>
          <p:cNvSpPr txBox="1"/>
          <p:nvPr/>
        </p:nvSpPr>
        <p:spPr>
          <a:xfrm>
            <a:off x="450104" y="2754555"/>
            <a:ext cx="82437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Helvetica" pitchFamily="2" charset="0"/>
              </a:rPr>
              <a:t>Naming files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Helvetica" pitchFamily="2" charset="0"/>
              </a:rPr>
              <a:t>Naming things within files</a:t>
            </a:r>
          </a:p>
          <a:p>
            <a:pPr algn="ctr"/>
            <a:r>
              <a:rPr lang="en-US" sz="3200" b="1" dirty="0">
                <a:latin typeface="Helvetica" pitchFamily="2" charset="0"/>
              </a:rPr>
              <a:t>File organization</a:t>
            </a:r>
          </a:p>
        </p:txBody>
      </p:sp>
    </p:spTree>
    <p:extLst>
      <p:ext uri="{BB962C8B-B14F-4D97-AF65-F5344CB8AC3E}">
        <p14:creationId xmlns:p14="http://schemas.microsoft.com/office/powerpoint/2010/main" val="1152508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6BFDC8-61AD-DB03-0EB1-FC451ED40596}"/>
              </a:ext>
            </a:extLst>
          </p:cNvPr>
          <p:cNvSpPr txBox="1"/>
          <p:nvPr/>
        </p:nvSpPr>
        <p:spPr>
          <a:xfrm>
            <a:off x="1833769" y="819186"/>
            <a:ext cx="54764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Helvetica" pitchFamily="2" charset="0"/>
              </a:rPr>
              <a:t>Naming things within files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87ECBB-10F6-AE57-E7FB-A56ACAB1E901}"/>
              </a:ext>
            </a:extLst>
          </p:cNvPr>
          <p:cNvSpPr txBox="1"/>
          <p:nvPr/>
        </p:nvSpPr>
        <p:spPr>
          <a:xfrm>
            <a:off x="450103" y="2395691"/>
            <a:ext cx="82437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b="1" dirty="0">
                <a:latin typeface="Helvetica" pitchFamily="2" charset="0"/>
              </a:rPr>
              <a:t>Machine readable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b="1" dirty="0">
                <a:latin typeface="Helvetica" pitchFamily="2" charset="0"/>
              </a:rPr>
              <a:t>Human readable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b="1" dirty="0">
                <a:latin typeface="Helvetica" pitchFamily="2" charset="0"/>
              </a:rPr>
              <a:t>Computer organizes for you</a:t>
            </a:r>
          </a:p>
        </p:txBody>
      </p:sp>
    </p:spTree>
    <p:extLst>
      <p:ext uri="{BB962C8B-B14F-4D97-AF65-F5344CB8AC3E}">
        <p14:creationId xmlns:p14="http://schemas.microsoft.com/office/powerpoint/2010/main" val="3202025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0E9D5AE4-6B8C-C5B8-7600-0B665CC37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20" y="2007626"/>
            <a:ext cx="8543755" cy="4174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7D8502-91F4-7FDA-DFCF-2F37111ED60D}"/>
              </a:ext>
            </a:extLst>
          </p:cNvPr>
          <p:cNvSpPr txBox="1"/>
          <p:nvPr/>
        </p:nvSpPr>
        <p:spPr>
          <a:xfrm>
            <a:off x="835135" y="675862"/>
            <a:ext cx="7473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Helvetica" pitchFamily="2" charset="0"/>
              </a:rPr>
              <a:t>Column headers no spaces, delimiters, units written in words, sample names mean something</a:t>
            </a:r>
          </a:p>
        </p:txBody>
      </p:sp>
    </p:spTree>
    <p:extLst>
      <p:ext uri="{BB962C8B-B14F-4D97-AF65-F5344CB8AC3E}">
        <p14:creationId xmlns:p14="http://schemas.microsoft.com/office/powerpoint/2010/main" val="900649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FF1AA7-4296-365E-2199-84767FB21FEC}"/>
              </a:ext>
            </a:extLst>
          </p:cNvPr>
          <p:cNvSpPr txBox="1"/>
          <p:nvPr/>
        </p:nvSpPr>
        <p:spPr>
          <a:xfrm>
            <a:off x="450104" y="216764"/>
            <a:ext cx="824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Helvetica" pitchFamily="2" charset="0"/>
              </a:rPr>
              <a:t>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A1698-ABF3-0B40-89C5-C2D92BA58816}"/>
              </a:ext>
            </a:extLst>
          </p:cNvPr>
          <p:cNvSpPr txBox="1"/>
          <p:nvPr/>
        </p:nvSpPr>
        <p:spPr>
          <a:xfrm>
            <a:off x="450104" y="2754555"/>
            <a:ext cx="82437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Helvetica" pitchFamily="2" charset="0"/>
              </a:rPr>
              <a:t>Naming files</a:t>
            </a:r>
          </a:p>
          <a:p>
            <a:pPr algn="ctr"/>
            <a:r>
              <a:rPr lang="en-US" sz="3200" b="1" dirty="0">
                <a:latin typeface="Helvetica" pitchFamily="2" charset="0"/>
              </a:rPr>
              <a:t>Naming things within files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Helvetica" pitchFamily="2" charset="0"/>
              </a:rPr>
              <a:t>File organization</a:t>
            </a:r>
          </a:p>
        </p:txBody>
      </p:sp>
    </p:spTree>
    <p:extLst>
      <p:ext uri="{BB962C8B-B14F-4D97-AF65-F5344CB8AC3E}">
        <p14:creationId xmlns:p14="http://schemas.microsoft.com/office/powerpoint/2010/main" val="3486540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F6987B-B6E2-5442-FF99-5899301F0513}"/>
              </a:ext>
            </a:extLst>
          </p:cNvPr>
          <p:cNvSpPr txBox="1"/>
          <p:nvPr/>
        </p:nvSpPr>
        <p:spPr>
          <a:xfrm>
            <a:off x="2285999" y="205751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Helvetica" pitchFamily="2" charset="0"/>
              </a:rPr>
              <a:t>Data formatting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D57F6C-5A07-6957-ABAC-FC7FB3947303}"/>
              </a:ext>
            </a:extLst>
          </p:cNvPr>
          <p:cNvSpPr txBox="1"/>
          <p:nvPr/>
        </p:nvSpPr>
        <p:spPr>
          <a:xfrm>
            <a:off x="1264371" y="1874728"/>
            <a:ext cx="66152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Garbage In, Garbage out</a:t>
            </a:r>
          </a:p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Excel and other spreadsheet programs are great until you have to reproduce anything</a:t>
            </a:r>
          </a:p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E0C6F8-E868-1BED-86D1-38250AFB8C6B}"/>
              </a:ext>
            </a:extLst>
          </p:cNvPr>
          <p:cNvSpPr txBox="1"/>
          <p:nvPr/>
        </p:nvSpPr>
        <p:spPr>
          <a:xfrm>
            <a:off x="0" y="6488668"/>
            <a:ext cx="928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datacarpentry.org</a:t>
            </a:r>
            <a:r>
              <a:rPr lang="en-US" dirty="0"/>
              <a:t>/2015-03-09-ISI-CODATA/lessons/excel/ecology-examples/00-intro.html</a:t>
            </a:r>
          </a:p>
        </p:txBody>
      </p:sp>
    </p:spTree>
    <p:extLst>
      <p:ext uri="{BB962C8B-B14F-4D97-AF65-F5344CB8AC3E}">
        <p14:creationId xmlns:p14="http://schemas.microsoft.com/office/powerpoint/2010/main" val="2882091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F6987B-B6E2-5442-FF99-5899301F0513}"/>
              </a:ext>
            </a:extLst>
          </p:cNvPr>
          <p:cNvSpPr txBox="1"/>
          <p:nvPr/>
        </p:nvSpPr>
        <p:spPr>
          <a:xfrm>
            <a:off x="2285999" y="205751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Helvetica" pitchFamily="2" charset="0"/>
              </a:rPr>
              <a:t>Data formatting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D57F6C-5A07-6957-ABAC-FC7FB3947303}"/>
              </a:ext>
            </a:extLst>
          </p:cNvPr>
          <p:cNvSpPr txBox="1"/>
          <p:nvPr/>
        </p:nvSpPr>
        <p:spPr>
          <a:xfrm>
            <a:off x="1264371" y="1648696"/>
            <a:ext cx="66152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 use them for 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organizing data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 entry</a:t>
            </a:r>
          </a:p>
          <a:p>
            <a:pPr algn="ctr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subsetting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sorting data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stats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plots 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</a:p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E0C6F8-E868-1BED-86D1-38250AFB8C6B}"/>
              </a:ext>
            </a:extLst>
          </p:cNvPr>
          <p:cNvSpPr txBox="1"/>
          <p:nvPr/>
        </p:nvSpPr>
        <p:spPr>
          <a:xfrm>
            <a:off x="0" y="6488668"/>
            <a:ext cx="928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datacarpentry.org</a:t>
            </a:r>
            <a:r>
              <a:rPr lang="en-US" dirty="0"/>
              <a:t>/2015-03-09-ISI-CODATA/lessons/excel/ecology-examples/00-intro.html</a:t>
            </a:r>
          </a:p>
        </p:txBody>
      </p:sp>
    </p:spTree>
    <p:extLst>
      <p:ext uri="{BB962C8B-B14F-4D97-AF65-F5344CB8AC3E}">
        <p14:creationId xmlns:p14="http://schemas.microsoft.com/office/powerpoint/2010/main" val="915347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F6987B-B6E2-5442-FF99-5899301F0513}"/>
              </a:ext>
            </a:extLst>
          </p:cNvPr>
          <p:cNvSpPr txBox="1"/>
          <p:nvPr/>
        </p:nvSpPr>
        <p:spPr>
          <a:xfrm>
            <a:off x="2285999" y="205751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Helvetica" pitchFamily="2" charset="0"/>
              </a:rPr>
              <a:t>Data formatting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D57F6C-5A07-6957-ABAC-FC7FB3947303}"/>
              </a:ext>
            </a:extLst>
          </p:cNvPr>
          <p:cNvSpPr txBox="1"/>
          <p:nvPr/>
        </p:nvSpPr>
        <p:spPr>
          <a:xfrm>
            <a:off x="1264371" y="1268553"/>
            <a:ext cx="661525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 use them for 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organizing data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 entry</a:t>
            </a:r>
          </a:p>
          <a:p>
            <a:pPr algn="ctr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subsetting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sorting data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stats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plots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</a:p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BUT SHOULD WE?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Difficult to reproduce or track what we are doing</a:t>
            </a:r>
          </a:p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E0C6F8-E868-1BED-86D1-38250AFB8C6B}"/>
              </a:ext>
            </a:extLst>
          </p:cNvPr>
          <p:cNvSpPr txBox="1"/>
          <p:nvPr/>
        </p:nvSpPr>
        <p:spPr>
          <a:xfrm>
            <a:off x="0" y="6488668"/>
            <a:ext cx="928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datacarpentry.org</a:t>
            </a:r>
            <a:r>
              <a:rPr lang="en-US" dirty="0"/>
              <a:t>/2015-03-09-ISI-CODATA/lessons/excel/ecology-examples/00-intro.html</a:t>
            </a:r>
          </a:p>
        </p:txBody>
      </p:sp>
    </p:spTree>
    <p:extLst>
      <p:ext uri="{BB962C8B-B14F-4D97-AF65-F5344CB8AC3E}">
        <p14:creationId xmlns:p14="http://schemas.microsoft.com/office/powerpoint/2010/main" val="409706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FF1AA7-4296-365E-2199-84767FB21FEC}"/>
              </a:ext>
            </a:extLst>
          </p:cNvPr>
          <p:cNvSpPr txBox="1"/>
          <p:nvPr/>
        </p:nvSpPr>
        <p:spPr>
          <a:xfrm>
            <a:off x="450104" y="216764"/>
            <a:ext cx="824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Helvetica" pitchFamily="2" charset="0"/>
              </a:rPr>
              <a:t>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A1698-ABF3-0B40-89C5-C2D92BA58816}"/>
              </a:ext>
            </a:extLst>
          </p:cNvPr>
          <p:cNvSpPr txBox="1"/>
          <p:nvPr/>
        </p:nvSpPr>
        <p:spPr>
          <a:xfrm>
            <a:off x="450104" y="2754555"/>
            <a:ext cx="82437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Helvetica" pitchFamily="2" charset="0"/>
              </a:rPr>
              <a:t>Naming files</a:t>
            </a:r>
          </a:p>
          <a:p>
            <a:pPr algn="ctr"/>
            <a:r>
              <a:rPr lang="en-US" sz="3200" b="1" dirty="0">
                <a:latin typeface="Helvetica" pitchFamily="2" charset="0"/>
              </a:rPr>
              <a:t>Naming things within files</a:t>
            </a:r>
          </a:p>
          <a:p>
            <a:pPr algn="ctr"/>
            <a:r>
              <a:rPr lang="en-US" sz="3200" b="1" dirty="0">
                <a:latin typeface="Helvetica" pitchFamily="2" charset="0"/>
              </a:rPr>
              <a:t>File organization</a:t>
            </a:r>
          </a:p>
        </p:txBody>
      </p:sp>
    </p:spTree>
    <p:extLst>
      <p:ext uri="{BB962C8B-B14F-4D97-AF65-F5344CB8AC3E}">
        <p14:creationId xmlns:p14="http://schemas.microsoft.com/office/powerpoint/2010/main" val="2180580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34CEEE-5130-1629-78CD-961E068B3B67}"/>
              </a:ext>
            </a:extLst>
          </p:cNvPr>
          <p:cNvSpPr txBox="1"/>
          <p:nvPr/>
        </p:nvSpPr>
        <p:spPr>
          <a:xfrm>
            <a:off x="2285999" y="205751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Helvetica" pitchFamily="2" charset="0"/>
              </a:rPr>
              <a:t>Data formatting Rules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885072-69FB-881C-EEA9-A7CFE9B29234}"/>
              </a:ext>
            </a:extLst>
          </p:cNvPr>
          <p:cNvSpPr txBox="1"/>
          <p:nvPr/>
        </p:nvSpPr>
        <p:spPr>
          <a:xfrm>
            <a:off x="1264371" y="1812456"/>
            <a:ext cx="66152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All variables in one column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One observation per row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Once entered – do not touch it! 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Export to a text based format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Never merge cells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Coded treatments, within experiment replicates, experimental replication, response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463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19E982-C59B-A583-6784-EE82D0526C89}"/>
              </a:ext>
            </a:extLst>
          </p:cNvPr>
          <p:cNvSpPr txBox="1"/>
          <p:nvPr/>
        </p:nvSpPr>
        <p:spPr>
          <a:xfrm>
            <a:off x="1967499" y="151623"/>
            <a:ext cx="50600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Helvetica" pitchFamily="2" charset="0"/>
              </a:rPr>
              <a:t>Good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68CE6-5716-A02C-48C7-FCC3320FBCFB}"/>
              </a:ext>
            </a:extLst>
          </p:cNvPr>
          <p:cNvSpPr txBox="1"/>
          <p:nvPr/>
        </p:nvSpPr>
        <p:spPr>
          <a:xfrm>
            <a:off x="1401195" y="1002219"/>
            <a:ext cx="6341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Long data</a:t>
            </a:r>
          </a:p>
          <a:p>
            <a:pPr algn="ctr"/>
            <a:r>
              <a:rPr lang="en-US" dirty="0"/>
              <a:t>one row = one datum point with separate columns for treatments</a:t>
            </a:r>
          </a:p>
        </p:txBody>
      </p:sp>
      <p:pic>
        <p:nvPicPr>
          <p:cNvPr id="9" name="Picture 8" descr="Table, Excel&#10;&#10;Description automatically generated">
            <a:extLst>
              <a:ext uri="{FF2B5EF4-FFF2-40B4-BE49-F238E27FC236}">
                <a16:creationId xmlns:a16="http://schemas.microsoft.com/office/drawing/2014/main" id="{A677D463-199C-722E-CA8D-EEA248AA8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046" y="1860243"/>
            <a:ext cx="5493905" cy="4261359"/>
          </a:xfrm>
          <a:prstGeom prst="rect">
            <a:avLst/>
          </a:prstGeom>
        </p:spPr>
      </p:pic>
      <p:pic>
        <p:nvPicPr>
          <p:cNvPr id="3076" name="Picture 4" descr="Smile Emoji Happy - Free vector graphic on Pixabay">
            <a:extLst>
              <a:ext uri="{FF2B5EF4-FFF2-40B4-BE49-F238E27FC236}">
                <a16:creationId xmlns:a16="http://schemas.microsoft.com/office/drawing/2014/main" id="{4C127420-FEF9-D426-B4B4-E99409E75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9" y="139433"/>
            <a:ext cx="1302186" cy="130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93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19E982-C59B-A583-6784-EE82D0526C89}"/>
              </a:ext>
            </a:extLst>
          </p:cNvPr>
          <p:cNvSpPr txBox="1"/>
          <p:nvPr/>
        </p:nvSpPr>
        <p:spPr>
          <a:xfrm>
            <a:off x="1970915" y="206611"/>
            <a:ext cx="50600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Helvetica" pitchFamily="2" charset="0"/>
              </a:rPr>
              <a:t>OK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68CE6-5716-A02C-48C7-FCC3320FBCFB}"/>
              </a:ext>
            </a:extLst>
          </p:cNvPr>
          <p:cNvSpPr txBox="1"/>
          <p:nvPr/>
        </p:nvSpPr>
        <p:spPr>
          <a:xfrm>
            <a:off x="1970915" y="1279310"/>
            <a:ext cx="5202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Wide data</a:t>
            </a:r>
          </a:p>
          <a:p>
            <a:pPr algn="ctr"/>
            <a:r>
              <a:rPr lang="en-US" dirty="0"/>
              <a:t>one row = all data for one treatment rep combination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8C9697-2A87-4429-F305-D2C68E3D8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14425"/>
            <a:ext cx="7772400" cy="2963355"/>
          </a:xfrm>
          <a:prstGeom prst="rect">
            <a:avLst/>
          </a:prstGeom>
        </p:spPr>
      </p:pic>
      <p:pic>
        <p:nvPicPr>
          <p:cNvPr id="4102" name="Picture 6" descr="😑 Expressionless Face Emoji | Meh! Emoji, Expressionless Emoji">
            <a:extLst>
              <a:ext uri="{FF2B5EF4-FFF2-40B4-BE49-F238E27FC236}">
                <a16:creationId xmlns:a16="http://schemas.microsoft.com/office/drawing/2014/main" id="{7E506EE9-A346-B765-F2C2-E9A97B40C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205751"/>
            <a:ext cx="1695478" cy="169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171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ree Sad Face Emoji Transparent, Download Free Sad Face Emoji Transparent  png images, Free ClipArts on Clipart Library">
            <a:extLst>
              <a:ext uri="{FF2B5EF4-FFF2-40B4-BE49-F238E27FC236}">
                <a16:creationId xmlns:a16="http://schemas.microsoft.com/office/drawing/2014/main" id="{9231E76E-B2A2-1663-DA64-3CC1DC0A1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12" y="277402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753A8D59-378B-EC78-E3D1-858EB5134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2546011"/>
            <a:ext cx="7886700" cy="17659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6A3695-20FF-B5FD-5A7C-05A6A274AE87}"/>
              </a:ext>
            </a:extLst>
          </p:cNvPr>
          <p:cNvSpPr txBox="1"/>
          <p:nvPr/>
        </p:nvSpPr>
        <p:spPr>
          <a:xfrm>
            <a:off x="2041988" y="129600"/>
            <a:ext cx="50600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Helvetica" pitchFamily="2" charset="0"/>
              </a:rPr>
              <a:t>The bad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09CF9E5D-2AF2-CFEB-7BAC-ADAFDB66C2BD}"/>
              </a:ext>
            </a:extLst>
          </p:cNvPr>
          <p:cNvSpPr/>
          <p:nvPr/>
        </p:nvSpPr>
        <p:spPr>
          <a:xfrm>
            <a:off x="1921268" y="4006922"/>
            <a:ext cx="410966" cy="8322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00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Download Emoji Swearing PNG Image with No Background - PNGkey.com">
            <a:extLst>
              <a:ext uri="{FF2B5EF4-FFF2-40B4-BE49-F238E27FC236}">
                <a16:creationId xmlns:a16="http://schemas.microsoft.com/office/drawing/2014/main" id="{42B6BF2D-CB12-7765-C802-4A1CDC3D8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64" y="23237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013300-C4B6-55BF-2D5D-A04789561CD8}"/>
              </a:ext>
            </a:extLst>
          </p:cNvPr>
          <p:cNvSpPr txBox="1"/>
          <p:nvPr/>
        </p:nvSpPr>
        <p:spPr>
          <a:xfrm>
            <a:off x="2041988" y="96262"/>
            <a:ext cx="50600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Helvetica" pitchFamily="2" charset="0"/>
              </a:rPr>
              <a:t>The ugly</a:t>
            </a:r>
          </a:p>
        </p:txBody>
      </p:sp>
      <p:pic>
        <p:nvPicPr>
          <p:cNvPr id="10" name="Picture 9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50035FFB-EE8E-DCB1-E586-2A7EDB365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1555045"/>
            <a:ext cx="7772400" cy="487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12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E3BF562-EAD9-C39E-2726-C024CB0F80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239"/>
          <a:stretch/>
        </p:blipFill>
        <p:spPr>
          <a:xfrm>
            <a:off x="236225" y="1713672"/>
            <a:ext cx="8671545" cy="43251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C785A1-6D17-BC0A-AF77-A016FF4DA2B8}"/>
              </a:ext>
            </a:extLst>
          </p:cNvPr>
          <p:cNvSpPr txBox="1"/>
          <p:nvPr/>
        </p:nvSpPr>
        <p:spPr>
          <a:xfrm>
            <a:off x="3530688" y="437321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Helvetica" pitchFamily="2" charset="0"/>
              </a:rPr>
              <a:t>File trees</a:t>
            </a:r>
          </a:p>
        </p:txBody>
      </p:sp>
    </p:spTree>
    <p:extLst>
      <p:ext uri="{BB962C8B-B14F-4D97-AF65-F5344CB8AC3E}">
        <p14:creationId xmlns:p14="http://schemas.microsoft.com/office/powerpoint/2010/main" val="613498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094D1CC-2448-9864-FFF1-7E6B163BC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883"/>
          <a:stretch/>
        </p:blipFill>
        <p:spPr>
          <a:xfrm>
            <a:off x="894521" y="1236179"/>
            <a:ext cx="3120888" cy="5141016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6CC6248-E105-151B-8B0F-8BE854F7A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458" y="1236179"/>
            <a:ext cx="3353439" cy="5141016"/>
          </a:xfrm>
          <a:prstGeom prst="rect">
            <a:avLst/>
          </a:prstGeom>
        </p:spPr>
      </p:pic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2E51E21A-40AA-3771-6855-0FDC02DD302F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 flipH="1" flipV="1">
            <a:off x="2072563" y="1618580"/>
            <a:ext cx="5141016" cy="4376213"/>
          </a:xfrm>
          <a:prstGeom prst="bentConnector5">
            <a:avLst>
              <a:gd name="adj1" fmla="val -4447"/>
              <a:gd name="adj2" fmla="val 48671"/>
              <a:gd name="adj3" fmla="val 10444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381926-7314-D738-09F4-FD8B0C50326F}"/>
              </a:ext>
            </a:extLst>
          </p:cNvPr>
          <p:cNvSpPr txBox="1"/>
          <p:nvPr/>
        </p:nvSpPr>
        <p:spPr>
          <a:xfrm>
            <a:off x="1927270" y="157639"/>
            <a:ext cx="4903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Helvetica" pitchFamily="2" charset="0"/>
              </a:rPr>
              <a:t>File tree for manuscript</a:t>
            </a:r>
          </a:p>
        </p:txBody>
      </p:sp>
    </p:spTree>
    <p:extLst>
      <p:ext uri="{BB962C8B-B14F-4D97-AF65-F5344CB8AC3E}">
        <p14:creationId xmlns:p14="http://schemas.microsoft.com/office/powerpoint/2010/main" val="3650834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68EACD4-17FF-22A4-6F05-B3AE4AD5E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429" y="356458"/>
            <a:ext cx="2958745" cy="6145087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A6CAA91-4DDC-872F-FDA1-DF7F31928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983" y="789884"/>
            <a:ext cx="3803374" cy="5566396"/>
          </a:xfrm>
          <a:prstGeom prst="rect">
            <a:avLst/>
          </a:prstGeom>
        </p:spPr>
      </p:pic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F66167D7-31EA-10A8-58EC-406547E1686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 flipH="1" flipV="1">
            <a:off x="1451905" y="1585781"/>
            <a:ext cx="5711661" cy="4119868"/>
          </a:xfrm>
          <a:prstGeom prst="bentConnector5">
            <a:avLst>
              <a:gd name="adj1" fmla="val -4002"/>
              <a:gd name="adj2" fmla="val 44875"/>
              <a:gd name="adj3" fmla="val 10400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4F36AAC-3018-C32A-A766-A3E477F75A32}"/>
              </a:ext>
            </a:extLst>
          </p:cNvPr>
          <p:cNvSpPr txBox="1"/>
          <p:nvPr/>
        </p:nvSpPr>
        <p:spPr>
          <a:xfrm>
            <a:off x="4094001" y="-36285"/>
            <a:ext cx="441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Helvetica" pitchFamily="2" charset="0"/>
              </a:rPr>
              <a:t>File tree for proposal</a:t>
            </a:r>
          </a:p>
        </p:txBody>
      </p:sp>
    </p:spTree>
    <p:extLst>
      <p:ext uri="{BB962C8B-B14F-4D97-AF65-F5344CB8AC3E}">
        <p14:creationId xmlns:p14="http://schemas.microsoft.com/office/powerpoint/2010/main" val="304421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FF1AA7-4296-365E-2199-84767FB21FEC}"/>
              </a:ext>
            </a:extLst>
          </p:cNvPr>
          <p:cNvSpPr txBox="1"/>
          <p:nvPr/>
        </p:nvSpPr>
        <p:spPr>
          <a:xfrm>
            <a:off x="450104" y="216764"/>
            <a:ext cx="824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Helvetica" pitchFamily="2" charset="0"/>
              </a:rPr>
              <a:t>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A1698-ABF3-0B40-89C5-C2D92BA58816}"/>
              </a:ext>
            </a:extLst>
          </p:cNvPr>
          <p:cNvSpPr txBox="1"/>
          <p:nvPr/>
        </p:nvSpPr>
        <p:spPr>
          <a:xfrm>
            <a:off x="450104" y="2754555"/>
            <a:ext cx="82437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Helvetica" pitchFamily="2" charset="0"/>
              </a:rPr>
              <a:t>Naming files</a:t>
            </a:r>
          </a:p>
          <a:p>
            <a:pPr algn="ctr"/>
            <a:r>
              <a:rPr lang="en-US" sz="3200" b="1" dirty="0">
                <a:latin typeface="Helvetica" pitchFamily="2" charset="0"/>
              </a:rPr>
              <a:t>Naming things within files</a:t>
            </a:r>
          </a:p>
          <a:p>
            <a:pPr algn="ctr"/>
            <a:r>
              <a:rPr lang="en-US" sz="3200" b="1" dirty="0">
                <a:latin typeface="Helvetica" pitchFamily="2" charset="0"/>
              </a:rPr>
              <a:t>File organization</a:t>
            </a:r>
          </a:p>
        </p:txBody>
      </p:sp>
    </p:spTree>
    <p:extLst>
      <p:ext uri="{BB962C8B-B14F-4D97-AF65-F5344CB8AC3E}">
        <p14:creationId xmlns:p14="http://schemas.microsoft.com/office/powerpoint/2010/main" val="232797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8626EC-2BAA-34D5-1CD1-3CADADE90C4C}"/>
              </a:ext>
            </a:extLst>
          </p:cNvPr>
          <p:cNvSpPr txBox="1"/>
          <p:nvPr/>
        </p:nvSpPr>
        <p:spPr>
          <a:xfrm>
            <a:off x="450104" y="1230556"/>
            <a:ext cx="824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Helvetica" pitchFamily="2" charset="0"/>
              </a:rPr>
              <a:t>Three principles for naming 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0F9B31-39D5-8ED8-6B47-723A4F9B7FDD}"/>
              </a:ext>
            </a:extLst>
          </p:cNvPr>
          <p:cNvSpPr txBox="1"/>
          <p:nvPr/>
        </p:nvSpPr>
        <p:spPr>
          <a:xfrm>
            <a:off x="450104" y="2754555"/>
            <a:ext cx="82437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b="1" dirty="0">
                <a:latin typeface="Helvetica" pitchFamily="2" charset="0"/>
              </a:rPr>
              <a:t>Machine readable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b="1" dirty="0">
                <a:latin typeface="Helvetica" pitchFamily="2" charset="0"/>
              </a:rPr>
              <a:t>Human readable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b="1" dirty="0">
                <a:latin typeface="Helvetica" pitchFamily="2" charset="0"/>
              </a:rPr>
              <a:t>Computer organizes for you</a:t>
            </a:r>
          </a:p>
        </p:txBody>
      </p:sp>
    </p:spTree>
    <p:extLst>
      <p:ext uri="{BB962C8B-B14F-4D97-AF65-F5344CB8AC3E}">
        <p14:creationId xmlns:p14="http://schemas.microsoft.com/office/powerpoint/2010/main" val="152586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F7EC4A-0739-BD06-F3A0-68454FC5B2C7}"/>
              </a:ext>
            </a:extLst>
          </p:cNvPr>
          <p:cNvSpPr txBox="1"/>
          <p:nvPr/>
        </p:nvSpPr>
        <p:spPr>
          <a:xfrm>
            <a:off x="450104" y="832990"/>
            <a:ext cx="824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Machine readable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6608C-B462-7E9D-7A3A-907C73A8F4C7}"/>
              </a:ext>
            </a:extLst>
          </p:cNvPr>
          <p:cNvSpPr txBox="1"/>
          <p:nvPr/>
        </p:nvSpPr>
        <p:spPr>
          <a:xfrm>
            <a:off x="450104" y="1595021"/>
            <a:ext cx="45217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" pitchFamily="2" charset="0"/>
              </a:rPr>
              <a:t>Regular expression and searching friendly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do not use spaces, punctuation, accented characters, case sensitive</a:t>
            </a:r>
          </a:p>
          <a:p>
            <a:endParaRPr lang="en-US" sz="2800" dirty="0">
              <a:latin typeface="Helvetica" pitchFamily="2" charset="0"/>
            </a:endParaRPr>
          </a:p>
          <a:p>
            <a:r>
              <a:rPr lang="en-US" sz="2800" b="1" dirty="0">
                <a:latin typeface="Helvetica" pitchFamily="2" charset="0"/>
              </a:rPr>
              <a:t>Easy to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deliberate and consistent use of delimiters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_ helps separate the journal reviewed</a:t>
            </a: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2450621-8807-CCAC-928B-B7C5F257A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456" y="1596669"/>
            <a:ext cx="3494282" cy="500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2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F7EC4A-0739-BD06-F3A0-68454FC5B2C7}"/>
              </a:ext>
            </a:extLst>
          </p:cNvPr>
          <p:cNvSpPr txBox="1"/>
          <p:nvPr/>
        </p:nvSpPr>
        <p:spPr>
          <a:xfrm>
            <a:off x="450104" y="832990"/>
            <a:ext cx="824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Machine readable</a:t>
            </a:r>
          </a:p>
        </p:txBody>
      </p:sp>
      <p:pic>
        <p:nvPicPr>
          <p:cNvPr id="2" name="Picture 1" descr="Table&#10;&#10;Description automatically generated">
            <a:extLst>
              <a:ext uri="{FF2B5EF4-FFF2-40B4-BE49-F238E27FC236}">
                <a16:creationId xmlns:a16="http://schemas.microsoft.com/office/drawing/2014/main" id="{D30B62E0-E0A7-CC01-B6D3-F4FCD66A5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275" y="1500809"/>
            <a:ext cx="6919447" cy="51493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7628F6-B3C2-7B4D-22D9-369C6836F14B}"/>
              </a:ext>
            </a:extLst>
          </p:cNvPr>
          <p:cNvSpPr txBox="1"/>
          <p:nvPr/>
        </p:nvSpPr>
        <p:spPr>
          <a:xfrm>
            <a:off x="0" y="6488668"/>
            <a:ext cx="453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Jenny Bryan – Reproducible Science Workshop</a:t>
            </a:r>
          </a:p>
        </p:txBody>
      </p:sp>
    </p:spTree>
    <p:extLst>
      <p:ext uri="{BB962C8B-B14F-4D97-AF65-F5344CB8AC3E}">
        <p14:creationId xmlns:p14="http://schemas.microsoft.com/office/powerpoint/2010/main" val="2120084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F7EC4A-0739-BD06-F3A0-68454FC5B2C7}"/>
              </a:ext>
            </a:extLst>
          </p:cNvPr>
          <p:cNvSpPr txBox="1"/>
          <p:nvPr/>
        </p:nvSpPr>
        <p:spPr>
          <a:xfrm>
            <a:off x="450104" y="832990"/>
            <a:ext cx="824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Machine readable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5F9ABB-277C-0CF3-A92D-CE6EC90AFCE2}"/>
              </a:ext>
            </a:extLst>
          </p:cNvPr>
          <p:cNvSpPr txBox="1"/>
          <p:nvPr/>
        </p:nvSpPr>
        <p:spPr>
          <a:xfrm>
            <a:off x="1029202" y="2285999"/>
            <a:ext cx="708559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Easy to search for files later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Easy to narrow file lists based on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Easy to extract info from files – metadata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Avoid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Spaces in file names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punctuation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accented characters</a:t>
            </a:r>
          </a:p>
        </p:txBody>
      </p:sp>
    </p:spTree>
    <p:extLst>
      <p:ext uri="{BB962C8B-B14F-4D97-AF65-F5344CB8AC3E}">
        <p14:creationId xmlns:p14="http://schemas.microsoft.com/office/powerpoint/2010/main" val="4111797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F7EC4A-0739-BD06-F3A0-68454FC5B2C7}"/>
              </a:ext>
            </a:extLst>
          </p:cNvPr>
          <p:cNvSpPr txBox="1"/>
          <p:nvPr/>
        </p:nvSpPr>
        <p:spPr>
          <a:xfrm>
            <a:off x="450104" y="832990"/>
            <a:ext cx="824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Human readable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6608C-B462-7E9D-7A3A-907C73A8F4C7}"/>
              </a:ext>
            </a:extLst>
          </p:cNvPr>
          <p:cNvSpPr txBox="1"/>
          <p:nvPr/>
        </p:nvSpPr>
        <p:spPr>
          <a:xfrm>
            <a:off x="2311123" y="1791998"/>
            <a:ext cx="45217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" pitchFamily="2" charset="0"/>
              </a:rPr>
              <a:t>Name contains content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Helvetica" pitchFamily="2" charset="0"/>
              </a:rPr>
              <a:t>Sample info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Helvetica" pitchFamily="2" charset="0"/>
              </a:rPr>
              <a:t>time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Helvetica" pitchFamily="2" charset="0"/>
              </a:rPr>
              <a:t>date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Helvetica" pitchFamily="2" charset="0"/>
              </a:rPr>
              <a:t>well number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Helvetica" pitchFamily="2" charset="0"/>
              </a:rPr>
              <a:t>etc</a:t>
            </a:r>
            <a:r>
              <a:rPr lang="en-US" sz="2800" b="1" dirty="0">
                <a:latin typeface="Helvetica" pitchFamily="2" charset="0"/>
              </a:rPr>
              <a:t>…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>
              <a:latin typeface="Helvetica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Helvetica" pitchFamily="2" charset="0"/>
              </a:rPr>
              <a:t>Should be obvious what it is just by looking at it</a:t>
            </a:r>
          </a:p>
        </p:txBody>
      </p:sp>
    </p:spTree>
    <p:extLst>
      <p:ext uri="{BB962C8B-B14F-4D97-AF65-F5344CB8AC3E}">
        <p14:creationId xmlns:p14="http://schemas.microsoft.com/office/powerpoint/2010/main" val="227835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F7EC4A-0739-BD06-F3A0-68454FC5B2C7}"/>
              </a:ext>
            </a:extLst>
          </p:cNvPr>
          <p:cNvSpPr txBox="1"/>
          <p:nvPr/>
        </p:nvSpPr>
        <p:spPr>
          <a:xfrm>
            <a:off x="450104" y="832990"/>
            <a:ext cx="824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Computer organizes things for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6608C-B462-7E9D-7A3A-907C73A8F4C7}"/>
              </a:ext>
            </a:extLst>
          </p:cNvPr>
          <p:cNvSpPr txBox="1"/>
          <p:nvPr/>
        </p:nvSpPr>
        <p:spPr>
          <a:xfrm>
            <a:off x="450104" y="2464954"/>
            <a:ext cx="4521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Helvetica" pitchFamily="2" charset="0"/>
              </a:rPr>
              <a:t>Use ISO 8601 standard for dates</a:t>
            </a:r>
          </a:p>
        </p:txBody>
      </p:sp>
      <p:pic>
        <p:nvPicPr>
          <p:cNvPr id="2" name="Picture 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FB07290-47B2-7297-BC1E-B00E6F8F9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638" y="1470977"/>
            <a:ext cx="3494282" cy="50098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7EBC5A-A03B-190B-0458-48AD7F66011E}"/>
              </a:ext>
            </a:extLst>
          </p:cNvPr>
          <p:cNvSpPr txBox="1"/>
          <p:nvPr/>
        </p:nvSpPr>
        <p:spPr>
          <a:xfrm>
            <a:off x="1056391" y="4234458"/>
            <a:ext cx="4521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Helvetica" pitchFamily="2" charset="0"/>
              </a:rPr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2732875009"/>
      </p:ext>
    </p:extLst>
  </p:cSld>
  <p:clrMapOvr>
    <a:masterClrMapping/>
  </p:clrMapOvr>
</p:sld>
</file>

<file path=ppt/theme/theme1.xml><?xml version="1.0" encoding="utf-8"?>
<a:theme xmlns:a="http://schemas.openxmlformats.org/drawingml/2006/main" name="4x3_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x3_theme" id="{3362BC88-ECD9-A14D-9A19-56C585F207C8}" vid="{FA9AD46E-07B1-D34B-8748-DEFCE7F70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4x3_theme</Template>
  <TotalTime>1733</TotalTime>
  <Words>496</Words>
  <Application>Microsoft Macintosh PowerPoint</Application>
  <PresentationFormat>On-screen Show (4:3)</PresentationFormat>
  <Paragraphs>115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Helvetica</vt:lpstr>
      <vt:lpstr>4x3_theme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Noel</dc:creator>
  <cp:lastModifiedBy>Zachary Noel</cp:lastModifiedBy>
  <cp:revision>4</cp:revision>
  <dcterms:created xsi:type="dcterms:W3CDTF">2022-10-24T15:04:49Z</dcterms:created>
  <dcterms:modified xsi:type="dcterms:W3CDTF">2023-01-31T22:37:29Z</dcterms:modified>
</cp:coreProperties>
</file>