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3" r:id="rId9"/>
    <p:sldId id="277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upo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orma livre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orma livre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1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23D35B9-026D-497F-B62D-C4625553F3BF}" type="datetimeFigureOut">
              <a:rPr lang="pt-BR"/>
              <a:pPr>
                <a:defRPr/>
              </a:pPr>
              <a:t>19/09/2020</a:t>
            </a:fld>
            <a:endParaRPr lang="pt-BR"/>
          </a:p>
        </p:txBody>
      </p:sp>
      <p:sp>
        <p:nvSpPr>
          <p:cNvPr id="12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C3FBDA9-642A-4243-949F-E2A1AE13A4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25EE3-64BB-4D81-B276-AA906FB4ADDF}" type="datetimeFigureOut">
              <a:rPr lang="pt-BR"/>
              <a:pPr>
                <a:defRPr/>
              </a:pPr>
              <a:t>19/09/2020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E92ED-61C1-48CC-9426-9F2E6C48A9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4D5AF-9D73-42D7-949E-BC7E4E536C30}" type="datetimeFigureOut">
              <a:rPr lang="pt-BR"/>
              <a:pPr>
                <a:defRPr/>
              </a:pPr>
              <a:t>19/09/2020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E73C2-5994-4A79-8DDE-20EB85D0A1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3D9DC-0260-4B4F-8D01-06960268664D}" type="datetimeFigureOut">
              <a:rPr lang="pt-BR"/>
              <a:pPr>
                <a:defRPr/>
              </a:pPr>
              <a:t>19/09/2020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FA1FE-449D-43B0-8A1C-51DAE11893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Divisa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4EC545-E4EE-4485-8B56-1835A7C9D059}" type="datetimeFigureOut">
              <a:rPr lang="pt-BR"/>
              <a:pPr>
                <a:defRPr/>
              </a:pPr>
              <a:t>19/09/2020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A26647-225D-4909-BE3E-23EA234610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3B4EE9-4538-45CD-9E84-48F50E94CB64}" type="datetimeFigureOut">
              <a:rPr lang="pt-BR"/>
              <a:pPr>
                <a:defRPr/>
              </a:pPr>
              <a:t>19/09/2020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D96E7E-6799-4779-BEFB-41C044287A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6A9496-0638-422C-B58A-3EE2E8F5B783}" type="datetimeFigureOut">
              <a:rPr lang="pt-BR"/>
              <a:pPr>
                <a:defRPr/>
              </a:pPr>
              <a:t>19/09/2020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FA413A-7017-4CCF-9E83-39795EDEBF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BB21D3-9E6B-49F0-B5F3-BB1829F062C7}" type="datetimeFigureOut">
              <a:rPr lang="pt-BR"/>
              <a:pPr>
                <a:defRPr/>
              </a:pPr>
              <a:t>19/09/2020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5D901B-AA61-426D-A9EF-A98D0E4D2C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BAA0-D2E6-4712-976C-62CA32F1E658}" type="datetimeFigureOut">
              <a:rPr lang="pt-BR"/>
              <a:pPr>
                <a:defRPr/>
              </a:pPr>
              <a:t>19/09/2020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AFBB2-4A62-47B2-B53B-8F96E7F10F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CD51AE-D46F-4532-8489-01BE5F9EC496}" type="datetimeFigureOut">
              <a:rPr lang="pt-BR"/>
              <a:pPr>
                <a:defRPr/>
              </a:pPr>
              <a:t>19/09/2020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29BE46-0C46-4E8A-92E0-3E2E36CD92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orma livre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visa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Divisa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A50A8AA-7B9E-4E1B-BF51-6F1C4EA894AF}" type="datetimeFigureOut">
              <a:rPr lang="pt-BR"/>
              <a:pPr>
                <a:defRPr/>
              </a:pPr>
              <a:t>19/09/2020</a:t>
            </a:fld>
            <a:endParaRPr lang="pt-BR"/>
          </a:p>
        </p:txBody>
      </p:sp>
      <p:sp>
        <p:nvSpPr>
          <p:cNvPr id="1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942B0D9-E930-430B-86DB-AEE5A1E569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33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F6334DBC-BACD-4769-BEAB-A25A2451B9AE}" type="datetimeFigureOut">
              <a:rPr lang="pt-BR"/>
              <a:pPr>
                <a:defRPr/>
              </a:pPr>
              <a:t>19/09/2020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A0FB2318-821B-4F0F-BC71-2DD261CC70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8" r:id="rId2"/>
    <p:sldLayoutId id="2147483673" r:id="rId3"/>
    <p:sldLayoutId id="2147483674" r:id="rId4"/>
    <p:sldLayoutId id="2147483675" r:id="rId5"/>
    <p:sldLayoutId id="2147483676" r:id="rId6"/>
    <p:sldLayoutId id="2147483669" r:id="rId7"/>
    <p:sldLayoutId id="2147483677" r:id="rId8"/>
    <p:sldLayoutId id="2147483678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alerno.ufcg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Introdução a Programação Orientada a Objeto (POO) Encapsulamento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5800" y="3957042"/>
            <a:ext cx="7772400" cy="1200150"/>
          </a:xfrm>
        </p:spPr>
        <p:txBody>
          <a:bodyPr/>
          <a:lstStyle/>
          <a:p>
            <a:pPr marR="0"/>
            <a:r>
              <a:rPr lang="pt-BR" dirty="0"/>
              <a:t>Professor: Marcus Salerno de Aquino</a:t>
            </a:r>
          </a:p>
        </p:txBody>
      </p:sp>
      <p:sp>
        <p:nvSpPr>
          <p:cNvPr id="13315" name="CaixaDeTexto 3"/>
          <p:cNvSpPr txBox="1">
            <a:spLocks noChangeArrowheads="1"/>
          </p:cNvSpPr>
          <p:nvPr/>
        </p:nvSpPr>
        <p:spPr bwMode="auto">
          <a:xfrm>
            <a:off x="1071563" y="5643563"/>
            <a:ext cx="62150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Lucida Sans Unicode" pitchFamily="34" charset="0"/>
              </a:rPr>
              <a:t>salerno.ufcg@gmail.com</a:t>
            </a:r>
          </a:p>
          <a:p>
            <a:pPr algn="ctr"/>
            <a:endParaRPr lang="pt-BR" sz="800" dirty="0">
              <a:solidFill>
                <a:schemeClr val="bg1"/>
              </a:solidFill>
              <a:latin typeface="Lucida Sans Unicode" pitchFamily="34" charset="0"/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Lucida Sans Unicode" pitchFamily="34" charset="0"/>
              </a:rPr>
              <a:t>Carga Horária: 60 horas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Considerações Iniciais </a:t>
            </a:r>
          </a:p>
          <a:p>
            <a:pPr lvl="1" eaLnBrk="1" hangingPunct="1"/>
            <a:r>
              <a:rPr lang="pt-BR" dirty="0">
                <a:solidFill>
                  <a:srgbClr val="3333FF"/>
                </a:solidFill>
              </a:rPr>
              <a:t>Programação Orientada à Objetos </a:t>
            </a:r>
            <a:r>
              <a:rPr lang="pt-BR" dirty="0"/>
              <a:t>(POO) encapsula atributos e operações em objetos</a:t>
            </a:r>
          </a:p>
          <a:p>
            <a:pPr lvl="1" eaLnBrk="1" hangingPunct="1"/>
            <a:r>
              <a:rPr lang="pt-BR" dirty="0"/>
              <a:t>Os objetos têm a propriedade de </a:t>
            </a:r>
            <a:r>
              <a:rPr lang="pt-BR" dirty="0">
                <a:solidFill>
                  <a:srgbClr val="3333FF"/>
                </a:solidFill>
              </a:rPr>
              <a:t>ocultamento de informações</a:t>
            </a:r>
          </a:p>
          <a:p>
            <a:pPr lvl="1" eaLnBrk="1" hangingPunct="1"/>
            <a:r>
              <a:rPr lang="pt-BR" dirty="0"/>
              <a:t>Os objetos podem se comunicar com outros objetos por meio de </a:t>
            </a:r>
            <a:r>
              <a:rPr lang="pt-BR" dirty="0">
                <a:solidFill>
                  <a:srgbClr val="3333FF"/>
                </a:solidFill>
              </a:rPr>
              <a:t>interfaces</a:t>
            </a:r>
            <a:r>
              <a:rPr lang="pt-BR" dirty="0"/>
              <a:t> bem-definidas, </a:t>
            </a:r>
          </a:p>
          <a:p>
            <a:pPr lvl="2" eaLnBrk="1" hangingPunct="1"/>
            <a:r>
              <a:rPr lang="pt-BR" dirty="0"/>
              <a:t>Mas não têm permissão para saber como os outros objetos são implementados</a:t>
            </a:r>
          </a:p>
          <a:p>
            <a:pPr lvl="1" eaLnBrk="1" hangingPunct="1"/>
            <a:r>
              <a:rPr lang="pt-BR" dirty="0"/>
              <a:t>Detalhes de implementação são </a:t>
            </a:r>
            <a:r>
              <a:rPr lang="pt-BR" dirty="0">
                <a:solidFill>
                  <a:srgbClr val="3333FF"/>
                </a:solidFill>
              </a:rPr>
              <a:t>ocultados</a:t>
            </a:r>
            <a:r>
              <a:rPr lang="pt-BR" dirty="0"/>
              <a:t> dentro do próprio objeto</a:t>
            </a:r>
          </a:p>
          <a:p>
            <a:pPr lvl="2" eaLnBrk="1" hangingPunct="1">
              <a:buFont typeface="Wingdings 2" pitchFamily="18" charset="2"/>
              <a:buNone/>
            </a:pPr>
            <a:endParaRPr lang="pt-BR" dirty="0"/>
          </a:p>
          <a:p>
            <a:pPr lvl="2" eaLnBrk="1" hangingPunct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Encapsulamento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Funções set e </a:t>
            </a:r>
            <a:r>
              <a:rPr lang="pt-BR" dirty="0" err="1"/>
              <a:t>get</a:t>
            </a:r>
            <a:endParaRPr lang="pt-BR" dirty="0"/>
          </a:p>
          <a:p>
            <a:pPr lvl="1" eaLnBrk="1" hangingPunct="1"/>
            <a:r>
              <a:rPr lang="pt-BR" dirty="0"/>
              <a:t>Membros de dados </a:t>
            </a:r>
            <a:r>
              <a:rPr lang="pt-BR" i="1" dirty="0" err="1"/>
              <a:t>private</a:t>
            </a:r>
            <a:r>
              <a:rPr lang="pt-BR" dirty="0"/>
              <a:t> de uma classe só podem ser manipulados por funções-membros dessa classe</a:t>
            </a:r>
          </a:p>
          <a:p>
            <a:pPr lvl="1" eaLnBrk="1" hangingPunct="1"/>
            <a:r>
              <a:rPr lang="pt-BR" dirty="0">
                <a:solidFill>
                  <a:srgbClr val="3333FF"/>
                </a:solidFill>
              </a:rPr>
              <a:t>Função-membro set</a:t>
            </a:r>
          </a:p>
          <a:p>
            <a:pPr lvl="2" eaLnBrk="1" hangingPunct="1"/>
            <a:r>
              <a:rPr lang="pt-BR" dirty="0"/>
              <a:t>Permite configurar os membros de dados </a:t>
            </a:r>
            <a:r>
              <a:rPr lang="pt-BR" dirty="0" err="1"/>
              <a:t>private</a:t>
            </a:r>
            <a:endParaRPr lang="pt-BR" dirty="0"/>
          </a:p>
          <a:p>
            <a:pPr lvl="2" eaLnBrk="1" hangingPunct="1"/>
            <a:r>
              <a:rPr lang="pt-BR" dirty="0"/>
              <a:t>Também chamadas de </a:t>
            </a:r>
            <a:r>
              <a:rPr lang="pt-BR" dirty="0">
                <a:solidFill>
                  <a:srgbClr val="3333FF"/>
                </a:solidFill>
              </a:rPr>
              <a:t>função modificadora </a:t>
            </a:r>
            <a:r>
              <a:rPr lang="pt-BR" dirty="0"/>
              <a:t>(modificam valores)</a:t>
            </a:r>
          </a:p>
          <a:p>
            <a:pPr lvl="1" eaLnBrk="1" hangingPunct="1"/>
            <a:r>
              <a:rPr lang="pt-BR" dirty="0">
                <a:solidFill>
                  <a:srgbClr val="3333FF"/>
                </a:solidFill>
              </a:rPr>
              <a:t>Função-membro </a:t>
            </a:r>
            <a:r>
              <a:rPr lang="pt-BR" dirty="0" err="1">
                <a:solidFill>
                  <a:srgbClr val="3333FF"/>
                </a:solidFill>
              </a:rPr>
              <a:t>get</a:t>
            </a:r>
            <a:endParaRPr lang="pt-BR" dirty="0">
              <a:solidFill>
                <a:srgbClr val="3333FF"/>
              </a:solidFill>
            </a:endParaRPr>
          </a:p>
          <a:p>
            <a:pPr lvl="2" eaLnBrk="1" hangingPunct="1"/>
            <a:r>
              <a:rPr lang="pt-BR" dirty="0"/>
              <a:t>Permite obter valores de membro de dados </a:t>
            </a:r>
            <a:r>
              <a:rPr lang="pt-BR" dirty="0" err="1"/>
              <a:t>private</a:t>
            </a:r>
            <a:endParaRPr lang="pt-BR" dirty="0"/>
          </a:p>
          <a:p>
            <a:pPr lvl="2" eaLnBrk="1" hangingPunct="1"/>
            <a:r>
              <a:rPr lang="pt-BR" dirty="0"/>
              <a:t>Também conhecidas como </a:t>
            </a:r>
            <a:r>
              <a:rPr lang="pt-BR" dirty="0">
                <a:solidFill>
                  <a:srgbClr val="3333FF"/>
                </a:solidFill>
              </a:rPr>
              <a:t>função de acesso </a:t>
            </a:r>
            <a:r>
              <a:rPr lang="pt-BR" dirty="0"/>
              <a:t>(acessam valores)</a:t>
            </a:r>
          </a:p>
          <a:p>
            <a:pPr lvl="2" eaLnBrk="1" hangingPunct="1"/>
            <a:endParaRPr lang="pt-BR" dirty="0"/>
          </a:p>
          <a:p>
            <a:pPr lvl="2" eaLnBrk="1" hangingPunct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Encapsulamento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3333FF"/>
                </a:solidFill>
              </a:rPr>
              <a:t>Cliente de um objeto</a:t>
            </a:r>
          </a:p>
          <a:p>
            <a:pPr lvl="1"/>
            <a:r>
              <a:rPr lang="pt-BR" dirty="0"/>
              <a:t>Qualquer classe ou função que chame as funções-membro do objeto de fora do objeto (ex., chamadas na </a:t>
            </a:r>
            <a:r>
              <a:rPr lang="pt-BR" i="1" dirty="0" err="1"/>
              <a:t>main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r>
              <a:rPr lang="pt-BR" dirty="0"/>
              <a:t>Declarar os membros de dados com acesso </a:t>
            </a:r>
            <a:r>
              <a:rPr lang="pt-BR" i="1" dirty="0" err="1"/>
              <a:t>private</a:t>
            </a:r>
            <a:r>
              <a:rPr lang="pt-BR" dirty="0"/>
              <a:t> impõe a </a:t>
            </a:r>
            <a:r>
              <a:rPr lang="pt-BR" dirty="0">
                <a:solidFill>
                  <a:srgbClr val="3333FF"/>
                </a:solidFill>
              </a:rPr>
              <a:t>ocultação de dados</a:t>
            </a:r>
          </a:p>
          <a:p>
            <a:pPr lvl="1"/>
            <a:r>
              <a:rPr lang="pt-BR" dirty="0"/>
              <a:t>O cliente sabe que está tentando modificar ou obter dados de um objeto, mas o cliente não sabe como o objeto realiza essas operações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</p:spTree>
    <p:extLst>
      <p:ext uri="{BB962C8B-B14F-4D97-AF65-F5344CB8AC3E}">
        <p14:creationId xmlns:p14="http://schemas.microsoft.com/office/powerpoint/2010/main" val="407574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99592" y="1268760"/>
            <a:ext cx="7920880" cy="5472608"/>
          </a:xfrm>
        </p:spPr>
        <p:txBody>
          <a:bodyPr/>
          <a:lstStyle/>
          <a:p>
            <a:r>
              <a:rPr lang="pt-BR" dirty="0"/>
              <a:t>Exemplo</a:t>
            </a:r>
          </a:p>
          <a:p>
            <a:pPr lvl="1"/>
            <a:r>
              <a:rPr lang="pt-BR" dirty="0"/>
              <a:t>Calcule o salario de um funcionário em função do número de horas trabalhadas e do valor da hora</a:t>
            </a:r>
          </a:p>
          <a:p>
            <a:pPr marL="109537" indent="0">
              <a:buNone/>
            </a:pPr>
            <a:r>
              <a:rPr lang="pt-BR" sz="2200" dirty="0" err="1"/>
              <a:t>class</a:t>
            </a:r>
            <a:r>
              <a:rPr lang="pt-BR" sz="2200" dirty="0"/>
              <a:t> </a:t>
            </a:r>
            <a:r>
              <a:rPr lang="pt-BR" sz="2200" dirty="0" err="1"/>
              <a:t>Funcionario</a:t>
            </a:r>
            <a:r>
              <a:rPr lang="pt-BR" sz="2200" dirty="0"/>
              <a:t> {</a:t>
            </a:r>
          </a:p>
          <a:p>
            <a:pPr marL="109537" indent="0">
              <a:buNone/>
            </a:pPr>
            <a:r>
              <a:rPr lang="pt-BR" sz="2200" dirty="0"/>
              <a:t>   </a:t>
            </a:r>
            <a:r>
              <a:rPr lang="pt-BR" sz="2200" dirty="0" err="1"/>
              <a:t>private</a:t>
            </a:r>
            <a:r>
              <a:rPr lang="pt-BR" sz="2200" dirty="0"/>
              <a:t>:</a:t>
            </a:r>
          </a:p>
          <a:p>
            <a:pPr marL="109537" indent="0">
              <a:buNone/>
            </a:pPr>
            <a:r>
              <a:rPr lang="pt-BR" sz="2200" dirty="0"/>
              <a:t>      </a:t>
            </a:r>
            <a:r>
              <a:rPr lang="pt-BR" sz="2200" dirty="0" err="1"/>
              <a:t>float</a:t>
            </a:r>
            <a:r>
              <a:rPr lang="pt-BR" sz="2200" dirty="0"/>
              <a:t> </a:t>
            </a:r>
            <a:r>
              <a:rPr lang="pt-BR" sz="2200" dirty="0" err="1"/>
              <a:t>horasTrab</a:t>
            </a:r>
            <a:r>
              <a:rPr lang="pt-BR" sz="2200" dirty="0"/>
              <a:t>;</a:t>
            </a:r>
          </a:p>
          <a:p>
            <a:pPr marL="109537" indent="0">
              <a:buNone/>
            </a:pPr>
            <a:r>
              <a:rPr lang="pt-BR" sz="2200" dirty="0"/>
              <a:t>      </a:t>
            </a:r>
            <a:r>
              <a:rPr lang="pt-BR" sz="2200" dirty="0" err="1"/>
              <a:t>float</a:t>
            </a:r>
            <a:r>
              <a:rPr lang="pt-BR" sz="2200" dirty="0"/>
              <a:t> </a:t>
            </a:r>
            <a:r>
              <a:rPr lang="pt-BR" sz="2200" dirty="0" err="1"/>
              <a:t>valorHora</a:t>
            </a:r>
            <a:r>
              <a:rPr lang="pt-BR" sz="2200" dirty="0"/>
              <a:t>;</a:t>
            </a:r>
          </a:p>
          <a:p>
            <a:pPr marL="109537" indent="0">
              <a:buNone/>
            </a:pPr>
            <a:r>
              <a:rPr lang="pt-BR" sz="2200" dirty="0"/>
              <a:t>      </a:t>
            </a:r>
            <a:r>
              <a:rPr lang="pt-BR" sz="2200" dirty="0" err="1"/>
              <a:t>float</a:t>
            </a:r>
            <a:r>
              <a:rPr lang="pt-BR" sz="2200" dirty="0"/>
              <a:t> salario;</a:t>
            </a:r>
          </a:p>
          <a:p>
            <a:pPr marL="109537" indent="0">
              <a:buNone/>
            </a:pPr>
            <a:r>
              <a:rPr lang="pt-BR" sz="2200" dirty="0"/>
              <a:t>    </a:t>
            </a:r>
            <a:r>
              <a:rPr lang="pt-BR" sz="2200" dirty="0" err="1"/>
              <a:t>public</a:t>
            </a:r>
            <a:r>
              <a:rPr lang="pt-BR" sz="2200" dirty="0"/>
              <a:t>:</a:t>
            </a:r>
          </a:p>
          <a:p>
            <a:pPr marL="109537" indent="0">
              <a:buNone/>
            </a:pPr>
            <a:r>
              <a:rPr lang="pt-BR" sz="2200" dirty="0"/>
              <a:t>       </a:t>
            </a:r>
            <a:r>
              <a:rPr lang="pt-BR" sz="2200" dirty="0" err="1"/>
              <a:t>void</a:t>
            </a:r>
            <a:r>
              <a:rPr lang="pt-BR" sz="2200" dirty="0"/>
              <a:t> </a:t>
            </a:r>
            <a:r>
              <a:rPr lang="pt-BR" sz="2200" dirty="0" err="1"/>
              <a:t>setHorasTrab</a:t>
            </a:r>
            <a:r>
              <a:rPr lang="pt-BR" sz="2200" dirty="0"/>
              <a:t>(</a:t>
            </a:r>
            <a:r>
              <a:rPr lang="pt-BR" sz="2200" dirty="0" err="1"/>
              <a:t>float</a:t>
            </a:r>
            <a:r>
              <a:rPr lang="pt-BR" sz="2200" dirty="0"/>
              <a:t>);</a:t>
            </a:r>
          </a:p>
          <a:p>
            <a:pPr marL="109537" indent="0">
              <a:buNone/>
            </a:pPr>
            <a:r>
              <a:rPr lang="pt-BR" sz="2200" dirty="0"/>
              <a:t>       </a:t>
            </a:r>
            <a:r>
              <a:rPr lang="pt-BR" sz="2200" dirty="0" err="1"/>
              <a:t>void</a:t>
            </a:r>
            <a:r>
              <a:rPr lang="pt-BR" sz="2200" dirty="0"/>
              <a:t> </a:t>
            </a:r>
            <a:r>
              <a:rPr lang="pt-BR" sz="2200" dirty="0" err="1"/>
              <a:t>setValorHora</a:t>
            </a:r>
            <a:r>
              <a:rPr lang="pt-BR" sz="2200" dirty="0"/>
              <a:t>(</a:t>
            </a:r>
            <a:r>
              <a:rPr lang="pt-BR" sz="2200" dirty="0" err="1"/>
              <a:t>float</a:t>
            </a:r>
            <a:r>
              <a:rPr lang="pt-BR" sz="2200" dirty="0"/>
              <a:t>);</a:t>
            </a:r>
          </a:p>
          <a:p>
            <a:pPr marL="109537" indent="0">
              <a:buNone/>
            </a:pPr>
            <a:r>
              <a:rPr lang="pt-BR" sz="2200" dirty="0"/>
              <a:t>       </a:t>
            </a:r>
            <a:r>
              <a:rPr lang="pt-BR" sz="2200" dirty="0" err="1"/>
              <a:t>void</a:t>
            </a:r>
            <a:r>
              <a:rPr lang="pt-BR" sz="2200" dirty="0"/>
              <a:t> </a:t>
            </a:r>
            <a:r>
              <a:rPr lang="pt-BR" sz="2200" dirty="0" err="1"/>
              <a:t>calcSalario</a:t>
            </a:r>
            <a:r>
              <a:rPr lang="pt-BR" sz="2200" dirty="0"/>
              <a:t>(</a:t>
            </a:r>
            <a:r>
              <a:rPr lang="pt-BR" sz="2200" dirty="0" err="1"/>
              <a:t>void</a:t>
            </a:r>
            <a:r>
              <a:rPr lang="pt-BR" sz="2200" dirty="0"/>
              <a:t>);</a:t>
            </a:r>
          </a:p>
          <a:p>
            <a:pPr marL="109537" indent="0">
              <a:buNone/>
            </a:pPr>
            <a:r>
              <a:rPr lang="pt-BR" sz="2200" dirty="0"/>
              <a:t>       </a:t>
            </a:r>
            <a:r>
              <a:rPr lang="pt-BR" sz="2200" dirty="0" err="1"/>
              <a:t>float</a:t>
            </a:r>
            <a:r>
              <a:rPr lang="pt-BR" sz="2200" dirty="0"/>
              <a:t> </a:t>
            </a:r>
            <a:r>
              <a:rPr lang="pt-BR" sz="2200" dirty="0" err="1"/>
              <a:t>getSalario</a:t>
            </a:r>
            <a:r>
              <a:rPr lang="pt-BR" sz="2200" dirty="0"/>
              <a:t>(</a:t>
            </a:r>
            <a:r>
              <a:rPr lang="pt-BR" sz="2200" dirty="0" err="1"/>
              <a:t>void</a:t>
            </a:r>
            <a:r>
              <a:rPr lang="pt-BR" sz="2200" dirty="0"/>
              <a:t>);</a:t>
            </a:r>
          </a:p>
          <a:p>
            <a:pPr marL="109537" indent="0">
              <a:buNone/>
            </a:pPr>
            <a:r>
              <a:rPr lang="pt-BR" sz="2200" dirty="0"/>
              <a:t>};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</p:spTree>
    <p:extLst>
      <p:ext uri="{BB962C8B-B14F-4D97-AF65-F5344CB8AC3E}">
        <p14:creationId xmlns:p14="http://schemas.microsoft.com/office/powerpoint/2010/main" val="179535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87624" y="1556792"/>
            <a:ext cx="7427168" cy="4752528"/>
          </a:xfrm>
        </p:spPr>
        <p:txBody>
          <a:bodyPr/>
          <a:lstStyle/>
          <a:p>
            <a:pPr marL="109537" indent="0">
              <a:buNone/>
            </a:pPr>
            <a:r>
              <a:rPr lang="pt-BR" sz="2200" dirty="0" err="1"/>
              <a:t>void</a:t>
            </a:r>
            <a:r>
              <a:rPr lang="pt-BR" sz="2200" dirty="0"/>
              <a:t> </a:t>
            </a:r>
            <a:r>
              <a:rPr lang="pt-BR" sz="2200" dirty="0" err="1"/>
              <a:t>Funcionario</a:t>
            </a:r>
            <a:r>
              <a:rPr lang="pt-BR" sz="2200" dirty="0"/>
              <a:t>::</a:t>
            </a:r>
            <a:r>
              <a:rPr lang="pt-BR" sz="2200" dirty="0" err="1"/>
              <a:t>setHorasTrab</a:t>
            </a:r>
            <a:r>
              <a:rPr lang="pt-BR" sz="2200" dirty="0"/>
              <a:t>(</a:t>
            </a:r>
            <a:r>
              <a:rPr lang="pt-BR" sz="2200" dirty="0" err="1"/>
              <a:t>float</a:t>
            </a:r>
            <a:r>
              <a:rPr lang="pt-BR" sz="2200" dirty="0"/>
              <a:t> </a:t>
            </a:r>
            <a:r>
              <a:rPr lang="pt-BR" sz="2200" dirty="0" err="1"/>
              <a:t>ht</a:t>
            </a:r>
            <a:r>
              <a:rPr lang="pt-BR" sz="2200" dirty="0"/>
              <a:t>){</a:t>
            </a:r>
          </a:p>
          <a:p>
            <a:pPr marL="109537" indent="0">
              <a:buNone/>
            </a:pPr>
            <a:r>
              <a:rPr lang="pt-BR" sz="2200" dirty="0"/>
              <a:t>     </a:t>
            </a:r>
            <a:r>
              <a:rPr lang="pt-BR" sz="2200" dirty="0" err="1"/>
              <a:t>horasTrab</a:t>
            </a:r>
            <a:r>
              <a:rPr lang="pt-BR" sz="2200" dirty="0"/>
              <a:t>=</a:t>
            </a:r>
            <a:r>
              <a:rPr lang="pt-BR" sz="2200" dirty="0" err="1"/>
              <a:t>ht</a:t>
            </a:r>
            <a:r>
              <a:rPr lang="pt-BR" sz="2200" dirty="0"/>
              <a:t>;    </a:t>
            </a:r>
          </a:p>
          <a:p>
            <a:pPr marL="109537" indent="0">
              <a:buNone/>
            </a:pPr>
            <a:r>
              <a:rPr lang="pt-BR" sz="2200" dirty="0"/>
              <a:t>}</a:t>
            </a:r>
          </a:p>
          <a:p>
            <a:pPr marL="109537" indent="0">
              <a:buNone/>
            </a:pPr>
            <a:r>
              <a:rPr lang="pt-BR" sz="2200" dirty="0" err="1"/>
              <a:t>void</a:t>
            </a:r>
            <a:r>
              <a:rPr lang="pt-BR" sz="2200" dirty="0"/>
              <a:t> </a:t>
            </a:r>
            <a:r>
              <a:rPr lang="pt-BR" sz="2200" dirty="0" err="1"/>
              <a:t>Funcionario</a:t>
            </a:r>
            <a:r>
              <a:rPr lang="pt-BR" sz="2200" dirty="0"/>
              <a:t>::</a:t>
            </a:r>
            <a:r>
              <a:rPr lang="pt-BR" sz="2200" dirty="0" err="1"/>
              <a:t>setValorHora</a:t>
            </a:r>
            <a:r>
              <a:rPr lang="pt-BR" sz="2200" dirty="0"/>
              <a:t>(</a:t>
            </a:r>
            <a:r>
              <a:rPr lang="pt-BR" sz="2200" dirty="0" err="1"/>
              <a:t>float</a:t>
            </a:r>
            <a:r>
              <a:rPr lang="pt-BR" sz="2200" dirty="0"/>
              <a:t> </a:t>
            </a:r>
            <a:r>
              <a:rPr lang="pt-BR" sz="2200" dirty="0" err="1"/>
              <a:t>vh</a:t>
            </a:r>
            <a:r>
              <a:rPr lang="pt-BR" sz="2200" dirty="0"/>
              <a:t>){</a:t>
            </a:r>
          </a:p>
          <a:p>
            <a:pPr marL="109537" indent="0">
              <a:buNone/>
            </a:pPr>
            <a:r>
              <a:rPr lang="pt-BR" sz="2200" dirty="0"/>
              <a:t>     </a:t>
            </a:r>
            <a:r>
              <a:rPr lang="pt-BR" sz="2200" dirty="0" err="1"/>
              <a:t>valorHora</a:t>
            </a:r>
            <a:r>
              <a:rPr lang="pt-BR" sz="2200" dirty="0"/>
              <a:t>=</a:t>
            </a:r>
            <a:r>
              <a:rPr lang="pt-BR" sz="2200" dirty="0" err="1"/>
              <a:t>vh</a:t>
            </a:r>
            <a:r>
              <a:rPr lang="pt-BR" sz="2200" dirty="0"/>
              <a:t>;    </a:t>
            </a:r>
          </a:p>
          <a:p>
            <a:pPr marL="109537" indent="0">
              <a:buNone/>
            </a:pPr>
            <a:r>
              <a:rPr lang="pt-BR" sz="2200" dirty="0"/>
              <a:t>}</a:t>
            </a:r>
          </a:p>
          <a:p>
            <a:pPr marL="109537" indent="0">
              <a:buNone/>
            </a:pPr>
            <a:r>
              <a:rPr lang="pt-BR" sz="2200" dirty="0" err="1"/>
              <a:t>void</a:t>
            </a:r>
            <a:r>
              <a:rPr lang="pt-BR" sz="2200" dirty="0"/>
              <a:t> </a:t>
            </a:r>
            <a:r>
              <a:rPr lang="pt-BR" sz="2200" dirty="0" err="1"/>
              <a:t>Funcionario</a:t>
            </a:r>
            <a:r>
              <a:rPr lang="pt-BR" sz="2200" dirty="0"/>
              <a:t>::</a:t>
            </a:r>
            <a:r>
              <a:rPr lang="pt-BR" sz="2200" dirty="0" err="1"/>
              <a:t>calcSalario</a:t>
            </a:r>
            <a:r>
              <a:rPr lang="pt-BR" sz="2200" dirty="0"/>
              <a:t>(){</a:t>
            </a:r>
          </a:p>
          <a:p>
            <a:pPr marL="109537" indent="0">
              <a:buNone/>
            </a:pPr>
            <a:r>
              <a:rPr lang="pt-BR" sz="2200" dirty="0"/>
              <a:t>     salario=</a:t>
            </a:r>
            <a:r>
              <a:rPr lang="pt-BR" sz="2200" dirty="0" err="1"/>
              <a:t>horasTrab</a:t>
            </a:r>
            <a:r>
              <a:rPr lang="pt-BR" sz="2200" dirty="0"/>
              <a:t>*</a:t>
            </a:r>
            <a:r>
              <a:rPr lang="pt-BR" sz="2200" dirty="0" err="1"/>
              <a:t>valorHora</a:t>
            </a:r>
            <a:r>
              <a:rPr lang="pt-BR" sz="2200" dirty="0"/>
              <a:t>;    </a:t>
            </a:r>
          </a:p>
          <a:p>
            <a:pPr marL="109537" indent="0">
              <a:buNone/>
            </a:pPr>
            <a:r>
              <a:rPr lang="pt-BR" sz="2200" dirty="0"/>
              <a:t>}</a:t>
            </a:r>
          </a:p>
          <a:p>
            <a:pPr marL="109537" indent="0">
              <a:buNone/>
            </a:pPr>
            <a:r>
              <a:rPr lang="pt-BR" sz="2200" dirty="0" err="1"/>
              <a:t>float</a:t>
            </a:r>
            <a:r>
              <a:rPr lang="pt-BR" sz="2200" dirty="0"/>
              <a:t> </a:t>
            </a:r>
            <a:r>
              <a:rPr lang="pt-BR" sz="2200" dirty="0" err="1"/>
              <a:t>Funcionario</a:t>
            </a:r>
            <a:r>
              <a:rPr lang="pt-BR" sz="2200" dirty="0"/>
              <a:t>::</a:t>
            </a:r>
            <a:r>
              <a:rPr lang="pt-BR" sz="2200" dirty="0" err="1"/>
              <a:t>getSalario</a:t>
            </a:r>
            <a:r>
              <a:rPr lang="pt-BR" sz="2200" dirty="0"/>
              <a:t>(){</a:t>
            </a:r>
          </a:p>
          <a:p>
            <a:pPr marL="109537" indent="0">
              <a:buNone/>
            </a:pPr>
            <a:r>
              <a:rPr lang="pt-BR" sz="2200" dirty="0"/>
              <a:t>      </a:t>
            </a:r>
            <a:r>
              <a:rPr lang="pt-BR" sz="2200" dirty="0" err="1"/>
              <a:t>return</a:t>
            </a:r>
            <a:r>
              <a:rPr lang="pt-BR" sz="2200" dirty="0"/>
              <a:t> salario;     </a:t>
            </a:r>
          </a:p>
          <a:p>
            <a:pPr marL="109537" indent="0">
              <a:buNone/>
            </a:pPr>
            <a:r>
              <a:rPr lang="pt-BR" sz="2200" dirty="0"/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</p:spTree>
    <p:extLst>
      <p:ext uri="{BB962C8B-B14F-4D97-AF65-F5344CB8AC3E}">
        <p14:creationId xmlns:p14="http://schemas.microsoft.com/office/powerpoint/2010/main" val="25085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1196752"/>
            <a:ext cx="9108504" cy="5589240"/>
          </a:xfrm>
          <a:solidFill>
            <a:schemeClr val="bg1"/>
          </a:solidFill>
        </p:spPr>
        <p:txBody>
          <a:bodyPr/>
          <a:lstStyle/>
          <a:p>
            <a:pPr marL="109537" indent="0">
              <a:buNone/>
            </a:pPr>
            <a:r>
              <a:rPr lang="pt-BR" sz="2200" dirty="0" err="1"/>
              <a:t>int</a:t>
            </a:r>
            <a:r>
              <a:rPr lang="pt-BR" sz="2200" dirty="0"/>
              <a:t> </a:t>
            </a:r>
            <a:r>
              <a:rPr lang="pt-BR" sz="2200" dirty="0" err="1"/>
              <a:t>main</a:t>
            </a:r>
            <a:r>
              <a:rPr lang="pt-BR" sz="2200" dirty="0"/>
              <a:t>() {</a:t>
            </a:r>
          </a:p>
          <a:p>
            <a:pPr marL="109537" indent="0">
              <a:buNone/>
            </a:pPr>
            <a:r>
              <a:rPr lang="pt-BR" sz="2200" dirty="0"/>
              <a:t>    </a:t>
            </a:r>
            <a:r>
              <a:rPr lang="pt-BR" sz="2200" dirty="0" err="1"/>
              <a:t>Funcionario</a:t>
            </a:r>
            <a:r>
              <a:rPr lang="pt-BR" sz="2200" dirty="0"/>
              <a:t> func1;</a:t>
            </a:r>
          </a:p>
          <a:p>
            <a:pPr marL="109537" indent="0">
              <a:buNone/>
            </a:pPr>
            <a:r>
              <a:rPr lang="pt-BR" sz="2200" dirty="0"/>
              <a:t>    </a:t>
            </a:r>
            <a:r>
              <a:rPr lang="pt-BR" sz="2200" dirty="0" err="1"/>
              <a:t>float</a:t>
            </a:r>
            <a:r>
              <a:rPr lang="pt-BR" sz="2200" dirty="0"/>
              <a:t> </a:t>
            </a:r>
            <a:r>
              <a:rPr lang="pt-BR" sz="2200" dirty="0" err="1"/>
              <a:t>ht</a:t>
            </a:r>
            <a:r>
              <a:rPr lang="pt-BR" sz="2200" dirty="0"/>
              <a:t>, </a:t>
            </a:r>
            <a:r>
              <a:rPr lang="pt-BR" sz="2200" dirty="0" err="1"/>
              <a:t>vh</a:t>
            </a:r>
            <a:r>
              <a:rPr lang="pt-BR" sz="2200" dirty="0"/>
              <a:t>;</a:t>
            </a:r>
          </a:p>
          <a:p>
            <a:pPr marL="109537" indent="0">
              <a:buNone/>
            </a:pPr>
            <a:r>
              <a:rPr lang="pt-BR" sz="2200" dirty="0"/>
              <a:t>    </a:t>
            </a:r>
            <a:r>
              <a:rPr lang="pt-BR" sz="2200" dirty="0" err="1"/>
              <a:t>cout</a:t>
            </a:r>
            <a:r>
              <a:rPr lang="pt-BR" sz="2200" dirty="0"/>
              <a:t>&lt;&lt;"Digite valor da hora e as horas trabalhadas "&lt;&lt;</a:t>
            </a:r>
            <a:r>
              <a:rPr lang="pt-BR" sz="2200" dirty="0" err="1"/>
              <a:t>endl</a:t>
            </a:r>
            <a:r>
              <a:rPr lang="pt-BR" sz="2200" dirty="0"/>
              <a:t>;</a:t>
            </a:r>
          </a:p>
          <a:p>
            <a:pPr marL="109537" indent="0">
              <a:buNone/>
            </a:pPr>
            <a:r>
              <a:rPr lang="pt-BR" sz="2200" dirty="0"/>
              <a:t>    </a:t>
            </a:r>
            <a:r>
              <a:rPr lang="pt-BR" sz="2200" dirty="0" err="1"/>
              <a:t>cin</a:t>
            </a:r>
            <a:r>
              <a:rPr lang="pt-BR" sz="2200" dirty="0"/>
              <a:t>&gt;&gt;</a:t>
            </a:r>
            <a:r>
              <a:rPr lang="pt-BR" sz="2200" dirty="0" err="1"/>
              <a:t>vh</a:t>
            </a:r>
            <a:r>
              <a:rPr lang="pt-BR" sz="2200" dirty="0"/>
              <a:t>&gt;&gt;</a:t>
            </a:r>
            <a:r>
              <a:rPr lang="pt-BR" sz="2200" dirty="0" err="1"/>
              <a:t>ht</a:t>
            </a:r>
            <a:r>
              <a:rPr lang="pt-BR" sz="2200" dirty="0"/>
              <a:t>;</a:t>
            </a:r>
          </a:p>
          <a:p>
            <a:pPr marL="109537" indent="0">
              <a:buNone/>
            </a:pPr>
            <a:r>
              <a:rPr lang="pt-BR" sz="2200" dirty="0"/>
              <a:t>    </a:t>
            </a:r>
            <a:r>
              <a:rPr lang="pt-BR" sz="2200" dirty="0">
                <a:solidFill>
                  <a:srgbClr val="00B050"/>
                </a:solidFill>
              </a:rPr>
              <a:t>/* Atribui os valores para cada atributo */</a:t>
            </a:r>
          </a:p>
          <a:p>
            <a:pPr marL="109537" indent="0">
              <a:buNone/>
            </a:pPr>
            <a:r>
              <a:rPr lang="pt-BR" sz="2200" dirty="0"/>
              <a:t>    func1.setValorHora(</a:t>
            </a:r>
            <a:r>
              <a:rPr lang="pt-BR" sz="2200" dirty="0" err="1"/>
              <a:t>vh</a:t>
            </a:r>
            <a:r>
              <a:rPr lang="pt-BR" sz="2200" dirty="0"/>
              <a:t>);</a:t>
            </a:r>
          </a:p>
          <a:p>
            <a:pPr marL="109537" indent="0">
              <a:buNone/>
            </a:pPr>
            <a:r>
              <a:rPr lang="pt-BR" sz="2200" dirty="0"/>
              <a:t>    func1.setHorasTrab(</a:t>
            </a:r>
            <a:r>
              <a:rPr lang="pt-BR" sz="2200" dirty="0" err="1"/>
              <a:t>ht</a:t>
            </a:r>
            <a:r>
              <a:rPr lang="pt-BR" sz="2200" dirty="0"/>
              <a:t>);</a:t>
            </a:r>
          </a:p>
          <a:p>
            <a:pPr marL="109537" indent="0">
              <a:buNone/>
            </a:pPr>
            <a:r>
              <a:rPr lang="pt-BR" sz="2200" dirty="0"/>
              <a:t>    </a:t>
            </a:r>
            <a:r>
              <a:rPr lang="pt-BR" sz="2200" dirty="0">
                <a:solidFill>
                  <a:srgbClr val="00B050"/>
                </a:solidFill>
              </a:rPr>
              <a:t>/* Calcula e escreve o salario do funcionario1 */    </a:t>
            </a:r>
          </a:p>
          <a:p>
            <a:pPr marL="109537" indent="0">
              <a:buNone/>
            </a:pPr>
            <a:r>
              <a:rPr lang="pt-BR" sz="2200" dirty="0"/>
              <a:t>    </a:t>
            </a:r>
            <a:r>
              <a:rPr lang="pt-BR" sz="2200" b="1" dirty="0"/>
              <a:t>func1.calcSalario(); </a:t>
            </a:r>
            <a:r>
              <a:rPr lang="pt-BR" sz="2000" b="1" dirty="0">
                <a:solidFill>
                  <a:srgbClr val="00B050"/>
                </a:solidFill>
              </a:rPr>
              <a:t>//salário é calculado com valores do objeto</a:t>
            </a:r>
          </a:p>
          <a:p>
            <a:pPr marL="109537" indent="0">
              <a:buNone/>
            </a:pPr>
            <a:r>
              <a:rPr lang="pt-BR" sz="2200" dirty="0"/>
              <a:t>    </a:t>
            </a:r>
            <a:r>
              <a:rPr lang="pt-BR" sz="2200" dirty="0" err="1"/>
              <a:t>cout</a:t>
            </a:r>
            <a:r>
              <a:rPr lang="pt-BR" sz="2200" dirty="0"/>
              <a:t>&lt;&lt;</a:t>
            </a:r>
            <a:r>
              <a:rPr lang="pt-BR" sz="2200" dirty="0" err="1"/>
              <a:t>endl</a:t>
            </a:r>
            <a:r>
              <a:rPr lang="pt-BR" sz="2200" dirty="0"/>
              <a:t>&lt;&lt;"O salario do funcionario1 é “ &lt;&lt;         	func1.getSalario() &lt;&lt; </a:t>
            </a:r>
            <a:r>
              <a:rPr lang="pt-BR" sz="2200" dirty="0" err="1"/>
              <a:t>endl</a:t>
            </a:r>
            <a:r>
              <a:rPr lang="pt-BR" sz="2200" dirty="0"/>
              <a:t>&lt;&lt; </a:t>
            </a:r>
            <a:r>
              <a:rPr lang="pt-BR" sz="2200" dirty="0" err="1"/>
              <a:t>endl</a:t>
            </a:r>
            <a:r>
              <a:rPr lang="pt-BR" sz="2200" dirty="0"/>
              <a:t>;</a:t>
            </a:r>
          </a:p>
          <a:p>
            <a:pPr marL="109537" indent="0">
              <a:buNone/>
            </a:pPr>
            <a:r>
              <a:rPr lang="pt-BR" sz="2200" dirty="0"/>
              <a:t>    </a:t>
            </a:r>
            <a:r>
              <a:rPr lang="pt-BR" sz="2200" dirty="0" err="1"/>
              <a:t>return</a:t>
            </a:r>
            <a:r>
              <a:rPr lang="pt-BR" sz="2200" dirty="0"/>
              <a:t> 0;</a:t>
            </a:r>
          </a:p>
          <a:p>
            <a:pPr marL="109537" indent="0">
              <a:buNone/>
            </a:pPr>
            <a:r>
              <a:rPr lang="pt-BR" sz="2200" dirty="0"/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</p:spTree>
    <p:extLst>
      <p:ext uri="{BB962C8B-B14F-4D97-AF65-F5344CB8AC3E}">
        <p14:creationId xmlns:p14="http://schemas.microsoft.com/office/powerpoint/2010/main" val="279441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  <a:p>
            <a:pPr lvl="1"/>
            <a:r>
              <a:rPr lang="pt-BR" dirty="0"/>
              <a:t>Somente o objeto sabe como calcular o salário</a:t>
            </a:r>
          </a:p>
          <a:p>
            <a:pPr lvl="1"/>
            <a:r>
              <a:rPr lang="pt-BR" dirty="0"/>
              <a:t>O salário só pode ser calculado com os valores dos membros de dados (atributos) do objeto</a:t>
            </a:r>
          </a:p>
          <a:p>
            <a:pPr lvl="1"/>
            <a:endParaRPr lang="pt-BR" dirty="0"/>
          </a:p>
          <a:p>
            <a:r>
              <a:rPr lang="pt-BR" dirty="0"/>
              <a:t>O que aconteceria se a função-membro </a:t>
            </a:r>
            <a:r>
              <a:rPr lang="pt-BR" i="1" dirty="0" err="1"/>
              <a:t>calcSalario</a:t>
            </a:r>
            <a:r>
              <a:rPr lang="pt-BR" dirty="0"/>
              <a:t> fosse chamada assim?</a:t>
            </a:r>
          </a:p>
          <a:p>
            <a:pPr marL="392113" lvl="1" indent="0">
              <a:buNone/>
            </a:pPr>
            <a:r>
              <a:rPr lang="pt-BR" dirty="0">
                <a:solidFill>
                  <a:srgbClr val="FF0000"/>
                </a:solidFill>
              </a:rPr>
              <a:t>     </a:t>
            </a:r>
            <a:r>
              <a:rPr lang="pt-BR" dirty="0" err="1">
                <a:solidFill>
                  <a:srgbClr val="FF0000"/>
                </a:solidFill>
              </a:rPr>
              <a:t>void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Funcionario</a:t>
            </a:r>
            <a:r>
              <a:rPr lang="pt-BR" dirty="0">
                <a:solidFill>
                  <a:srgbClr val="FF0000"/>
                </a:solidFill>
              </a:rPr>
              <a:t>::</a:t>
            </a:r>
            <a:r>
              <a:rPr lang="pt-BR" dirty="0" err="1">
                <a:solidFill>
                  <a:srgbClr val="FF0000"/>
                </a:solidFill>
              </a:rPr>
              <a:t>calcSalario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float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ht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dirty="0" err="1">
                <a:solidFill>
                  <a:srgbClr val="FF0000"/>
                </a:solidFill>
              </a:rPr>
              <a:t>float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vh</a:t>
            </a:r>
            <a:r>
              <a:rPr lang="pt-BR" dirty="0">
                <a:solidFill>
                  <a:srgbClr val="FF0000"/>
                </a:solidFill>
              </a:rPr>
              <a:t>) {</a:t>
            </a:r>
          </a:p>
          <a:p>
            <a:pPr marL="392113" lvl="1" indent="0">
              <a:buNone/>
            </a:pPr>
            <a:r>
              <a:rPr lang="pt-BR" dirty="0">
                <a:solidFill>
                  <a:srgbClr val="FF0000"/>
                </a:solidFill>
              </a:rPr>
              <a:t>          salario=</a:t>
            </a:r>
            <a:r>
              <a:rPr lang="pt-BR" dirty="0" err="1">
                <a:solidFill>
                  <a:srgbClr val="FF0000"/>
                </a:solidFill>
              </a:rPr>
              <a:t>ht</a:t>
            </a:r>
            <a:r>
              <a:rPr lang="pt-BR" dirty="0">
                <a:solidFill>
                  <a:srgbClr val="FF0000"/>
                </a:solidFill>
              </a:rPr>
              <a:t>*</a:t>
            </a:r>
            <a:r>
              <a:rPr lang="pt-BR" dirty="0" err="1">
                <a:solidFill>
                  <a:srgbClr val="FF0000"/>
                </a:solidFill>
              </a:rPr>
              <a:t>vh</a:t>
            </a:r>
            <a:r>
              <a:rPr lang="pt-BR" dirty="0">
                <a:solidFill>
                  <a:srgbClr val="FF0000"/>
                </a:solidFill>
              </a:rPr>
              <a:t>;</a:t>
            </a:r>
          </a:p>
          <a:p>
            <a:pPr marL="392113" lvl="1" indent="0">
              <a:buNone/>
            </a:pPr>
            <a:r>
              <a:rPr lang="pt-BR" dirty="0">
                <a:solidFill>
                  <a:srgbClr val="FF0000"/>
                </a:solidFill>
              </a:rPr>
              <a:t>     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</p:spTree>
    <p:extLst>
      <p:ext uri="{BB962C8B-B14F-4D97-AF65-F5344CB8AC3E}">
        <p14:creationId xmlns:p14="http://schemas.microsoft.com/office/powerpoint/2010/main" val="1649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ubtítulo 4"/>
          <p:cNvSpPr>
            <a:spLocks noGrp="1"/>
          </p:cNvSpPr>
          <p:nvPr>
            <p:ph type="subTitle" idx="1"/>
          </p:nvPr>
        </p:nvSpPr>
        <p:spPr>
          <a:xfrm>
            <a:off x="685800" y="3500438"/>
            <a:ext cx="7772400" cy="1200150"/>
          </a:xfrm>
        </p:spPr>
        <p:txBody>
          <a:bodyPr/>
          <a:lstStyle/>
          <a:p>
            <a:pPr marR="0" algn="ctr" eaLnBrk="1" hangingPunct="1">
              <a:lnSpc>
                <a:spcPct val="80000"/>
              </a:lnSpc>
            </a:pPr>
            <a:r>
              <a:rPr lang="pt-BR" sz="2500" dirty="0"/>
              <a:t>Universidade Federal de Campina Grande</a:t>
            </a:r>
          </a:p>
          <a:p>
            <a:pPr marR="0" algn="ctr" eaLnBrk="1" hangingPunct="1">
              <a:lnSpc>
                <a:spcPct val="80000"/>
              </a:lnSpc>
            </a:pPr>
            <a:r>
              <a:rPr lang="pt-BR" sz="2500" dirty="0"/>
              <a:t>Centro de Engenharia Elétrica e Informática</a:t>
            </a:r>
          </a:p>
          <a:p>
            <a:pPr marR="0" algn="ctr" eaLnBrk="1" hangingPunct="1">
              <a:lnSpc>
                <a:spcPct val="80000"/>
              </a:lnSpc>
            </a:pPr>
            <a:r>
              <a:rPr lang="pt-BR" sz="2500" dirty="0"/>
              <a:t>Departamento de Sistemas e Computação</a:t>
            </a:r>
          </a:p>
        </p:txBody>
      </p:sp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1763713" y="1844675"/>
            <a:ext cx="547370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pt-BR" sz="2800" b="1">
                <a:latin typeface="Lucida Sans Unicode" pitchFamily="34" charset="0"/>
              </a:rPr>
              <a:t>Marcus Salerno de Aquino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pt-BR" sz="2800" b="1">
                <a:latin typeface="Lucida Sans Unicode" pitchFamily="34" charset="0"/>
                <a:hlinkClick r:id="rId2"/>
              </a:rPr>
              <a:t>salerno.ufcg@gmail.com</a:t>
            </a:r>
            <a:r>
              <a:rPr lang="pt-BR" sz="2800" b="1">
                <a:latin typeface="Lucida Sans Unicode" pitchFamily="34" charset="0"/>
              </a:rPr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2670</TotalTime>
  <Words>525</Words>
  <Application>Microsoft Office PowerPoint</Application>
  <PresentationFormat>Apresentação na tela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Lucida Sans Unicode</vt:lpstr>
      <vt:lpstr>Verdana</vt:lpstr>
      <vt:lpstr>Wingdings 2</vt:lpstr>
      <vt:lpstr>Wingdings 3</vt:lpstr>
      <vt:lpstr>Concurso</vt:lpstr>
      <vt:lpstr>Introdução a Programação Orientada a Objeto (POO) Encapsulamento</vt:lpstr>
      <vt:lpstr>Encapsulamento</vt:lpstr>
      <vt:lpstr>Encapsulamento</vt:lpstr>
      <vt:lpstr>Encapsulamento</vt:lpstr>
      <vt:lpstr>Encapsulamento</vt:lpstr>
      <vt:lpstr>Encapsulamento</vt:lpstr>
      <vt:lpstr>Encapsulamento</vt:lpstr>
      <vt:lpstr>Encapsulamento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Programação Orientada a Objeto (POO)</dc:title>
  <dc:creator>Arthur</dc:creator>
  <cp:lastModifiedBy>Marcus Salerno</cp:lastModifiedBy>
  <cp:revision>56</cp:revision>
  <dcterms:created xsi:type="dcterms:W3CDTF">2011-05-30T06:01:05Z</dcterms:created>
  <dcterms:modified xsi:type="dcterms:W3CDTF">2020-09-21T00:43:22Z</dcterms:modified>
</cp:coreProperties>
</file>