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57" r:id="rId4"/>
    <p:sldId id="260" r:id="rId5"/>
    <p:sldId id="25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9"/>
    <p:restoredTop sz="85967"/>
  </p:normalViewPr>
  <p:slideViewPr>
    <p:cSldViewPr snapToGrid="0" snapToObjects="1">
      <p:cViewPr varScale="1">
        <p:scale>
          <a:sx n="118" d="100"/>
          <a:sy n="118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6C4EA-F84B-8744-9CDF-3BF539B94832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0E6F-6E88-164B-B557-E8B042EBC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3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file names start with “</a:t>
            </a:r>
            <a:r>
              <a:rPr lang="en-US" dirty="0" err="1"/>
              <a:t>Organelle.Source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p= predicted (by </a:t>
            </a:r>
            <a:r>
              <a:rPr lang="en-US" dirty="0" err="1"/>
              <a:t>allen</a:t>
            </a:r>
            <a:r>
              <a:rPr lang="en-US" dirty="0"/>
              <a:t> model)</a:t>
            </a:r>
          </a:p>
          <a:p>
            <a:r>
              <a:rPr lang="en-US" dirty="0"/>
              <a:t>t = target (fluorescence)</a:t>
            </a:r>
          </a:p>
          <a:p>
            <a:r>
              <a:rPr lang="en-US" dirty="0"/>
              <a:t>s = signal (brightfield)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1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Pipeline defined as entire procedure from Raw data collection to Figure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5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exact syntax (e.g. upper-case “F” in </a:t>
            </a:r>
            <a:r>
              <a:rPr lang="en-US" dirty="0" err="1"/>
              <a:t>FoF</a:t>
            </a:r>
            <a:r>
              <a:rPr lang="en-US" dirty="0"/>
              <a:t>, lower-case “n” in nucleus)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0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exact syntax (e.g. upper-case “F” in </a:t>
            </a:r>
            <a:r>
              <a:rPr lang="en-US" dirty="0" err="1"/>
              <a:t>FoF</a:t>
            </a:r>
            <a:r>
              <a:rPr lang="en-US" dirty="0"/>
              <a:t>, lower-case “n” in nucleus)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FoF</a:t>
            </a:r>
            <a:r>
              <a:rPr lang="en-US" dirty="0"/>
              <a:t> # composed of more than 3 digits, the first digit encodes for the ranked temporal order of image acquisitions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0E6F-6E88-164B-B557-E8B042EBC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E3F8-A29F-EB49-B3D4-C999B83E8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7D8C2-7A74-7C4A-B11E-F07BF5DB5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D8A1-1101-824C-893C-B46F3F6C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0163-0714-2049-97AE-DFADBAC6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5B493-7006-6E47-BDD0-3574785A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89EE-823C-8C4C-AF83-24EAB2B2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D873-F37C-0B4A-BCD5-A187D6614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E4DF-F7FB-5447-BA59-8B1246F7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5FE0-0FA2-204C-8601-C1E75360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65E31-87A5-304B-9D34-36016FB0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AFBC6-801B-5743-852E-AD2873C1D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5DB8B-8707-1446-AADB-592A0B19A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629B-1A46-2141-9485-6CF98CF5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CDD3-E54D-E94A-853C-CA073785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521DA-3079-8D45-8482-58849686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82C4-5908-764C-A850-A831D7A7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C7885-20B4-3347-A64F-B73AA814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665D-F0FA-0144-B011-29DBD371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7034-0175-F445-B645-7068465D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3ED0-07D0-2F47-9B40-6C19F56C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0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8889-2597-3F4E-A57A-04FAB109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BD317-8D5D-284F-AA67-664B4A31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8A82-11FC-8B4F-86B1-BBA1CBDDC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8A9A-BB14-A24E-8BF8-4DECD91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F846-E802-254E-84D2-13A2D668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C7A2-2CFA-054A-9704-A9A232B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71BA-8C84-5F40-9F87-AD40FD74B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2F00-732E-1542-A8D3-B4E6A03B4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723FF-3D2E-C141-8B46-9FF1A0F7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E78C4-7491-C04A-BBC4-B0DCC163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65956-CE9A-CA42-9316-4E3B1A01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003B-59D8-4A46-A1BB-D1B2ABD2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7C3A1-931B-5946-9BF6-E3523AFD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BD3AE-62F3-9A4F-B582-669C8D806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704C6-2BB5-AF43-9E4A-48C1AF3FF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C2E06-3F60-7D4C-B782-FDF23DEB2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144BC-C727-9940-A33C-BAF4169D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A81AF-CA64-624A-ACB5-D1DB85D5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6DA4C-2EEE-CD49-9C04-9E790671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EC8A-2D59-C747-A04E-D851487A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358D8-606C-C04E-A249-5AAC3137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84446-C6AB-0142-A09A-E7EB79DA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C28CF-0819-824C-908D-17B3956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09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589EF-BB6E-2541-A6B6-FE5919EB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AE955-EE7D-F644-AC88-F9A4B8B6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9BD0A-8255-0446-A008-6226777C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7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69-AB11-214C-997E-3FCD51A3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C75D-5C0C-3742-92AA-2F9818478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79ED2-1699-E742-AA05-995A9A7A4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89225-E7DF-8A4F-9643-6E01251C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4B45-9770-B547-8FD5-965AEB32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BF962-4DA9-214F-99FF-427E1E3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2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2E9C-B8D5-DA43-ADBB-EA5C943A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18A97-C7AE-1044-AEFD-75AC57EEA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AE2AC-1B45-014E-9516-CBCF7145B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ABB7A-DAF2-6E40-882B-7F86141C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72322-9C28-B644-B0F1-A64DED5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65B3D-D40B-034B-99C2-FF45266B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1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E415-1497-E843-8D6E-D288147C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E378-1170-2A41-B8C0-898C4F0BE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A910-A072-4041-9D69-2E7330E4A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4FBC7-1C9C-FD4F-9454-14BDA9D559E8}" type="datetimeFigureOut">
              <a:rPr lang="en-US" smtClean="0"/>
              <a:t>4/13/22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2052D-0FC1-C643-AA1D-A03DD1ACD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B4C8-E42D-5B47-8F73-01B991470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28F2-17FD-234C-8C42-084D700F5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04EB-6581-744A-BB2A-03E1EF02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code: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67982-B9AE-FD43-848F-5581BB240499}"/>
              </a:ext>
            </a:extLst>
          </p:cNvPr>
          <p:cNvSpPr txBox="1"/>
          <p:nvPr/>
        </p:nvSpPr>
        <p:spPr>
          <a:xfrm>
            <a:off x="7903028" y="3058887"/>
            <a:ext cx="101822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ED506-D593-1C44-AAD5-C11E54BCDFE8}"/>
              </a:ext>
            </a:extLst>
          </p:cNvPr>
          <p:cNvSpPr txBox="1"/>
          <p:nvPr/>
        </p:nvSpPr>
        <p:spPr>
          <a:xfrm>
            <a:off x="2133599" y="3058887"/>
            <a:ext cx="154426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/>
              <a:t>Folders</a:t>
            </a:r>
          </a:p>
        </p:txBody>
      </p:sp>
    </p:spTree>
    <p:extLst>
      <p:ext uri="{BB962C8B-B14F-4D97-AF65-F5344CB8AC3E}">
        <p14:creationId xmlns:p14="http://schemas.microsoft.com/office/powerpoint/2010/main" val="89193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9DF6E5-74A2-3E46-8E6A-2289810659CE}"/>
              </a:ext>
            </a:extLst>
          </p:cNvPr>
          <p:cNvGrpSpPr/>
          <p:nvPr/>
        </p:nvGrpSpPr>
        <p:grpSpPr>
          <a:xfrm>
            <a:off x="3332167" y="2264229"/>
            <a:ext cx="1254382" cy="2698875"/>
            <a:chOff x="3332167" y="2264229"/>
            <a:chExt cx="1254382" cy="26988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DCE19E-27CF-214C-AE07-E0FE3017D6C0}"/>
                </a:ext>
              </a:extLst>
            </p:cNvPr>
            <p:cNvSpPr txBox="1"/>
            <p:nvPr/>
          </p:nvSpPr>
          <p:spPr>
            <a:xfrm>
              <a:off x="3332167" y="2264229"/>
              <a:ext cx="963725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nucleus.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B6E919D-C298-2D4E-8972-02E35155B188}"/>
                </a:ext>
              </a:extLst>
            </p:cNvPr>
            <p:cNvSpPr txBox="1"/>
            <p:nvPr/>
          </p:nvSpPr>
          <p:spPr>
            <a:xfrm>
              <a:off x="3332167" y="3456214"/>
              <a:ext cx="125438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cytoplasm.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314B19-BE56-F140-955F-DD17C9FC6157}"/>
                </a:ext>
              </a:extLst>
            </p:cNvPr>
            <p:cNvSpPr txBox="1"/>
            <p:nvPr/>
          </p:nvSpPr>
          <p:spPr>
            <a:xfrm>
              <a:off x="3332167" y="4593772"/>
              <a:ext cx="676147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/>
                <a:t>mito</a:t>
              </a:r>
              <a:r>
                <a:rPr lang="en-US" dirty="0"/>
                <a:t>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1E2A64-6174-8B43-8000-7FFC386EDA7A}"/>
              </a:ext>
            </a:extLst>
          </p:cNvPr>
          <p:cNvSpPr txBox="1"/>
          <p:nvPr/>
        </p:nvSpPr>
        <p:spPr>
          <a:xfrm>
            <a:off x="3332167" y="1295400"/>
            <a:ext cx="12031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Organelle: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3A23-6CDB-4A49-90C0-46756A68D150}"/>
              </a:ext>
            </a:extLst>
          </p:cNvPr>
          <p:cNvSpPr txBox="1"/>
          <p:nvPr/>
        </p:nvSpPr>
        <p:spPr>
          <a:xfrm>
            <a:off x="5054872" y="1295400"/>
            <a:ext cx="9394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1FC8D5-36ED-E444-BF3F-653D7519CB90}"/>
              </a:ext>
            </a:extLst>
          </p:cNvPr>
          <p:cNvSpPr txBox="1"/>
          <p:nvPr/>
        </p:nvSpPr>
        <p:spPr>
          <a:xfrm>
            <a:off x="4962603" y="291242"/>
            <a:ext cx="112402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024F7C-93AB-6D48-8BC1-FBB73495DC5D}"/>
              </a:ext>
            </a:extLst>
          </p:cNvPr>
          <p:cNvSpPr txBox="1"/>
          <p:nvPr/>
        </p:nvSpPr>
        <p:spPr>
          <a:xfrm>
            <a:off x="7057840" y="1295400"/>
            <a:ext cx="7659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Suffix: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B3FF69-7516-BD44-B9A2-B626ED80F766}"/>
              </a:ext>
            </a:extLst>
          </p:cNvPr>
          <p:cNvGrpSpPr/>
          <p:nvPr/>
        </p:nvGrpSpPr>
        <p:grpSpPr>
          <a:xfrm>
            <a:off x="7057840" y="2264229"/>
            <a:ext cx="3044103" cy="3591504"/>
            <a:chOff x="7057840" y="2264229"/>
            <a:chExt cx="3044103" cy="35915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F910B4-54BA-4D42-932E-7E59211EF547}"/>
                </a:ext>
              </a:extLst>
            </p:cNvPr>
            <p:cNvSpPr txBox="1"/>
            <p:nvPr/>
          </p:nvSpPr>
          <p:spPr>
            <a:xfrm>
              <a:off x="7057840" y="2264229"/>
              <a:ext cx="304410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cell_CELLID_coordinates.csv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75F416-94B6-614D-A1AE-6F318BCC405F}"/>
                </a:ext>
              </a:extLst>
            </p:cNvPr>
            <p:cNvSpPr txBox="1"/>
            <p:nvPr/>
          </p:nvSpPr>
          <p:spPr>
            <a:xfrm>
              <a:off x="7057840" y="3456214"/>
              <a:ext cx="1910267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Cells_Centers.csv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6681D-2A18-1A4B-B6B7-DAD2A4B27236}"/>
                </a:ext>
              </a:extLst>
            </p:cNvPr>
            <p:cNvSpPr txBox="1"/>
            <p:nvPr/>
          </p:nvSpPr>
          <p:spPr>
            <a:xfrm>
              <a:off x="7057840" y="4593772"/>
              <a:ext cx="437812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  <a:r>
                <a:rPr lang="en-US" dirty="0" err="1"/>
                <a:t>tif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888431-6F90-8641-ADCD-F9F4081F38BB}"/>
                </a:ext>
              </a:extLst>
            </p:cNvPr>
            <p:cNvSpPr txBox="1"/>
            <p:nvPr/>
          </p:nvSpPr>
          <p:spPr>
            <a:xfrm>
              <a:off x="7057840" y="5486401"/>
              <a:ext cx="34336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66371A-5FFE-B64D-BDC7-7F5392E23516}"/>
              </a:ext>
            </a:extLst>
          </p:cNvPr>
          <p:cNvGrpSpPr/>
          <p:nvPr/>
        </p:nvGrpSpPr>
        <p:grpSpPr>
          <a:xfrm>
            <a:off x="293915" y="2448895"/>
            <a:ext cx="6763925" cy="4201494"/>
            <a:chOff x="293915" y="2448895"/>
            <a:chExt cx="6763925" cy="420149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0C6C93-2A64-9941-963F-817E6CD02CEE}"/>
                </a:ext>
              </a:extLst>
            </p:cNvPr>
            <p:cNvSpPr txBox="1"/>
            <p:nvPr/>
          </p:nvSpPr>
          <p:spPr>
            <a:xfrm>
              <a:off x="293915" y="6281057"/>
              <a:ext cx="2541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Example: </a:t>
              </a:r>
              <a:r>
                <a:rPr lang="en-US" b="1" dirty="0" err="1">
                  <a:solidFill>
                    <a:srgbClr val="C00000"/>
                  </a:solidFill>
                </a:rPr>
                <a:t>cytoplasm.p.tif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D956B67-AF44-DC4B-AA5F-E21B9A5C3603}"/>
                </a:ext>
              </a:extLst>
            </p:cNvPr>
            <p:cNvGrpSpPr/>
            <p:nvPr/>
          </p:nvGrpSpPr>
          <p:grpSpPr>
            <a:xfrm>
              <a:off x="4586549" y="2448895"/>
              <a:ext cx="2471291" cy="2329543"/>
              <a:chOff x="4586549" y="2448895"/>
              <a:chExt cx="2471291" cy="232954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1C2D324-84C6-2A41-A4DF-09174B805062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 flipV="1">
                <a:off x="4586549" y="2448895"/>
                <a:ext cx="777107" cy="1191985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739683-46B6-0749-8CC4-2A032F5BBA2C}"/>
                  </a:ext>
                </a:extLst>
              </p:cNvPr>
              <p:cNvCxnSpPr>
                <a:cxnSpLocks/>
                <a:stCxn id="9" idx="3"/>
                <a:endCxn id="15" idx="1"/>
              </p:cNvCxnSpPr>
              <p:nvPr/>
            </p:nvCxnSpPr>
            <p:spPr>
              <a:xfrm>
                <a:off x="5670150" y="2448895"/>
                <a:ext cx="1387690" cy="2329543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677A70-7393-2645-ACDC-AA7BC031F0B8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flipH="1">
            <a:off x="3933742" y="660574"/>
            <a:ext cx="1590874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9A1E0E-8594-924D-9AFE-A57034D27DE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524616" y="660574"/>
            <a:ext cx="1916182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798B2D-F029-AB44-B415-257726AA9BF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5524616" y="660574"/>
            <a:ext cx="0" cy="634826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1E7A89D0-F5BD-5044-9270-1BD0B41501E5}"/>
              </a:ext>
            </a:extLst>
          </p:cNvPr>
          <p:cNvSpPr/>
          <p:nvPr/>
        </p:nvSpPr>
        <p:spPr>
          <a:xfrm>
            <a:off x="2509024" y="2018371"/>
            <a:ext cx="823143" cy="39809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435171-27B4-904E-9946-E94DC6C2ADF6}"/>
              </a:ext>
            </a:extLst>
          </p:cNvPr>
          <p:cNvSpPr txBox="1"/>
          <p:nvPr/>
        </p:nvSpPr>
        <p:spPr>
          <a:xfrm>
            <a:off x="571765" y="3547198"/>
            <a:ext cx="1914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file name component: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CCF620-4F6C-BE47-A128-FE02659B316D}"/>
              </a:ext>
            </a:extLst>
          </p:cNvPr>
          <p:cNvGrpSpPr/>
          <p:nvPr/>
        </p:nvGrpSpPr>
        <p:grpSpPr>
          <a:xfrm>
            <a:off x="5363656" y="2264229"/>
            <a:ext cx="306494" cy="2698875"/>
            <a:chOff x="5363656" y="2264229"/>
            <a:chExt cx="306494" cy="26988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79CFB9-3721-D443-85C0-67FE2D2D742E}"/>
                </a:ext>
              </a:extLst>
            </p:cNvPr>
            <p:cNvSpPr txBox="1"/>
            <p:nvPr/>
          </p:nvSpPr>
          <p:spPr>
            <a:xfrm>
              <a:off x="5363656" y="2264229"/>
              <a:ext cx="30649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6331A3-7BBF-9A4E-894C-D0E795FF84DC}"/>
                </a:ext>
              </a:extLst>
            </p:cNvPr>
            <p:cNvSpPr txBox="1"/>
            <p:nvPr/>
          </p:nvSpPr>
          <p:spPr>
            <a:xfrm>
              <a:off x="5363656" y="4593772"/>
              <a:ext cx="274434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8D97CC-62BF-2D47-80EA-7CD6FAE01C32}"/>
                </a:ext>
              </a:extLst>
            </p:cNvPr>
            <p:cNvSpPr txBox="1"/>
            <p:nvPr/>
          </p:nvSpPr>
          <p:spPr>
            <a:xfrm>
              <a:off x="5364580" y="3502137"/>
              <a:ext cx="261610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B0FB43-9241-C74F-B74F-DF9EF47A6B88}"/>
              </a:ext>
            </a:extLst>
          </p:cNvPr>
          <p:cNvSpPr txBox="1"/>
          <p:nvPr/>
        </p:nvSpPr>
        <p:spPr>
          <a:xfrm>
            <a:off x="3406168" y="3505199"/>
            <a:ext cx="127547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STEP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4D076-606F-7D45-973A-29173FB2D4D3}"/>
              </a:ext>
            </a:extLst>
          </p:cNvPr>
          <p:cNvSpPr txBox="1"/>
          <p:nvPr/>
        </p:nvSpPr>
        <p:spPr>
          <a:xfrm>
            <a:off x="5435645" y="3505199"/>
            <a:ext cx="109183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FoF</a:t>
            </a:r>
            <a:r>
              <a:rPr lang="en-US" sz="2800" dirty="0"/>
              <a:t>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E276C-FE9B-ED4D-841C-A73055D71C38}"/>
              </a:ext>
            </a:extLst>
          </p:cNvPr>
          <p:cNvSpPr txBox="1"/>
          <p:nvPr/>
        </p:nvSpPr>
        <p:spPr>
          <a:xfrm>
            <a:off x="7281482" y="3505199"/>
            <a:ext cx="1733295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Resolution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353C05-1CDF-BC4E-9D15-594E8B92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Folder structure within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A2112-6677-314A-9F5D-D5EB78167612}"/>
              </a:ext>
            </a:extLst>
          </p:cNvPr>
          <p:cNvSpPr txBox="1"/>
          <p:nvPr/>
        </p:nvSpPr>
        <p:spPr>
          <a:xfrm>
            <a:off x="4866926" y="3412866"/>
            <a:ext cx="38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DC3500-92C9-AC45-AB1A-7C493D082483}"/>
              </a:ext>
            </a:extLst>
          </p:cNvPr>
          <p:cNvSpPr txBox="1"/>
          <p:nvPr/>
        </p:nvSpPr>
        <p:spPr>
          <a:xfrm>
            <a:off x="6712763" y="3375276"/>
            <a:ext cx="383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9C50AB-A1B7-1640-ABE3-088FDB3D798C}"/>
              </a:ext>
            </a:extLst>
          </p:cNvPr>
          <p:cNvSpPr/>
          <p:nvPr/>
        </p:nvSpPr>
        <p:spPr>
          <a:xfrm>
            <a:off x="5234500" y="4951399"/>
            <a:ext cx="371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Maximum folder depth </a:t>
            </a:r>
            <a:r>
              <a:rPr lang="en-US" b="1" dirty="0"/>
              <a:t>for any file</a:t>
            </a:r>
            <a:r>
              <a:rPr lang="en-US" dirty="0"/>
              <a:t>: 3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C9B7EBD-085B-C643-809F-17A1D0CD334E}"/>
              </a:ext>
            </a:extLst>
          </p:cNvPr>
          <p:cNvSpPr/>
          <p:nvPr/>
        </p:nvSpPr>
        <p:spPr>
          <a:xfrm rot="5400000">
            <a:off x="5821077" y="1665366"/>
            <a:ext cx="775904" cy="561149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4A03355-F6B5-1B4A-A57F-2D8B5AE01288}"/>
              </a:ext>
            </a:extLst>
          </p:cNvPr>
          <p:cNvSpPr/>
          <p:nvPr/>
        </p:nvSpPr>
        <p:spPr>
          <a:xfrm rot="16200000">
            <a:off x="4802032" y="1335890"/>
            <a:ext cx="775904" cy="357340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785FF4-8896-E249-8E30-A8FB4D7C3A7C}"/>
              </a:ext>
            </a:extLst>
          </p:cNvPr>
          <p:cNvSpPr/>
          <p:nvPr/>
        </p:nvSpPr>
        <p:spPr>
          <a:xfrm>
            <a:off x="3897001" y="2305220"/>
            <a:ext cx="360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Minimum folder depth </a:t>
            </a:r>
            <a:r>
              <a:rPr lang="en-US" b="1" dirty="0"/>
              <a:t>for any file</a:t>
            </a:r>
            <a:r>
              <a:rPr lang="en-US" dirty="0"/>
              <a:t>: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A7DF4-A64D-6040-A9D2-01D5635DCBB0}"/>
              </a:ext>
            </a:extLst>
          </p:cNvPr>
          <p:cNvSpPr txBox="1"/>
          <p:nvPr/>
        </p:nvSpPr>
        <p:spPr>
          <a:xfrm>
            <a:off x="6209029" y="753573"/>
            <a:ext cx="170912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CellLine</a:t>
            </a:r>
            <a:r>
              <a:rPr lang="en-US" sz="2800" dirty="0"/>
              <a:t> 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AFD11B-CB86-1B48-9915-403C8CE4984C}"/>
              </a:ext>
            </a:extLst>
          </p:cNvPr>
          <p:cNvSpPr txBox="1"/>
          <p:nvPr/>
        </p:nvSpPr>
        <p:spPr>
          <a:xfrm>
            <a:off x="7918151" y="766296"/>
            <a:ext cx="1624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(NCI-N87)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EC679E-BAE4-2E45-95F8-DF069647EE3D}"/>
              </a:ext>
            </a:extLst>
          </p:cNvPr>
          <p:cNvSpPr/>
          <p:nvPr/>
        </p:nvSpPr>
        <p:spPr>
          <a:xfrm>
            <a:off x="161234" y="6420892"/>
            <a:ext cx="7714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C02_CellposeOutput </a:t>
            </a:r>
            <a:r>
              <a:rPr lang="en-US" b="1" dirty="0"/>
              <a:t>/ </a:t>
            </a:r>
            <a:r>
              <a:rPr lang="en-US" b="1" dirty="0">
                <a:solidFill>
                  <a:srgbClr val="C00000"/>
                </a:solidFill>
              </a:rPr>
              <a:t>FoF00_2022Jan04 </a:t>
            </a:r>
            <a:r>
              <a:rPr lang="en-US" b="1" dirty="0"/>
              <a:t>/ </a:t>
            </a:r>
            <a:r>
              <a:rPr lang="en-US" b="1" dirty="0" err="1">
                <a:solidFill>
                  <a:srgbClr val="C00000"/>
                </a:solidFill>
              </a:rPr>
              <a:t>Cells_center_coordinates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9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20AEC-DC6D-A543-B198-A001D9F0FB00}"/>
              </a:ext>
            </a:extLst>
          </p:cNvPr>
          <p:cNvSpPr txBox="1"/>
          <p:nvPr/>
        </p:nvSpPr>
        <p:spPr>
          <a:xfrm>
            <a:off x="3101723" y="1498793"/>
            <a:ext cx="201792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Pipeline Branch off: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6221315" y="461185"/>
            <a:ext cx="88517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CF961-4EE1-A143-B605-1AEA0B472212}"/>
              </a:ext>
            </a:extLst>
          </p:cNvPr>
          <p:cNvSpPr txBox="1"/>
          <p:nvPr/>
        </p:nvSpPr>
        <p:spPr>
          <a:xfrm>
            <a:off x="6334233" y="1496122"/>
            <a:ext cx="6646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Step: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DA5935-CED7-E04D-BC43-972947FCD8F0}"/>
              </a:ext>
            </a:extLst>
          </p:cNvPr>
          <p:cNvSpPr txBox="1"/>
          <p:nvPr/>
        </p:nvSpPr>
        <p:spPr>
          <a:xfrm>
            <a:off x="9017958" y="1496122"/>
            <a:ext cx="12233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Descriptor: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9675D6-C55E-D841-9D1F-3E467233A990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4110686" y="645851"/>
            <a:ext cx="2110629" cy="852942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276FEC-0ADA-574F-80EE-E9D295396E0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106494" y="645851"/>
            <a:ext cx="2650821" cy="85027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B86DEB-D50C-104D-AFC7-2F5430EAF39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663905" y="830517"/>
            <a:ext cx="2663" cy="66560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A0EBCDB-8C17-714B-BB45-FA8A44BDEE42}"/>
              </a:ext>
            </a:extLst>
          </p:cNvPr>
          <p:cNvGrpSpPr/>
          <p:nvPr/>
        </p:nvGrpSpPr>
        <p:grpSpPr>
          <a:xfrm>
            <a:off x="951835" y="2747588"/>
            <a:ext cx="8066123" cy="3902801"/>
            <a:chOff x="951835" y="2747588"/>
            <a:chExt cx="8066123" cy="39028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DA5C2F-DAE1-5D45-9A2B-E60242235246}"/>
                </a:ext>
              </a:extLst>
            </p:cNvPr>
            <p:cNvSpPr txBox="1"/>
            <p:nvPr/>
          </p:nvSpPr>
          <p:spPr>
            <a:xfrm>
              <a:off x="951835" y="6281057"/>
              <a:ext cx="2386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Example: C02_Cellpose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1F9009-9428-9E4B-9A4D-4E929C99E2F3}"/>
                </a:ext>
              </a:extLst>
            </p:cNvPr>
            <p:cNvCxnSpPr>
              <a:cxnSpLocks/>
              <a:stCxn id="17" idx="3"/>
              <a:endCxn id="20" idx="1"/>
            </p:cNvCxnSpPr>
            <p:nvPr/>
          </p:nvCxnSpPr>
          <p:spPr>
            <a:xfrm flipV="1">
              <a:off x="3507780" y="3762879"/>
              <a:ext cx="2949118" cy="979715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ED90C56-AAB6-704B-A246-F696D24D5E34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6875602" y="2747588"/>
              <a:ext cx="2142356" cy="1015291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Left Brace 33">
            <a:extLst>
              <a:ext uri="{FF2B5EF4-FFF2-40B4-BE49-F238E27FC236}">
                <a16:creationId xmlns:a16="http://schemas.microsoft.com/office/drawing/2014/main" id="{238AE6C3-2AD7-324A-9BEC-38CBEF82581B}"/>
              </a:ext>
            </a:extLst>
          </p:cNvPr>
          <p:cNvSpPr/>
          <p:nvPr/>
        </p:nvSpPr>
        <p:spPr>
          <a:xfrm>
            <a:off x="2081741" y="2319454"/>
            <a:ext cx="823143" cy="3745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FB4A64-7B96-E346-9AAC-B448189C7B2F}"/>
              </a:ext>
            </a:extLst>
          </p:cNvPr>
          <p:cNvSpPr txBox="1"/>
          <p:nvPr/>
        </p:nvSpPr>
        <p:spPr>
          <a:xfrm>
            <a:off x="144482" y="3612926"/>
            <a:ext cx="191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component of the “STEP ID” folder: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60D3A9-CDA3-1440-9991-12D045C3049B}"/>
              </a:ext>
            </a:extLst>
          </p:cNvPr>
          <p:cNvGrpSpPr/>
          <p:nvPr/>
        </p:nvGrpSpPr>
        <p:grpSpPr>
          <a:xfrm>
            <a:off x="3199682" y="2470589"/>
            <a:ext cx="8322038" cy="4082119"/>
            <a:chOff x="3199682" y="2470589"/>
            <a:chExt cx="8322038" cy="408211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34E6DE-0B72-1947-A231-7D3A2004020C}"/>
                </a:ext>
              </a:extLst>
            </p:cNvPr>
            <p:cNvSpPr txBox="1"/>
            <p:nvPr/>
          </p:nvSpPr>
          <p:spPr>
            <a:xfrm>
              <a:off x="3199682" y="2562922"/>
              <a:ext cx="31771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A6721C-4F1C-8446-BF7C-0EBD904CD8F0}"/>
                </a:ext>
              </a:extLst>
            </p:cNvPr>
            <p:cNvSpPr txBox="1"/>
            <p:nvPr/>
          </p:nvSpPr>
          <p:spPr>
            <a:xfrm>
              <a:off x="3199682" y="3578213"/>
              <a:ext cx="309700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32564C-DB09-5F44-9BBB-3E8B36D92EDC}"/>
                </a:ext>
              </a:extLst>
            </p:cNvPr>
            <p:cNvSpPr txBox="1"/>
            <p:nvPr/>
          </p:nvSpPr>
          <p:spPr>
            <a:xfrm>
              <a:off x="3199682" y="4557928"/>
              <a:ext cx="308098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000BBC-286A-574D-8AAA-2BDFFA7CE28A}"/>
                </a:ext>
              </a:extLst>
            </p:cNvPr>
            <p:cNvSpPr txBox="1"/>
            <p:nvPr/>
          </p:nvSpPr>
          <p:spPr>
            <a:xfrm>
              <a:off x="3199682" y="5636411"/>
              <a:ext cx="34336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BF0530-0CCE-6B4A-A8A9-15A4A20E6FC5}"/>
                </a:ext>
              </a:extLst>
            </p:cNvPr>
            <p:cNvSpPr txBox="1"/>
            <p:nvPr/>
          </p:nvSpPr>
          <p:spPr>
            <a:xfrm>
              <a:off x="6456898" y="2562922"/>
              <a:ext cx="4187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F95653-349F-E244-AE3C-A511B8CED64B}"/>
                </a:ext>
              </a:extLst>
            </p:cNvPr>
            <p:cNvSpPr txBox="1"/>
            <p:nvPr/>
          </p:nvSpPr>
          <p:spPr>
            <a:xfrm>
              <a:off x="6456898" y="3578213"/>
              <a:ext cx="41870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02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6BB5BF-D002-A84C-8CF7-D983277612ED}"/>
                </a:ext>
              </a:extLst>
            </p:cNvPr>
            <p:cNvSpPr txBox="1"/>
            <p:nvPr/>
          </p:nvSpPr>
          <p:spPr>
            <a:xfrm>
              <a:off x="6456898" y="4557928"/>
              <a:ext cx="343364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1E5F3F0-0B22-1B43-BBD6-105A9A7B3489}"/>
                </a:ext>
              </a:extLst>
            </p:cNvPr>
            <p:cNvSpPr txBox="1"/>
            <p:nvPr/>
          </p:nvSpPr>
          <p:spPr>
            <a:xfrm>
              <a:off x="9017958" y="6183376"/>
              <a:ext cx="2503762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multiOrganelles_Linked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FD9816-0CA0-9241-8A01-44B8D60E59FC}"/>
                </a:ext>
              </a:extLst>
            </p:cNvPr>
            <p:cNvSpPr txBox="1"/>
            <p:nvPr/>
          </p:nvSpPr>
          <p:spPr>
            <a:xfrm>
              <a:off x="9009943" y="3445056"/>
              <a:ext cx="1385316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AllenModel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38476F-19E6-BB4A-B715-DC65349CF8FA}"/>
                </a:ext>
              </a:extLst>
            </p:cNvPr>
            <p:cNvSpPr txBox="1"/>
            <p:nvPr/>
          </p:nvSpPr>
          <p:spPr>
            <a:xfrm>
              <a:off x="9009943" y="5244800"/>
              <a:ext cx="2203167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PostProcessCellpose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FAB35F-8970-794F-857E-8171B4C05FF5}"/>
                </a:ext>
              </a:extLst>
            </p:cNvPr>
            <p:cNvSpPr txBox="1"/>
            <p:nvPr/>
          </p:nvSpPr>
          <p:spPr>
            <a:xfrm>
              <a:off x="9017958" y="2470589"/>
              <a:ext cx="113511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RawData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4B9738-DBB1-104E-B50B-66E60491FD86}"/>
                </a:ext>
              </a:extLst>
            </p:cNvPr>
            <p:cNvSpPr txBox="1"/>
            <p:nvPr/>
          </p:nvSpPr>
          <p:spPr>
            <a:xfrm>
              <a:off x="9009943" y="4346242"/>
              <a:ext cx="1093569" cy="3693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  <a:r>
                <a:rPr lang="en-US" dirty="0" err="1"/>
                <a:t>Cellpose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33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20AEC-DC6D-A543-B198-A001D9F0FB00}"/>
              </a:ext>
            </a:extLst>
          </p:cNvPr>
          <p:cNvSpPr txBox="1"/>
          <p:nvPr/>
        </p:nvSpPr>
        <p:spPr>
          <a:xfrm>
            <a:off x="3534216" y="1652240"/>
            <a:ext cx="745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#: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6939373" y="461185"/>
            <a:ext cx="7682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CF961-4EE1-A143-B605-1AEA0B472212}"/>
              </a:ext>
            </a:extLst>
          </p:cNvPr>
          <p:cNvSpPr txBox="1"/>
          <p:nvPr/>
        </p:nvSpPr>
        <p:spPr>
          <a:xfrm>
            <a:off x="7326691" y="1652240"/>
            <a:ext cx="688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4E6DE-0B72-1947-A231-7D3A2004020C}"/>
              </a:ext>
            </a:extLst>
          </p:cNvPr>
          <p:cNvSpPr txBox="1"/>
          <p:nvPr/>
        </p:nvSpPr>
        <p:spPr>
          <a:xfrm>
            <a:off x="3531010" y="2321180"/>
            <a:ext cx="6319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FoF1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6721C-4F1C-8446-BF7C-0EBD904CD8F0}"/>
              </a:ext>
            </a:extLst>
          </p:cNvPr>
          <p:cNvSpPr txBox="1"/>
          <p:nvPr/>
        </p:nvSpPr>
        <p:spPr>
          <a:xfrm>
            <a:off x="3531010" y="3671008"/>
            <a:ext cx="6319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FoF2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32564C-DB09-5F44-9BBB-3E8B36D92EDC}"/>
              </a:ext>
            </a:extLst>
          </p:cNvPr>
          <p:cNvSpPr txBox="1"/>
          <p:nvPr/>
        </p:nvSpPr>
        <p:spPr>
          <a:xfrm>
            <a:off x="3531010" y="4650723"/>
            <a:ext cx="63196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FoF3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000BBC-286A-574D-8AAA-2BDFFA7CE28A}"/>
              </a:ext>
            </a:extLst>
          </p:cNvPr>
          <p:cNvSpPr txBox="1"/>
          <p:nvPr/>
        </p:nvSpPr>
        <p:spPr>
          <a:xfrm>
            <a:off x="3607212" y="5695752"/>
            <a:ext cx="34336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BF0530-0CCE-6B4A-A8A9-15A4A20E6FC5}"/>
              </a:ext>
            </a:extLst>
          </p:cNvPr>
          <p:cNvSpPr txBox="1"/>
          <p:nvPr/>
        </p:nvSpPr>
        <p:spPr>
          <a:xfrm>
            <a:off x="7323485" y="2321180"/>
            <a:ext cx="136608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_2021Aug08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F95653-349F-E244-AE3C-A511B8CED64B}"/>
              </a:ext>
            </a:extLst>
          </p:cNvPr>
          <p:cNvSpPr txBox="1"/>
          <p:nvPr/>
        </p:nvSpPr>
        <p:spPr>
          <a:xfrm>
            <a:off x="7323485" y="3671008"/>
            <a:ext cx="130837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_2022Jan04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6BB5BF-D002-A84C-8CF7-D983277612ED}"/>
              </a:ext>
            </a:extLst>
          </p:cNvPr>
          <p:cNvSpPr txBox="1"/>
          <p:nvPr/>
        </p:nvSpPr>
        <p:spPr>
          <a:xfrm>
            <a:off x="7323485" y="4650723"/>
            <a:ext cx="34336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69F3B-7CA7-6A46-A558-62A6549DC478}"/>
              </a:ext>
            </a:extLst>
          </p:cNvPr>
          <p:cNvSpPr txBox="1"/>
          <p:nvPr/>
        </p:nvSpPr>
        <p:spPr>
          <a:xfrm>
            <a:off x="951835" y="6281057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 FoF1_2022Jan04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9CEC27-155D-AA44-A6A2-308083D98C4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3907107" y="830517"/>
            <a:ext cx="3416378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E6EF42-5DD8-4E44-88AE-BAB0EE3ACD8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23485" y="830517"/>
            <a:ext cx="347307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FCA6F0A4-18E3-9C48-8C70-2ABA48D28345}"/>
              </a:ext>
            </a:extLst>
          </p:cNvPr>
          <p:cNvSpPr/>
          <p:nvPr/>
        </p:nvSpPr>
        <p:spPr>
          <a:xfrm>
            <a:off x="2081741" y="2319454"/>
            <a:ext cx="823143" cy="374563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01BD8E-FEBB-F041-89D0-FBD7961895D3}"/>
              </a:ext>
            </a:extLst>
          </p:cNvPr>
          <p:cNvSpPr txBox="1"/>
          <p:nvPr/>
        </p:nvSpPr>
        <p:spPr>
          <a:xfrm>
            <a:off x="144482" y="3612926"/>
            <a:ext cx="1914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values for each component of the “</a:t>
            </a:r>
            <a:r>
              <a:rPr lang="en-US" dirty="0" err="1"/>
              <a:t>FoF</a:t>
            </a:r>
            <a:r>
              <a:rPr lang="en-US" dirty="0"/>
              <a:t> ID” folder: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4C7923-E7D2-AB43-A275-3309BD35E8E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279998" y="2476569"/>
            <a:ext cx="3043487" cy="137910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780B0-FB2B-4345-9CF1-2693F33D82D1}"/>
              </a:ext>
            </a:extLst>
          </p:cNvPr>
          <p:cNvSpPr txBox="1"/>
          <p:nvPr/>
        </p:nvSpPr>
        <p:spPr>
          <a:xfrm>
            <a:off x="9601200" y="2322921"/>
            <a:ext cx="213840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fluorescent.nucleus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EA3EA7-C7B4-8144-B47A-829CD8917BBE}"/>
              </a:ext>
            </a:extLst>
          </p:cNvPr>
          <p:cNvSpPr txBox="1"/>
          <p:nvPr/>
        </p:nvSpPr>
        <p:spPr>
          <a:xfrm>
            <a:off x="9601200" y="3663604"/>
            <a:ext cx="185082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fluorescent.mito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B0612D-ECDE-CF49-A4C0-251ACC438FF9}"/>
              </a:ext>
            </a:extLst>
          </p:cNvPr>
          <p:cNvSpPr txBox="1"/>
          <p:nvPr/>
        </p:nvSpPr>
        <p:spPr>
          <a:xfrm>
            <a:off x="9601200" y="4835781"/>
            <a:ext cx="237616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fluorescent.cytoplasm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FC1077-FFA3-D04A-AB92-D63A0B87B96C}"/>
              </a:ext>
            </a:extLst>
          </p:cNvPr>
          <p:cNvSpPr txBox="1"/>
          <p:nvPr/>
        </p:nvSpPr>
        <p:spPr>
          <a:xfrm>
            <a:off x="10101079" y="1652240"/>
            <a:ext cx="1290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Acquisition: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F75155-1280-904B-BEAD-B391558CF05F}"/>
              </a:ext>
            </a:extLst>
          </p:cNvPr>
          <p:cNvSpPr txBox="1"/>
          <p:nvPr/>
        </p:nvSpPr>
        <p:spPr>
          <a:xfrm>
            <a:off x="9601200" y="5957012"/>
            <a:ext cx="1274195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_brightfield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912A0D-134C-7149-857C-AB58D9898946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7323485" y="830517"/>
            <a:ext cx="3422963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94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5552244" y="650755"/>
            <a:ext cx="118090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245136-1650-F54E-B759-9974DF9274D1}"/>
              </a:ext>
            </a:extLst>
          </p:cNvPr>
          <p:cNvSpPr txBox="1"/>
          <p:nvPr/>
        </p:nvSpPr>
        <p:spPr>
          <a:xfrm>
            <a:off x="5260001" y="2283627"/>
            <a:ext cx="255403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Cells_center_coordinates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E5F3F0-0B22-1B43-BBD6-105A9A7B3489}"/>
              </a:ext>
            </a:extLst>
          </p:cNvPr>
          <p:cNvSpPr txBox="1"/>
          <p:nvPr/>
        </p:nvSpPr>
        <p:spPr>
          <a:xfrm>
            <a:off x="5260001" y="3511307"/>
            <a:ext cx="2189958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All_Cells_coordinates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F915-18EB-A24F-AC93-D798443E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302DE-3CAE-9E4A-A5A3-0A704C44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fluorescence images from multiple organelles are acquired on the same date, there will be non-unique </a:t>
            </a:r>
            <a:r>
              <a:rPr lang="en-US" dirty="0" err="1"/>
              <a:t>FoF</a:t>
            </a:r>
            <a:r>
              <a:rPr lang="en-US" dirty="0"/>
              <a:t> IDs.</a:t>
            </a:r>
          </a:p>
          <a:p>
            <a:r>
              <a:rPr lang="en-US" dirty="0"/>
              <a:t>Solution: include organelle in </a:t>
            </a:r>
            <a:r>
              <a:rPr lang="en-US" dirty="0" err="1"/>
              <a:t>FoF</a:t>
            </a:r>
            <a:r>
              <a:rPr lang="en-US" dirty="0"/>
              <a:t> ID (already implemented)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9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FB55-DE5E-CB48-B6BA-DF29124F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0D9D-F0F2-CA45-B983-775302ABC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320AEC-DC6D-A543-B198-A001D9F0FB00}"/>
              </a:ext>
            </a:extLst>
          </p:cNvPr>
          <p:cNvSpPr txBox="1"/>
          <p:nvPr/>
        </p:nvSpPr>
        <p:spPr>
          <a:xfrm>
            <a:off x="3534216" y="1652240"/>
            <a:ext cx="745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#: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498351-9F3D-EC45-AD0C-A6D08FF516C1}"/>
              </a:ext>
            </a:extLst>
          </p:cNvPr>
          <p:cNvSpPr txBox="1"/>
          <p:nvPr/>
        </p:nvSpPr>
        <p:spPr>
          <a:xfrm>
            <a:off x="6939373" y="461185"/>
            <a:ext cx="76822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FoF</a:t>
            </a:r>
            <a:r>
              <a:rPr lang="en-US" dirty="0"/>
              <a:t> 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FCF961-4EE1-A143-B605-1AEA0B472212}"/>
              </a:ext>
            </a:extLst>
          </p:cNvPr>
          <p:cNvSpPr txBox="1"/>
          <p:nvPr/>
        </p:nvSpPr>
        <p:spPr>
          <a:xfrm>
            <a:off x="7326691" y="1652240"/>
            <a:ext cx="6882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69F3B-7CA7-6A46-A558-62A6549DC478}"/>
              </a:ext>
            </a:extLst>
          </p:cNvPr>
          <p:cNvSpPr txBox="1"/>
          <p:nvPr/>
        </p:nvSpPr>
        <p:spPr>
          <a:xfrm>
            <a:off x="1017149" y="4249731"/>
            <a:ext cx="41319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First timepoint – two fields of view: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FoF1001_2022Jan04</a:t>
            </a:r>
          </a:p>
          <a:p>
            <a:r>
              <a:rPr lang="en-US" b="1" dirty="0">
                <a:solidFill>
                  <a:srgbClr val="C00000"/>
                </a:solidFill>
              </a:rPr>
              <a:t>FoF1002_2022Jan04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/>
              <a:t>First two timepoints – one field of view: </a:t>
            </a:r>
          </a:p>
          <a:p>
            <a:r>
              <a:rPr lang="en-US" b="1" dirty="0">
                <a:solidFill>
                  <a:srgbClr val="C00000"/>
                </a:solidFill>
              </a:rPr>
              <a:t>FoF1004_2022Jan04</a:t>
            </a:r>
          </a:p>
          <a:p>
            <a:r>
              <a:rPr lang="en-US" b="1" dirty="0">
                <a:solidFill>
                  <a:srgbClr val="C00000"/>
                </a:solidFill>
              </a:rPr>
              <a:t>FoF2004_2022Jan04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9CEC27-155D-AA44-A6A2-308083D98C4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flipH="1">
            <a:off x="3907107" y="830517"/>
            <a:ext cx="3416378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E6EF42-5DD8-4E44-88AE-BAB0EE3ACD8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23485" y="830517"/>
            <a:ext cx="347307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FC1077-FFA3-D04A-AB92-D63A0B87B96C}"/>
              </a:ext>
            </a:extLst>
          </p:cNvPr>
          <p:cNvSpPr txBox="1"/>
          <p:nvPr/>
        </p:nvSpPr>
        <p:spPr>
          <a:xfrm>
            <a:off x="10101079" y="1652240"/>
            <a:ext cx="12907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Acquisition: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912A0D-134C-7149-857C-AB58D9898946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7323485" y="830517"/>
            <a:ext cx="3422963" cy="821723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A824310-D944-1940-874F-00CEEF485201}"/>
              </a:ext>
            </a:extLst>
          </p:cNvPr>
          <p:cNvSpPr/>
          <p:nvPr/>
        </p:nvSpPr>
        <p:spPr>
          <a:xfrm>
            <a:off x="597201" y="2812486"/>
            <a:ext cx="6096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FoF</a:t>
            </a:r>
            <a:r>
              <a:rPr lang="en-US" dirty="0"/>
              <a:t> # composed of more than 3 digits, the first digit encodes for the ranked temporal order of image acquisitions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F65DB-ED57-3B47-957B-E28D8516E15F}"/>
              </a:ext>
            </a:extLst>
          </p:cNvPr>
          <p:cNvSpPr txBox="1"/>
          <p:nvPr/>
        </p:nvSpPr>
        <p:spPr>
          <a:xfrm>
            <a:off x="1017149" y="3880399"/>
            <a:ext cx="115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Examples: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004F3-CB5B-3B4A-A5F3-68BC0C997523}"/>
              </a:ext>
            </a:extLst>
          </p:cNvPr>
          <p:cNvSpPr txBox="1"/>
          <p:nvPr/>
        </p:nvSpPr>
        <p:spPr>
          <a:xfrm>
            <a:off x="6310939" y="4500885"/>
            <a:ext cx="508087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Anticipated problems</a:t>
            </a:r>
            <a:r>
              <a:rPr lang="en-US" dirty="0"/>
              <a:t>:</a:t>
            </a:r>
          </a:p>
          <a:p>
            <a:r>
              <a:rPr lang="en-US" dirty="0"/>
              <a:t>If we have more than 9 timepoints this will not work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F5AA1A-29BC-994B-9BC2-1A32A2309188}"/>
              </a:ext>
            </a:extLst>
          </p:cNvPr>
          <p:cNvCxnSpPr>
            <a:endCxn id="2" idx="0"/>
          </p:cNvCxnSpPr>
          <p:nvPr/>
        </p:nvCxnSpPr>
        <p:spPr>
          <a:xfrm flipH="1">
            <a:off x="3645201" y="2021572"/>
            <a:ext cx="261906" cy="79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4815F7-AFC4-BA4A-84C6-6633580EAECD}"/>
              </a:ext>
            </a:extLst>
          </p:cNvPr>
          <p:cNvSpPr txBox="1"/>
          <p:nvPr/>
        </p:nvSpPr>
        <p:spPr>
          <a:xfrm>
            <a:off x="6310939" y="5403893"/>
            <a:ext cx="50808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r>
              <a:rPr lang="en-US" dirty="0"/>
              <a:t>README file under each folder A01*/</a:t>
            </a:r>
            <a:r>
              <a:rPr lang="en-US" dirty="0" err="1"/>
              <a:t>FoF</a:t>
            </a:r>
            <a:r>
              <a:rPr lang="en-US" dirty="0"/>
              <a:t>* specifying any interpretation that comes with the </a:t>
            </a:r>
            <a:r>
              <a:rPr lang="en-US" dirty="0" err="1"/>
              <a:t>FoF</a:t>
            </a: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6609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438</Words>
  <Application>Microsoft Macintosh PowerPoint</Application>
  <PresentationFormat>Widescreen</PresentationFormat>
  <Paragraphs>105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Color code:</vt:lpstr>
      <vt:lpstr>PowerPoint Presentation</vt:lpstr>
      <vt:lpstr>Folder structure within </vt:lpstr>
      <vt:lpstr>PowerPoint Presentation</vt:lpstr>
      <vt:lpstr>PowerPoint Presentation</vt:lpstr>
      <vt:lpstr>PowerPoint Presentation</vt:lpstr>
      <vt:lpstr>Potential problems</vt:lpstr>
      <vt:lpstr>Extensions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Andor, Noemi</dc:creator>
  <cp:lastModifiedBy>Andor, Noemi</cp:lastModifiedBy>
  <cp:revision>86</cp:revision>
  <dcterms:created xsi:type="dcterms:W3CDTF">2022-01-06T21:24:53Z</dcterms:created>
  <dcterms:modified xsi:type="dcterms:W3CDTF">2022-04-13T16:04:51Z</dcterms:modified>
</cp:coreProperties>
</file>