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89" r:id="rId5"/>
    <p:sldId id="290" r:id="rId6"/>
    <p:sldId id="291" r:id="rId7"/>
    <p:sldId id="293" r:id="rId8"/>
    <p:sldId id="274" r:id="rId9"/>
    <p:sldId id="260" r:id="rId10"/>
    <p:sldId id="275" r:id="rId11"/>
    <p:sldId id="277" r:id="rId12"/>
    <p:sldId id="279" r:id="rId13"/>
    <p:sldId id="280" r:id="rId14"/>
    <p:sldId id="281" r:id="rId15"/>
    <p:sldId id="282" r:id="rId16"/>
    <p:sldId id="262" r:id="rId17"/>
    <p:sldId id="264" r:id="rId18"/>
    <p:sldId id="265" r:id="rId19"/>
    <p:sldId id="266" r:id="rId20"/>
    <p:sldId id="283" r:id="rId21"/>
    <p:sldId id="285" r:id="rId22"/>
    <p:sldId id="284" r:id="rId23"/>
    <p:sldId id="294" r:id="rId24"/>
    <p:sldId id="295" r:id="rId25"/>
    <p:sldId id="287" r:id="rId2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65CC-D9B6-43D4-8D7D-2C3D5AD025B6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0B55C-D4B4-4CD6-82CD-4A0C5B8215F2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9E7A-2644-478B-8738-7386709341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1CCE-F7E3-4258-9B4A-E1E5CD4D214C}" type="datetimeFigureOut">
              <a:rPr lang="es-CL" smtClean="0"/>
              <a:pPr/>
              <a:t>19-04-2012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9E63-81A5-49E6-B6F7-9145E02CA0D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L" dirty="0"/>
              <a:t/>
            </a:r>
            <a:br>
              <a:rPr lang="es-CL" dirty="0"/>
            </a:br>
            <a:r>
              <a:rPr lang="es-CL" b="1" i="1" dirty="0" smtClean="0"/>
              <a:t> Voto Electrónico</a:t>
            </a:r>
            <a:r>
              <a:rPr lang="es-CL" b="1" dirty="0" smtClean="0"/>
              <a:t>. </a:t>
            </a:r>
            <a:br>
              <a:rPr lang="es-CL" b="1" dirty="0" smtClean="0"/>
            </a:br>
            <a:r>
              <a:rPr lang="es-CL" b="1" dirty="0" smtClean="0"/>
              <a:t>Elementos para el debate</a:t>
            </a:r>
            <a:r>
              <a:rPr lang="es-CL" b="1" dirty="0"/>
              <a:t/>
            </a:r>
            <a:br>
              <a:rPr lang="es-CL" b="1" dirty="0"/>
            </a:br>
            <a:endParaRPr lang="es-CL" b="1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6165304"/>
            <a:ext cx="4712568" cy="461664"/>
          </a:xfrm>
        </p:spPr>
        <p:txBody>
          <a:bodyPr>
            <a:noAutofit/>
          </a:bodyPr>
          <a:lstStyle/>
          <a:p>
            <a:r>
              <a:rPr lang="es-MX" sz="1400" b="1" dirty="0" smtClean="0">
                <a:solidFill>
                  <a:schemeClr val="tx1"/>
                </a:solidFill>
              </a:rPr>
              <a:t>Seminario Voto Electrónico y Democracia</a:t>
            </a:r>
            <a:endParaRPr lang="es-CL" sz="1400" dirty="0" smtClean="0">
              <a:solidFill>
                <a:schemeClr val="tx1"/>
              </a:solidFill>
            </a:endParaRPr>
          </a:p>
          <a:p>
            <a:r>
              <a:rPr lang="es-MX" sz="1400" i="1" dirty="0" smtClean="0">
                <a:solidFill>
                  <a:schemeClr val="tx1"/>
                </a:solidFill>
              </a:rPr>
              <a:t>19 de abril 2012 – ex – Congreso Nacional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64088" y="4581128"/>
            <a:ext cx="3151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i="1" dirty="0" smtClean="0"/>
              <a:t>Jose Ignacio Porras Martínez</a:t>
            </a:r>
          </a:p>
          <a:p>
            <a:pPr algn="ctr"/>
            <a:r>
              <a:rPr lang="es-MX" sz="2000" i="1" dirty="0" smtClean="0">
                <a:latin typeface="Aparajita" pitchFamily="34" charset="0"/>
                <a:cs typeface="Aparajita" pitchFamily="34" charset="0"/>
              </a:rPr>
              <a:t>Profesor Asociado </a:t>
            </a:r>
            <a:r>
              <a:rPr lang="es-MX" sz="2000" b="1" i="1" dirty="0" smtClean="0">
                <a:latin typeface="Aparajita" pitchFamily="34" charset="0"/>
                <a:cs typeface="Aparajita" pitchFamily="34" charset="0"/>
              </a:rPr>
              <a:t>CISPO</a:t>
            </a:r>
          </a:p>
          <a:p>
            <a:pPr algn="ctr"/>
            <a:r>
              <a:rPr lang="es-MX" sz="2000" i="1" dirty="0" smtClean="0">
                <a:latin typeface="Aparajita" pitchFamily="34" charset="0"/>
                <a:cs typeface="Aparajita" pitchFamily="34" charset="0"/>
              </a:rPr>
              <a:t>Universidad de los Lagos</a:t>
            </a:r>
          </a:p>
        </p:txBody>
      </p:sp>
      <p:pic>
        <p:nvPicPr>
          <p:cNvPr id="7" name="Picture 2" descr="http://histogeo.ulagos.cl/wp-content/uploads/2010/12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725144"/>
            <a:ext cx="1494242" cy="853853"/>
          </a:xfrm>
          <a:prstGeom prst="rect">
            <a:avLst/>
          </a:prstGeom>
          <a:noFill/>
        </p:spPr>
      </p:pic>
      <p:pic>
        <p:nvPicPr>
          <p:cNvPr id="40962" name="Picture 2" descr="http://cdn.bikyamasr.com/wp-content/uploads/2011/04/voting-mach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6672"/>
            <a:ext cx="2649743" cy="19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¿Para qué?.. </a:t>
            </a:r>
            <a:r>
              <a:rPr lang="es-MX" sz="3600" b="1" dirty="0" smtClean="0">
                <a:latin typeface="+mn-lt"/>
              </a:rPr>
              <a:t>Voto Electrónico </a:t>
            </a:r>
            <a:r>
              <a:rPr lang="es-MX" sz="3600" b="1" u="sng" dirty="0" smtClean="0">
                <a:latin typeface="+mn-lt"/>
              </a:rPr>
              <a:t>Presencial</a:t>
            </a:r>
            <a:endParaRPr lang="es-CL" sz="3600" b="1" u="sng" dirty="0">
              <a:latin typeface="+mn-lt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ph idx="1"/>
          </p:nvPr>
        </p:nvGraphicFramePr>
        <p:xfrm>
          <a:off x="745371" y="1700808"/>
          <a:ext cx="6676489" cy="4464496"/>
        </p:xfrm>
        <a:graphic>
          <a:graphicData uri="http://schemas.openxmlformats.org/presentationml/2006/ole">
            <p:oleObj spid="_x0000_s35842" name="CorelDRAW" r:id="rId3" imgW="6017760" imgH="4023720" progId="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222726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MX" sz="1200" dirty="0"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Elecciones presidenciales USA 2000</a:t>
            </a:r>
            <a:endParaRPr lang="es-ES" sz="1200" dirty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¿Para qué?.. </a:t>
            </a:r>
            <a:r>
              <a:rPr lang="es-MX" sz="3600" b="1" dirty="0" smtClean="0">
                <a:latin typeface="+mn-lt"/>
              </a:rPr>
              <a:t>Voto Electrónico </a:t>
            </a:r>
            <a:r>
              <a:rPr lang="es-MX" sz="3600" b="1" u="sng" dirty="0" smtClean="0">
                <a:latin typeface="+mn-lt"/>
              </a:rPr>
              <a:t>Presencial</a:t>
            </a:r>
            <a:endParaRPr lang="es-CL" sz="3600" b="1" u="sng" dirty="0"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484784"/>
            <a:ext cx="81000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 smtClean="0">
                <a:cs typeface="Aparajita" pitchFamily="34" charset="0"/>
              </a:rPr>
              <a:t>- Vulnerable al Fraude.</a:t>
            </a:r>
            <a:endParaRPr lang="es-CL" sz="6600" b="1" dirty="0">
              <a:cs typeface="Aparajita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7351" y="4005064"/>
            <a:ext cx="859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+</a:t>
            </a:r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 </a:t>
            </a:r>
            <a:r>
              <a:rPr lang="es-MX" sz="4000" b="1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Simplificación en procesos complejos.</a:t>
            </a:r>
            <a:endParaRPr lang="es-CL" sz="4000" b="1" dirty="0">
              <a:solidFill>
                <a:schemeClr val="accent6">
                  <a:lumMod val="75000"/>
                </a:schemeClr>
              </a:solidFill>
              <a:cs typeface="Aparajit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67544" y="2708920"/>
            <a:ext cx="81564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parajita" pitchFamily="34" charset="0"/>
              </a:rPr>
              <a:t>- </a:t>
            </a:r>
            <a:r>
              <a:rPr lang="es-MX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parajita" pitchFamily="34" charset="0"/>
              </a:rPr>
              <a:t>Vulnerable al Error Involuntario.</a:t>
            </a:r>
            <a:endParaRPr lang="es-CL" sz="4400" b="1" dirty="0">
              <a:solidFill>
                <a:schemeClr val="accent1">
                  <a:lumMod val="60000"/>
                  <a:lumOff val="40000"/>
                </a:schemeClr>
              </a:solidFill>
              <a:cs typeface="Aparajita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11560" y="5013176"/>
            <a:ext cx="7464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solidFill>
                  <a:schemeClr val="accent3">
                    <a:lumMod val="75000"/>
                  </a:schemeClr>
                </a:solidFill>
                <a:cs typeface="Aparajita" pitchFamily="34" charset="0"/>
              </a:rPr>
              <a:t>+</a:t>
            </a:r>
            <a:r>
              <a:rPr lang="es-MX" sz="4000" dirty="0" smtClean="0">
                <a:solidFill>
                  <a:schemeClr val="accent3">
                    <a:lumMod val="75000"/>
                  </a:schemeClr>
                </a:solidFill>
                <a:cs typeface="Aparajita" pitchFamily="34" charset="0"/>
              </a:rPr>
              <a:t> </a:t>
            </a:r>
            <a:r>
              <a:rPr lang="es-MX" sz="4000" b="1" dirty="0" smtClean="0">
                <a:solidFill>
                  <a:schemeClr val="accent3">
                    <a:lumMod val="75000"/>
                  </a:schemeClr>
                </a:solidFill>
                <a:cs typeface="Aparajita" pitchFamily="34" charset="0"/>
              </a:rPr>
              <a:t>Celeridad en Recuento de Votos.</a:t>
            </a:r>
            <a:endParaRPr lang="es-CL" sz="4000" b="1" dirty="0">
              <a:solidFill>
                <a:schemeClr val="accent3">
                  <a:lumMod val="75000"/>
                </a:schemeClr>
              </a:solidFill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  <p:bldP spid="1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+mn-lt"/>
              </a:rPr>
              <a:t>Voto Electrónico </a:t>
            </a:r>
            <a:r>
              <a:rPr lang="es-MX" sz="3600" b="1" u="sng" dirty="0" smtClean="0">
                <a:latin typeface="+mn-lt"/>
              </a:rPr>
              <a:t>Remoto</a:t>
            </a:r>
            <a:endParaRPr lang="es-CL" sz="3600" b="1" u="sng" dirty="0">
              <a:latin typeface="+mn-lt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92649">
            <a:off x="1525326" y="1385575"/>
            <a:ext cx="2324100" cy="479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 descr="http://www.soyindependiente.cl/wp-content/uploads/consul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66203">
            <a:off x="404951" y="2320432"/>
            <a:ext cx="3960699" cy="1872208"/>
          </a:xfrm>
          <a:prstGeom prst="rect">
            <a:avLst/>
          </a:prstGeom>
          <a:noFill/>
        </p:spPr>
      </p:pic>
      <p:pic>
        <p:nvPicPr>
          <p:cNvPr id="37896" name="Picture 8" descr="Los ciudadanos de Ginebra han votado a favor del sistema de voto electrónico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67468">
            <a:off x="4754382" y="1475566"/>
            <a:ext cx="3223129" cy="2443529"/>
          </a:xfrm>
          <a:prstGeom prst="rect">
            <a:avLst/>
          </a:prstGeom>
          <a:noFill/>
        </p:spPr>
      </p:pic>
      <p:pic>
        <p:nvPicPr>
          <p:cNvPr id="37898" name="Picture 10" descr="http://www.unioncomunalprovidencia.cl/Joomla/UCP/images/stories/Consulta_Ciudadan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80970">
            <a:off x="6067826" y="4323965"/>
            <a:ext cx="1677732" cy="2359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¿Para qué?.. </a:t>
            </a:r>
            <a:r>
              <a:rPr lang="es-MX" sz="3600" b="1" dirty="0" smtClean="0">
                <a:latin typeface="+mn-lt"/>
              </a:rPr>
              <a:t>Voto Electrónico </a:t>
            </a:r>
            <a:r>
              <a:rPr lang="es-MX" sz="3600" b="1" u="sng" dirty="0" smtClean="0">
                <a:latin typeface="+mn-lt"/>
              </a:rPr>
              <a:t>Remoto</a:t>
            </a:r>
            <a:endParaRPr lang="es-CL" sz="3600" b="1" u="sng" dirty="0"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1988840"/>
            <a:ext cx="5358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 smtClean="0">
                <a:cs typeface="Aparajita" pitchFamily="34" charset="0"/>
              </a:rPr>
              <a:t>+</a:t>
            </a:r>
            <a:r>
              <a:rPr lang="es-MX" sz="6600" dirty="0" smtClean="0">
                <a:cs typeface="Aparajita" pitchFamily="34" charset="0"/>
              </a:rPr>
              <a:t> </a:t>
            </a:r>
            <a:r>
              <a:rPr lang="es-MX" sz="6600" b="1" dirty="0" smtClean="0">
                <a:cs typeface="Aparajita" pitchFamily="34" charset="0"/>
              </a:rPr>
              <a:t>Participación</a:t>
            </a:r>
            <a:endParaRPr lang="es-CL" sz="6600" b="1" dirty="0">
              <a:cs typeface="Aparajit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15616" y="3356992"/>
            <a:ext cx="4652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 smtClean="0">
                <a:solidFill>
                  <a:schemeClr val="accent5">
                    <a:lumMod val="75000"/>
                  </a:schemeClr>
                </a:solidFill>
                <a:cs typeface="Aparajita" pitchFamily="34" charset="0"/>
              </a:rPr>
              <a:t>+</a:t>
            </a:r>
            <a:r>
              <a:rPr lang="es-MX" sz="6600" dirty="0" smtClean="0">
                <a:solidFill>
                  <a:schemeClr val="accent5">
                    <a:lumMod val="75000"/>
                  </a:schemeClr>
                </a:solidFill>
                <a:cs typeface="Aparajita" pitchFamily="34" charset="0"/>
              </a:rPr>
              <a:t> </a:t>
            </a:r>
            <a:r>
              <a:rPr lang="es-MX" sz="6600" b="1" dirty="0" smtClean="0">
                <a:solidFill>
                  <a:schemeClr val="accent5">
                    <a:lumMod val="75000"/>
                  </a:schemeClr>
                </a:solidFill>
                <a:cs typeface="Aparajita" pitchFamily="34" charset="0"/>
              </a:rPr>
              <a:t>Votaciones</a:t>
            </a:r>
            <a:endParaRPr lang="es-CL" sz="6600" b="1" dirty="0">
              <a:solidFill>
                <a:schemeClr val="accent5">
                  <a:lumMod val="75000"/>
                </a:schemeClr>
              </a:solidFill>
              <a:cs typeface="Aparajit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87624" y="4797152"/>
            <a:ext cx="2944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-</a:t>
            </a:r>
            <a:r>
              <a:rPr lang="es-MX" sz="6600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 </a:t>
            </a:r>
            <a:r>
              <a:rPr lang="es-MX" sz="6600" b="1" dirty="0" smtClean="0">
                <a:solidFill>
                  <a:schemeClr val="accent6">
                    <a:lumMod val="75000"/>
                  </a:schemeClr>
                </a:solidFill>
                <a:cs typeface="Aparajita" pitchFamily="34" charset="0"/>
              </a:rPr>
              <a:t>Costos</a:t>
            </a:r>
            <a:endParaRPr lang="es-CL" sz="6600" b="1" dirty="0">
              <a:solidFill>
                <a:schemeClr val="accent6">
                  <a:lumMod val="75000"/>
                </a:schemeClr>
              </a:solidFill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619672" y="2132856"/>
            <a:ext cx="30963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smtClean="0"/>
              <a:t>Tecnológicos</a:t>
            </a:r>
            <a:endParaRPr lang="es-CL" sz="40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1547664" y="3645024"/>
            <a:ext cx="3744416" cy="7920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Institucionales</a:t>
            </a:r>
            <a:endParaRPr lang="es-CL" sz="40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1475656" y="5085184"/>
            <a:ext cx="4464496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Socio-Políticos</a:t>
            </a:r>
            <a:endParaRPr lang="es-CL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5" name="4 Rectángulo redondeado"/>
          <p:cNvSpPr/>
          <p:nvPr/>
        </p:nvSpPr>
        <p:spPr>
          <a:xfrm rot="21197887">
            <a:off x="504967" y="408181"/>
            <a:ext cx="257472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atin typeface="Aparajita" pitchFamily="34" charset="0"/>
                <a:cs typeface="Aparajita" pitchFamily="34" charset="0"/>
              </a:rPr>
              <a:t>Técnicos</a:t>
            </a:r>
            <a:endParaRPr lang="es-CL" sz="4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5576" y="1916832"/>
            <a:ext cx="726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C00000"/>
                </a:solidFill>
              </a:rPr>
              <a:t>Criterios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Básicos</a:t>
            </a:r>
            <a:r>
              <a:rPr lang="en-US" sz="2400" i="1" dirty="0" smtClean="0">
                <a:solidFill>
                  <a:srgbClr val="C00000"/>
                </a:solidFill>
              </a:rPr>
              <a:t> de </a:t>
            </a:r>
            <a:r>
              <a:rPr lang="en-US" sz="2400" i="1" dirty="0" err="1" smtClean="0">
                <a:solidFill>
                  <a:srgbClr val="C00000"/>
                </a:solidFill>
              </a:rPr>
              <a:t>Validación</a:t>
            </a:r>
            <a:r>
              <a:rPr lang="en-US" sz="2400" i="1" dirty="0" smtClean="0">
                <a:solidFill>
                  <a:srgbClr val="C00000"/>
                </a:solidFill>
              </a:rPr>
              <a:t> de un </a:t>
            </a:r>
            <a:r>
              <a:rPr lang="en-US" sz="2400" i="1" dirty="0" err="1" smtClean="0">
                <a:solidFill>
                  <a:srgbClr val="C00000"/>
                </a:solidFill>
              </a:rPr>
              <a:t>Sistema</a:t>
            </a:r>
            <a:r>
              <a:rPr lang="en-US" sz="2400" i="1" dirty="0" smtClean="0">
                <a:solidFill>
                  <a:srgbClr val="C00000"/>
                </a:solidFill>
              </a:rPr>
              <a:t> de </a:t>
            </a:r>
            <a:r>
              <a:rPr lang="en-US" sz="2400" i="1" dirty="0" err="1" smtClean="0">
                <a:solidFill>
                  <a:srgbClr val="C00000"/>
                </a:solidFill>
              </a:rPr>
              <a:t>Votación</a:t>
            </a:r>
            <a:endParaRPr lang="es-CL" sz="2400" i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5576" y="2996952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ndara" pitchFamily="34" charset="0"/>
              </a:rPr>
              <a:t>1. </a:t>
            </a:r>
            <a:r>
              <a:rPr lang="en-US" sz="3200" dirty="0" err="1" smtClean="0">
                <a:latin typeface="Candara" pitchFamily="34" charset="0"/>
              </a:rPr>
              <a:t>Autenticación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83568" y="4077072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ndara" pitchFamily="34" charset="0"/>
              </a:rPr>
              <a:t>2. </a:t>
            </a:r>
            <a:r>
              <a:rPr lang="en-US" sz="3200" dirty="0" err="1" smtClean="0">
                <a:latin typeface="Candara" pitchFamily="34" charset="0"/>
              </a:rPr>
              <a:t>Unicidad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3568" y="5157192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itchFamily="34" charset="0"/>
              </a:rPr>
              <a:t>3</a:t>
            </a:r>
            <a:r>
              <a:rPr lang="en-US" sz="3200" dirty="0" smtClean="0">
                <a:latin typeface="Candara" pitchFamily="34" charset="0"/>
              </a:rPr>
              <a:t>. </a:t>
            </a:r>
            <a:r>
              <a:rPr lang="en-US" sz="3200" dirty="0" err="1" smtClean="0">
                <a:latin typeface="Candara" pitchFamily="34" charset="0"/>
              </a:rPr>
              <a:t>Anónimato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4067944" y="2708920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427984" y="306896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itchFamily="34" charset="0"/>
              </a:rPr>
              <a:t>4</a:t>
            </a:r>
            <a:r>
              <a:rPr lang="en-US" sz="3200" dirty="0" smtClean="0">
                <a:latin typeface="Candara" pitchFamily="34" charset="0"/>
              </a:rPr>
              <a:t>. No </a:t>
            </a:r>
            <a:r>
              <a:rPr lang="en-US" sz="3200" dirty="0" err="1" smtClean="0">
                <a:latin typeface="Candara" pitchFamily="34" charset="0"/>
              </a:rPr>
              <a:t>coacción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427984" y="4149080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ndara" pitchFamily="34" charset="0"/>
              </a:rPr>
              <a:t>5.  </a:t>
            </a:r>
            <a:r>
              <a:rPr lang="en-US" sz="3200" dirty="0" err="1" smtClean="0">
                <a:latin typeface="Candara" pitchFamily="34" charset="0"/>
              </a:rPr>
              <a:t>Precisión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427984" y="5229200"/>
            <a:ext cx="2758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ndara" pitchFamily="34" charset="0"/>
              </a:rPr>
              <a:t>6.  </a:t>
            </a:r>
            <a:r>
              <a:rPr lang="en-US" sz="3200" dirty="0" err="1" smtClean="0">
                <a:latin typeface="Candara" pitchFamily="34" charset="0"/>
              </a:rPr>
              <a:t>Verificación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http://votodigital.files.wordpress.com/2010/10/urna-brasil-biometric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93097"/>
            <a:ext cx="2292931" cy="1728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67544" y="1700808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Candara" pitchFamily="34" charset="0"/>
              </a:rPr>
              <a:t>Identificación</a:t>
            </a:r>
            <a:r>
              <a:rPr lang="en-US" sz="2800" i="1" dirty="0" smtClean="0">
                <a:latin typeface="Candara" pitchFamily="34" charset="0"/>
              </a:rPr>
              <a:t> </a:t>
            </a:r>
            <a:r>
              <a:rPr lang="es-ES" sz="2800" i="1" dirty="0" smtClean="0">
                <a:latin typeface="Candara" pitchFamily="34" charset="0"/>
              </a:rPr>
              <a:t>/Unicidad</a:t>
            </a:r>
            <a:endParaRPr lang="es-CL" sz="2800" i="1" dirty="0">
              <a:latin typeface="Candara" pitchFamily="34" charset="0"/>
            </a:endParaRPr>
          </a:p>
        </p:txBody>
      </p:sp>
      <p:pic>
        <p:nvPicPr>
          <p:cNvPr id="172036" name="Picture 4" descr="http://img.xatakamovil.com/2009/08/dni20electron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024336" cy="1958230"/>
          </a:xfrm>
          <a:prstGeom prst="rect">
            <a:avLst/>
          </a:prstGeom>
          <a:noFill/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8" name="7 Rectángulo redondeado"/>
          <p:cNvSpPr/>
          <p:nvPr/>
        </p:nvSpPr>
        <p:spPr>
          <a:xfrm rot="21197887">
            <a:off x="504967" y="408181"/>
            <a:ext cx="257472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atin typeface="Aparajita" pitchFamily="34" charset="0"/>
                <a:cs typeface="Aparajita" pitchFamily="34" charset="0"/>
              </a:rPr>
              <a:t>Técnicos</a:t>
            </a:r>
            <a:endParaRPr lang="es-CL" sz="4000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355976" y="1844824"/>
            <a:ext cx="72008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292080" y="1700808"/>
            <a:ext cx="313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 smtClean="0">
                <a:latin typeface="Candara" pitchFamily="34" charset="0"/>
              </a:rPr>
              <a:t>Anonimato </a:t>
            </a:r>
            <a:r>
              <a:rPr lang="en-US" sz="2800" i="1" dirty="0" smtClean="0">
                <a:latin typeface="Candara" pitchFamily="34" charset="0"/>
              </a:rPr>
              <a:t>del </a:t>
            </a:r>
            <a:r>
              <a:rPr lang="en-US" sz="2800" i="1" dirty="0" err="1" smtClean="0">
                <a:latin typeface="Candara" pitchFamily="34" charset="0"/>
              </a:rPr>
              <a:t>Voto</a:t>
            </a:r>
            <a:endParaRPr lang="es-CL" sz="2800" i="1" dirty="0">
              <a:latin typeface="Candara" pitchFamily="34" charset="0"/>
            </a:endParaRPr>
          </a:p>
        </p:txBody>
      </p:sp>
      <p:pic>
        <p:nvPicPr>
          <p:cNvPr id="12" name="Picture 2" descr="http://html.rincondelvago.com/00022546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95717">
            <a:off x="5147620" y="3049069"/>
            <a:ext cx="3599897" cy="248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563888" y="162880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n-lt"/>
              </a:rPr>
              <a:t>No </a:t>
            </a:r>
            <a:r>
              <a:rPr lang="en-US" sz="2800" i="1" dirty="0" err="1" smtClean="0">
                <a:latin typeface="+mn-lt"/>
              </a:rPr>
              <a:t>Coacción</a:t>
            </a:r>
            <a:r>
              <a:rPr lang="en-US" sz="2800" i="1" dirty="0" smtClean="0">
                <a:latin typeface="+mn-lt"/>
              </a:rPr>
              <a:t> </a:t>
            </a:r>
            <a:endParaRPr lang="es-CL" sz="2800" i="1" dirty="0">
              <a:latin typeface="+mn-lt"/>
            </a:endParaRPr>
          </a:p>
        </p:txBody>
      </p:sp>
      <p:pic>
        <p:nvPicPr>
          <p:cNvPr id="175106" name="Picture 2" descr="http://cyt.aimdigital.com.ar/aim/wp-content/uploads/2011/04/electronicas-ur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3678438" cy="2736304"/>
          </a:xfrm>
          <a:prstGeom prst="rect">
            <a:avLst/>
          </a:prstGeom>
          <a:noFill/>
        </p:spPr>
      </p:pic>
      <p:pic>
        <p:nvPicPr>
          <p:cNvPr id="175108" name="Picture 4" descr="http://1.bp.blogspot.com/_3tWvAUPje2E/S7E3tQ0YPGI/AAAAAAAAAuM/T2L34bC8nsE/s1600/clientelis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140968"/>
            <a:ext cx="3762375" cy="2716907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7" name="6 Rectángulo redondeado"/>
          <p:cNvSpPr/>
          <p:nvPr/>
        </p:nvSpPr>
        <p:spPr>
          <a:xfrm rot="21197887">
            <a:off x="504967" y="408181"/>
            <a:ext cx="257472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atin typeface="Aparajita" pitchFamily="34" charset="0"/>
                <a:cs typeface="Aparajita" pitchFamily="34" charset="0"/>
              </a:rPr>
              <a:t>Técnicos</a:t>
            </a:r>
            <a:endParaRPr lang="es-CL" sz="4000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4355976" y="2492896"/>
            <a:ext cx="72008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www.cupmultimedia.com.ar/wp-content/uploads/2011/04/pantalla_dcs_pantall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2204865"/>
            <a:ext cx="6467717" cy="4026024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707904" y="1484784"/>
            <a:ext cx="150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i="1" dirty="0" smtClean="0">
                <a:latin typeface="+mn-lt"/>
              </a:rPr>
              <a:t>Precisión</a:t>
            </a:r>
            <a:endParaRPr lang="es-CL" sz="2800" i="1" dirty="0">
              <a:latin typeface="+mn-lt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7" name="6 Rectángulo redondeado"/>
          <p:cNvSpPr/>
          <p:nvPr/>
        </p:nvSpPr>
        <p:spPr>
          <a:xfrm rot="21197887">
            <a:off x="504967" y="408181"/>
            <a:ext cx="257472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atin typeface="Aparajita" pitchFamily="34" charset="0"/>
                <a:cs typeface="Aparajita" pitchFamily="34" charset="0"/>
              </a:rPr>
              <a:t>Técnicos</a:t>
            </a:r>
            <a:endParaRPr lang="es-CL" sz="4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75856" y="1412776"/>
            <a:ext cx="186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+mn-lt"/>
              </a:rPr>
              <a:t>Verificaci</a:t>
            </a:r>
            <a:r>
              <a:rPr lang="es-MX" sz="2800" i="1" dirty="0" err="1" smtClean="0">
                <a:latin typeface="+mn-lt"/>
              </a:rPr>
              <a:t>ón</a:t>
            </a:r>
            <a:endParaRPr lang="es-CL" sz="2800" i="1" dirty="0">
              <a:latin typeface="+mn-lt"/>
            </a:endParaRPr>
          </a:p>
        </p:txBody>
      </p:sp>
      <p:pic>
        <p:nvPicPr>
          <p:cNvPr id="176130" name="Picture 2" descr="http://votodigital.files.wordpress.com/2010/07/saes40001.jpg?w=177&amp;h=1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924944"/>
            <a:ext cx="3312368" cy="3312371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408712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7" name="6 Rectángulo redondeado"/>
          <p:cNvSpPr/>
          <p:nvPr/>
        </p:nvSpPr>
        <p:spPr>
          <a:xfrm rot="21197887">
            <a:off x="504967" y="408181"/>
            <a:ext cx="257472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latin typeface="Aparajita" pitchFamily="34" charset="0"/>
                <a:cs typeface="Aparajita" pitchFamily="34" charset="0"/>
              </a:rPr>
              <a:t>Técnicos</a:t>
            </a:r>
            <a:endParaRPr lang="es-CL" sz="4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Picture 2" descr="http://www.caringenieriainstalaciones.com.mx/NOTICIAS/auditori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3275856" cy="2890461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619672" y="6093296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Auditoria Externa</a:t>
            </a:r>
            <a:endParaRPr lang="es-CL" dirty="0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4355976" y="2492896"/>
            <a:ext cx="72008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http://saltanoticias.com/wp-content/uploads/2011/03/Voto-electroni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40968"/>
            <a:ext cx="2063130" cy="300091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275856" y="4077072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smtClean="0"/>
              <a:t>=</a:t>
            </a:r>
            <a:endParaRPr lang="es-CL" sz="8800" dirty="0"/>
          </a:p>
        </p:txBody>
      </p:sp>
      <p:sp>
        <p:nvSpPr>
          <p:cNvPr id="6" name="5 Llamada de nube"/>
          <p:cNvSpPr/>
          <p:nvPr/>
        </p:nvSpPr>
        <p:spPr>
          <a:xfrm>
            <a:off x="3959424" y="836712"/>
            <a:ext cx="4933056" cy="4608512"/>
          </a:xfrm>
          <a:prstGeom prst="cloud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 descr="http://bibliotecaetsitupm.files.wordpress.com/2010/09/edemocracy2.gif?w=429&amp;h=3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988840"/>
            <a:ext cx="2908200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 rot="21041616">
            <a:off x="40869" y="279537"/>
            <a:ext cx="3521649" cy="7920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Institucionales</a:t>
            </a:r>
            <a:endParaRPr lang="es-CL" sz="40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239344" y="0"/>
            <a:ext cx="5904656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907704" y="1268760"/>
            <a:ext cx="5616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" pitchFamily="34" charset="0"/>
                <a:ea typeface="Calibri" pitchFamily="34" charset="0"/>
                <a:cs typeface="Times New Roman" pitchFamily="18" charset="0"/>
              </a:rPr>
              <a:t>La votación electrónica desde una perspectiva jurídica</a:t>
            </a:r>
            <a:endParaRPr kumimoji="0" 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rlin Sans FB" pitchFamily="34" charset="0"/>
              <a:cs typeface="Arial" pitchFamily="34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110660" cy="48577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779912" y="908720"/>
            <a:ext cx="5364088" cy="828222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6" name="5 Rectángulo redondeado"/>
          <p:cNvSpPr/>
          <p:nvPr/>
        </p:nvSpPr>
        <p:spPr>
          <a:xfrm rot="21101398">
            <a:off x="285113" y="489898"/>
            <a:ext cx="4219109" cy="692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Socio-Políticos</a:t>
            </a:r>
            <a:endParaRPr lang="es-CL" sz="40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1835696" y="1988840"/>
            <a:ext cx="5400600" cy="914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Consenso y Confianza Social</a:t>
            </a:r>
            <a:endParaRPr lang="es-CL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8" name="7 Flecha derecha"/>
          <p:cNvSpPr/>
          <p:nvPr/>
        </p:nvSpPr>
        <p:spPr>
          <a:xfrm rot="5400000">
            <a:off x="1157017" y="3171575"/>
            <a:ext cx="689862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683568" y="386104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Accesibilidad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pic>
        <p:nvPicPr>
          <p:cNvPr id="10" name="Picture 2" descr="http://blog.pucp.edu.pe/media/2412/20090607-pznhzg6308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81128"/>
            <a:ext cx="2465213" cy="1809707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3419872" y="3789040"/>
            <a:ext cx="270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 pitchFamily="34" charset="0"/>
              </a:rPr>
              <a:t>Facilidad</a:t>
            </a:r>
            <a:r>
              <a:rPr lang="en-US" dirty="0" smtClean="0">
                <a:latin typeface="Candara" pitchFamily="34" charset="0"/>
              </a:rPr>
              <a:t>  y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err="1" smtClean="0">
                <a:latin typeface="Candara" pitchFamily="34" charset="0"/>
              </a:rPr>
              <a:t>Transparencia</a:t>
            </a:r>
            <a:r>
              <a:rPr lang="en-US" dirty="0" smtClean="0">
                <a:latin typeface="Candara" pitchFamily="34" charset="0"/>
              </a:rPr>
              <a:t> de </a:t>
            </a:r>
            <a:r>
              <a:rPr lang="en-US" dirty="0" err="1" smtClean="0">
                <a:latin typeface="Candara" pitchFamily="34" charset="0"/>
              </a:rPr>
              <a:t>Uso</a:t>
            </a:r>
            <a:r>
              <a:rPr lang="en-US" dirty="0" smtClean="0">
                <a:latin typeface="Candara" pitchFamily="34" charset="0"/>
              </a:rPr>
              <a:t>.</a:t>
            </a:r>
            <a:endParaRPr lang="es-CL" dirty="0">
              <a:latin typeface="Candara" pitchFamily="34" charset="0"/>
            </a:endParaRPr>
          </a:p>
        </p:txBody>
      </p:sp>
      <p:pic>
        <p:nvPicPr>
          <p:cNvPr id="12" name="Picture 2" descr="http://juanotero.es/wp-content/uploads/2009/10/desconocimiento-empresarial-188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365104"/>
            <a:ext cx="1728192" cy="2092828"/>
          </a:xfrm>
          <a:prstGeom prst="rect">
            <a:avLst/>
          </a:prstGeom>
          <a:noFill/>
        </p:spPr>
      </p:pic>
      <p:sp>
        <p:nvSpPr>
          <p:cNvPr id="13" name="12 Flecha derecha"/>
          <p:cNvSpPr/>
          <p:nvPr/>
        </p:nvSpPr>
        <p:spPr>
          <a:xfrm rot="5400000">
            <a:off x="4310260" y="3042668"/>
            <a:ext cx="576064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6444208" y="393305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itchFamily="34" charset="0"/>
              </a:rPr>
              <a:t>Costos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Razonables</a:t>
            </a:r>
            <a:endParaRPr lang="es-CL" dirty="0">
              <a:latin typeface="Candara" pitchFamily="34" charset="0"/>
            </a:endParaRPr>
          </a:p>
        </p:txBody>
      </p:sp>
      <p:sp>
        <p:nvSpPr>
          <p:cNvPr id="15" name="14 Flecha derecha"/>
          <p:cNvSpPr/>
          <p:nvPr/>
        </p:nvSpPr>
        <p:spPr>
          <a:xfrm rot="5400000">
            <a:off x="6989665" y="3171575"/>
            <a:ext cx="689862" cy="4846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Picture 5" descr="stack-of-mon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293096"/>
            <a:ext cx="1820585" cy="2275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3" grpId="0" animBg="1"/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419872" y="692696"/>
            <a:ext cx="5724128" cy="11430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rgbClr val="C00000"/>
                </a:solidFill>
                <a:latin typeface="+mn-lt"/>
              </a:rPr>
              <a:t>Desafíos </a:t>
            </a:r>
            <a:r>
              <a:rPr lang="es-MX" sz="3600" b="1" dirty="0" smtClean="0">
                <a:latin typeface="+mn-lt"/>
              </a:rPr>
              <a:t>Voto Electrónico</a:t>
            </a:r>
            <a:endParaRPr lang="es-CL" sz="3600" b="1" u="sng" dirty="0">
              <a:latin typeface="+mn-lt"/>
            </a:endParaRPr>
          </a:p>
        </p:txBody>
      </p:sp>
      <p:sp>
        <p:nvSpPr>
          <p:cNvPr id="6" name="5 Rectángulo redondeado"/>
          <p:cNvSpPr/>
          <p:nvPr/>
        </p:nvSpPr>
        <p:spPr>
          <a:xfrm rot="21101398">
            <a:off x="33803" y="507107"/>
            <a:ext cx="4464496" cy="7920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Socio-Políticos</a:t>
            </a:r>
            <a:endParaRPr lang="es-CL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68103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1907704" y="5949280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i="1" dirty="0" smtClean="0">
                <a:latin typeface="Candara" pitchFamily="34" charset="0"/>
              </a:rPr>
              <a:t>Razones aducidas en la opción por el </a:t>
            </a:r>
          </a:p>
          <a:p>
            <a:pPr algn="ctr"/>
            <a:r>
              <a:rPr lang="es-CL" i="1" dirty="0" smtClean="0">
                <a:latin typeface="Candara" pitchFamily="34" charset="0"/>
              </a:rPr>
              <a:t>Voto Tradicional frente al Voto Electrónico.</a:t>
            </a:r>
            <a:endParaRPr lang="es-CL" dirty="0">
              <a:latin typeface="Candara" pitchFamily="34" charset="0"/>
            </a:endParaRPr>
          </a:p>
        </p:txBody>
      </p:sp>
      <p:pic>
        <p:nvPicPr>
          <p:cNvPr id="43010" name="Picture 2" descr="http://www.madrid.es/UnidadesDescentralizadas/UDGParticipacionCiudadana/01_Temas/380_Imag/Boletin_MadridPartici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16832"/>
            <a:ext cx="2483768" cy="1143157"/>
          </a:xfrm>
          <a:prstGeom prst="rect">
            <a:avLst/>
          </a:prstGeom>
          <a:noFill/>
        </p:spPr>
      </p:pic>
      <p:sp>
        <p:nvSpPr>
          <p:cNvPr id="10" name="9 Arco"/>
          <p:cNvSpPr/>
          <p:nvPr/>
        </p:nvSpPr>
        <p:spPr>
          <a:xfrm>
            <a:off x="827584" y="4869160"/>
            <a:ext cx="1944216" cy="936104"/>
          </a:xfrm>
          <a:prstGeom prst="arc">
            <a:avLst>
              <a:gd name="adj1" fmla="val 16200000"/>
              <a:gd name="adj2" fmla="val 16092703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648" y="548680"/>
            <a:ext cx="626469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 modo de conclusión</a:t>
            </a:r>
            <a:endParaRPr lang="es-ES" sz="4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2060848"/>
            <a:ext cx="8669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No hay sistemas de votaciones buenos o malos, todos son </a:t>
            </a:r>
          </a:p>
          <a:p>
            <a:pPr marL="514350" indent="-514350"/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      potencialmente vulnerables y su existencia pasa por </a:t>
            </a:r>
            <a:r>
              <a:rPr lang="es-MX" sz="3000" u="sng" dirty="0" smtClean="0">
                <a:latin typeface="Aparajita" pitchFamily="34" charset="0"/>
                <a:cs typeface="Aparajita" pitchFamily="34" charset="0"/>
              </a:rPr>
              <a:t>el consenso </a:t>
            </a:r>
          </a:p>
          <a:p>
            <a:pPr marL="514350" indent="-514350"/>
            <a:r>
              <a:rPr lang="es-MX" sz="3000" u="sng" dirty="0" smtClean="0">
                <a:latin typeface="Aparajita" pitchFamily="34" charset="0"/>
                <a:cs typeface="Aparajita" pitchFamily="34" charset="0"/>
              </a:rPr>
              <a:t>      social </a:t>
            </a: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con respecto a ellos existente en cada sociedad</a:t>
            </a:r>
            <a:r>
              <a:rPr lang="es-MX" sz="2800" dirty="0" smtClean="0">
                <a:latin typeface="Calibri" pitchFamily="34" charset="0"/>
                <a:cs typeface="Calibri" pitchFamily="34" charset="0"/>
              </a:rPr>
              <a:t>. </a:t>
            </a:r>
            <a:endParaRPr lang="es-MX" sz="28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26696" y="4077072"/>
            <a:ext cx="9117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2) Transitar hacia sistemas de votación electrónica implica riesgos  </a:t>
            </a:r>
            <a:br>
              <a:rPr lang="es-MX" sz="3000" dirty="0" smtClean="0">
                <a:latin typeface="Aparajita" pitchFamily="34" charset="0"/>
                <a:cs typeface="Aparajita" pitchFamily="34" charset="0"/>
              </a:rPr>
            </a:b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    </a:t>
            </a: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y costos importantes </a:t>
            </a: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que sólo parecen justificados en razón de aportar </a:t>
            </a:r>
            <a:br>
              <a:rPr lang="es-MX" sz="3000" dirty="0" smtClean="0">
                <a:latin typeface="Aparajita" pitchFamily="34" charset="0"/>
                <a:cs typeface="Aparajita" pitchFamily="34" charset="0"/>
              </a:rPr>
            </a:b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    beneficios relevantes a la transparencia y efectividad del proceso</a:t>
            </a:r>
            <a:br>
              <a:rPr lang="es-MX" sz="3000" dirty="0" smtClean="0">
                <a:latin typeface="Aparajita" pitchFamily="34" charset="0"/>
                <a:cs typeface="Aparajita" pitchFamily="34" charset="0"/>
              </a:rPr>
            </a:b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    electoral.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62880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3)   El Voto Electrónico puede significar un aporte importante a la democracia en términos de ampliación de la participación y </a:t>
            </a:r>
          </a:p>
          <a:p>
            <a:pPr marL="514350" indent="-514350"/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       frecuencia de las consultas ciudadanas en los espacios locales y sectoriales de las democracias.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648" y="404664"/>
            <a:ext cx="626469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 modo de conclusión</a:t>
            </a:r>
            <a:endParaRPr lang="es-ES" sz="4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414908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4"/>
            </a:pPr>
            <a:r>
              <a:rPr lang="es-MX" sz="3000" dirty="0" smtClean="0">
                <a:latin typeface="Aparajita" pitchFamily="34" charset="0"/>
                <a:cs typeface="Aparajita" pitchFamily="34" charset="0"/>
              </a:rPr>
              <a:t>Ampliar el conocimiento sobre el Voto Electrónico a partir de las experiencias ya existentes permite fundamentar decisiones y estrategias sobre </a:t>
            </a:r>
            <a:r>
              <a:rPr lang="es-MX" sz="3000" smtClean="0">
                <a:latin typeface="Aparajita" pitchFamily="34" charset="0"/>
                <a:cs typeface="Aparajita" pitchFamily="34" charset="0"/>
              </a:rPr>
              <a:t>su </a:t>
            </a:r>
            <a:r>
              <a:rPr lang="es-MX" sz="3000" smtClean="0">
                <a:latin typeface="Aparajita" pitchFamily="34" charset="0"/>
                <a:cs typeface="Aparajita" pitchFamily="34" charset="0"/>
              </a:rPr>
              <a:t>uso.</a:t>
            </a:r>
            <a:endParaRPr lang="es-MX" sz="3000" dirty="0" smtClean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15816" y="980728"/>
            <a:ext cx="3478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i="1" dirty="0" smtClean="0"/>
              <a:t>GRACIAS</a:t>
            </a:r>
            <a:endParaRPr lang="es-CL" sz="7200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047353" y="2636912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smtClean="0">
                <a:latin typeface="Aparajita" pitchFamily="34" charset="0"/>
                <a:cs typeface="Aparajita" pitchFamily="34" charset="0"/>
              </a:rPr>
              <a:t>Jose </a:t>
            </a:r>
            <a:r>
              <a:rPr lang="es-MX" sz="2400" smtClean="0">
                <a:latin typeface="Aparajita" pitchFamily="34" charset="0"/>
                <a:cs typeface="Aparajita" pitchFamily="34" charset="0"/>
              </a:rPr>
              <a:t>Ignacio Porras</a:t>
            </a:r>
            <a:endParaRPr lang="es-MX" sz="2400" dirty="0" smtClean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0418" name="Picture 2" descr="http://histogeo.ulagos.cl/wp-content/uploads/2010/12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5400675" cy="3086101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11560" y="5949280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 smtClean="0">
                <a:latin typeface="Aparajita" pitchFamily="34" charset="0"/>
                <a:cs typeface="Aparajita" pitchFamily="34" charset="0"/>
              </a:rPr>
              <a:t>Centro de Investigación en Sociedad y Políticas Públicas (CISPO).</a:t>
            </a:r>
            <a:endParaRPr lang="es-CL" b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bibliotecaetsitupm.files.wordpress.com/2010/09/edemocracy2.gif?w=429&amp;h=3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2908200" cy="3528392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3923928" y="1124744"/>
            <a:ext cx="48916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i="1" dirty="0" smtClean="0"/>
              <a:t>Democracia Electrónica </a:t>
            </a:r>
            <a:r>
              <a:rPr lang="es-MX" sz="2400" dirty="0" smtClean="0">
                <a:solidFill>
                  <a:schemeClr val="bg1">
                    <a:lumMod val="65000"/>
                  </a:schemeClr>
                </a:solidFill>
              </a:rPr>
              <a:t>entendida como…</a:t>
            </a:r>
          </a:p>
          <a:p>
            <a:endParaRPr lang="es-MX" sz="2400" i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400" i="1" dirty="0" smtClean="0">
                <a:latin typeface="Arial" pitchFamily="34" charset="0"/>
                <a:cs typeface="Arial" pitchFamily="34" charset="0"/>
              </a:rPr>
              <a:t>sistema de organización y funcionamiento de la democracia</a:t>
            </a:r>
          </a:p>
          <a:p>
            <a:pPr algn="ctr"/>
            <a:r>
              <a:rPr lang="es-MX" sz="2400" i="1" dirty="0" smtClean="0">
                <a:latin typeface="Arial" pitchFamily="34" charset="0"/>
                <a:cs typeface="Arial" pitchFamily="34" charset="0"/>
              </a:rPr>
              <a:t>mediada por las Tecnologías de la Información (</a:t>
            </a:r>
            <a:r>
              <a:rPr lang="es-MX" sz="2400" i="1" dirty="0" err="1" smtClean="0">
                <a:latin typeface="Arial" pitchFamily="34" charset="0"/>
                <a:cs typeface="Arial" pitchFamily="34" charset="0"/>
              </a:rPr>
              <a:t>TICs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) para </a:t>
            </a:r>
          </a:p>
          <a:p>
            <a:pPr algn="ctr"/>
            <a:r>
              <a:rPr lang="es-MX" sz="2400" i="1" dirty="0" smtClean="0">
                <a:latin typeface="Arial" pitchFamily="34" charset="0"/>
                <a:cs typeface="Arial" pitchFamily="34" charset="0"/>
              </a:rPr>
              <a:t>obtener desempeños superiores a los previamente existentes</a:t>
            </a:r>
          </a:p>
          <a:p>
            <a:pPr algn="ctr"/>
            <a:r>
              <a:rPr lang="es-MX" sz="2400" i="1" dirty="0" smtClean="0">
                <a:latin typeface="Arial" pitchFamily="34" charset="0"/>
                <a:cs typeface="Arial" pitchFamily="34" charset="0"/>
              </a:rPr>
              <a:t>en términos de </a:t>
            </a:r>
            <a:r>
              <a:rPr lang="es-MX" sz="2400" i="1" u="sng" dirty="0" smtClean="0">
                <a:latin typeface="Arial" pitchFamily="34" charset="0"/>
                <a:cs typeface="Arial" pitchFamily="34" charset="0"/>
              </a:rPr>
              <a:t>transparencia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2400" i="1" u="sng" dirty="0" smtClean="0">
                <a:latin typeface="Arial" pitchFamily="34" charset="0"/>
                <a:cs typeface="Arial" pitchFamily="34" charset="0"/>
              </a:rPr>
              <a:t>inclusión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MX" sz="2400" i="1" u="sng" dirty="0" smtClean="0">
                <a:latin typeface="Arial" pitchFamily="34" charset="0"/>
                <a:cs typeface="Arial" pitchFamily="34" charset="0"/>
              </a:rPr>
              <a:t>participación de </a:t>
            </a:r>
          </a:p>
          <a:p>
            <a:pPr algn="ctr"/>
            <a:r>
              <a:rPr lang="es-MX" sz="2400" i="1" u="sng" dirty="0" smtClean="0">
                <a:latin typeface="Arial" pitchFamily="34" charset="0"/>
                <a:cs typeface="Arial" pitchFamily="34" charset="0"/>
              </a:rPr>
              <a:t>la ciudadanía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s-CL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131840" y="980728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0" b="1" dirty="0" smtClean="0"/>
              <a:t>?</a:t>
            </a:r>
            <a:endParaRPr lang="es-CL" sz="13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3356992"/>
            <a:ext cx="80428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i="1" dirty="0" smtClean="0"/>
              <a:t>En qué medida el </a:t>
            </a:r>
            <a:r>
              <a:rPr lang="es-MX" sz="4400" b="1" i="1" dirty="0" smtClean="0"/>
              <a:t>Voto Electrónico</a:t>
            </a:r>
          </a:p>
          <a:p>
            <a:pPr algn="ctr"/>
            <a:r>
              <a:rPr lang="es-MX" sz="4400" i="1" dirty="0" smtClean="0"/>
              <a:t> aporta a la </a:t>
            </a:r>
            <a:r>
              <a:rPr lang="es-MX" sz="4400" b="1" i="1" dirty="0" smtClean="0"/>
              <a:t>Democracia</a:t>
            </a:r>
            <a:endParaRPr lang="es-CL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http://www.conversandoenpositivo.cl/portal/images/stories/divinid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12776"/>
            <a:ext cx="2448272" cy="1836204"/>
          </a:xfrm>
          <a:prstGeom prst="rect">
            <a:avLst/>
          </a:prstGeom>
          <a:noFill/>
        </p:spPr>
      </p:pic>
      <p:pic>
        <p:nvPicPr>
          <p:cNvPr id="70660" name="Picture 4" descr="http://upload.wikimedia.org/wikipedia/commons/thumb/b/b0/Family_Tree_Madame_Royale.jpg/400px-Family_Tree_Madame_Roy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2808312" cy="2106234"/>
          </a:xfrm>
          <a:prstGeom prst="rect">
            <a:avLst/>
          </a:prstGeom>
          <a:noFill/>
        </p:spPr>
      </p:pic>
      <p:pic>
        <p:nvPicPr>
          <p:cNvPr id="70662" name="Picture 6" descr="http://www.clubdelectura.cl/media/users/8/432764/images/public/287/20080204081114-urna-votaciones.gif?v=13260323153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645024"/>
            <a:ext cx="2124075" cy="2247901"/>
          </a:xfrm>
          <a:prstGeom prst="rect">
            <a:avLst/>
          </a:prstGeom>
          <a:noFill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332656"/>
            <a:ext cx="741682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Fuentes de Legitimidad del Poder</a:t>
            </a:r>
            <a:endParaRPr lang="es-ES" sz="4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851920" y="3356992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Teocracia</a:t>
            </a:r>
            <a:endParaRPr lang="es-CL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331640" y="6165304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Monarquía</a:t>
            </a:r>
            <a:endParaRPr lang="es-CL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12160" y="6093296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Democracia</a:t>
            </a:r>
            <a:endParaRPr lang="es-C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332656"/>
            <a:ext cx="828092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fraude electoral</a:t>
            </a:r>
            <a:endParaRPr lang="es-ES" sz="4000" b="1" i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4769718" cy="464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411760" y="4653136"/>
            <a:ext cx="864096" cy="15121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332656"/>
            <a:ext cx="828092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Automatización del Proceso Electoral</a:t>
            </a:r>
            <a:endParaRPr lang="es-ES" sz="4000" b="1" i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11560" y="1700808"/>
            <a:ext cx="2376264" cy="4032448"/>
          </a:xfrm>
          <a:prstGeom prst="roundRect">
            <a:avLst/>
          </a:prstGeom>
          <a:solidFill>
            <a:srgbClr val="F3F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Registro Electores</a:t>
            </a:r>
            <a:endParaRPr lang="es-C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419872" y="1700808"/>
            <a:ext cx="2376264" cy="4032448"/>
          </a:xfrm>
          <a:prstGeom prst="roundRect">
            <a:avLst/>
          </a:prstGeom>
          <a:solidFill>
            <a:srgbClr val="F3F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Registro Electores</a:t>
            </a:r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Emisión del Voto</a:t>
            </a:r>
            <a:endParaRPr lang="es-C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372200" y="1700808"/>
            <a:ext cx="2376264" cy="4032448"/>
          </a:xfrm>
          <a:prstGeom prst="roundRect">
            <a:avLst/>
          </a:prstGeom>
          <a:solidFill>
            <a:srgbClr val="F3F7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Emisión del Voto</a:t>
            </a: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Conteo de Votos</a:t>
            </a:r>
            <a:endParaRPr lang="es-C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5778" name="Picture 2" descr="http://imagenes.lapatilla.s3.amazonaws.com/site/wp-content/uploads/2012/01/registro_elector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2016224" cy="2847976"/>
          </a:xfrm>
          <a:prstGeom prst="rect">
            <a:avLst/>
          </a:prstGeom>
          <a:noFill/>
        </p:spPr>
      </p:pic>
      <p:pic>
        <p:nvPicPr>
          <p:cNvPr id="75782" name="Picture 6" descr="http://1.bp.blogspot.com/-8sTNSxMzuB8/TdtlBBKeSvI/AAAAAAAACYk/ckZ5CrdSV6I/s1600/vinci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988840"/>
            <a:ext cx="2206531" cy="2880320"/>
          </a:xfrm>
          <a:prstGeom prst="rect">
            <a:avLst/>
          </a:prstGeom>
          <a:noFill/>
        </p:spPr>
      </p:pic>
      <p:pic>
        <p:nvPicPr>
          <p:cNvPr id="9" name="Picture 2" descr="http://cyt.aimdigital.com.ar/aim/wp-content/uploads/2011/04/electronicas-urna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88840"/>
            <a:ext cx="2166270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611560" y="47667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i="1" dirty="0" smtClean="0">
                <a:solidFill>
                  <a:schemeClr val="accent6">
                    <a:lumMod val="75000"/>
                  </a:schemeClr>
                </a:solidFill>
              </a:rPr>
              <a:t>Voto Electrónico </a:t>
            </a:r>
            <a:endParaRPr lang="es-CL" sz="4000" b="1" i="1" dirty="0">
              <a:solidFill>
                <a:srgbClr val="C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4745"/>
            <a:ext cx="7488238" cy="548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3648" y="548680"/>
            <a:ext cx="626469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4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Tipos de Voto </a:t>
            </a:r>
            <a:r>
              <a:rPr lang="es-MX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Electrónico</a:t>
            </a:r>
            <a:endParaRPr lang="es-ES" sz="4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539552" y="1628800"/>
            <a:ext cx="3528392" cy="44644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 smtClean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 smtClean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2000" b="1" i="1" dirty="0" smtClean="0">
                <a:solidFill>
                  <a:srgbClr val="C00000"/>
                </a:solidFill>
                <a:latin typeface="Candara" pitchFamily="34" charset="0"/>
              </a:rPr>
              <a:t>Voto</a:t>
            </a:r>
            <a:r>
              <a:rPr lang="es-MX" sz="2000" i="1" dirty="0" smtClean="0">
                <a:solidFill>
                  <a:srgbClr val="C00000"/>
                </a:solidFill>
                <a:latin typeface="Candara" pitchFamily="34" charset="0"/>
              </a:rPr>
              <a:t/>
            </a:r>
            <a:br>
              <a:rPr lang="es-MX" sz="2000" i="1" dirty="0" smtClean="0">
                <a:solidFill>
                  <a:srgbClr val="C00000"/>
                </a:solidFill>
                <a:latin typeface="Candara" pitchFamily="34" charset="0"/>
              </a:rPr>
            </a:br>
            <a:r>
              <a:rPr lang="es-MX" sz="2000" b="1" i="1" dirty="0" smtClean="0">
                <a:solidFill>
                  <a:srgbClr val="C00000"/>
                </a:solidFill>
                <a:latin typeface="Candara" pitchFamily="34" charset="0"/>
              </a:rPr>
              <a:t>ELECTRÓNICO PRESENCIAL</a:t>
            </a:r>
            <a:r>
              <a:rPr lang="es-MX" sz="2200" dirty="0">
                <a:solidFill>
                  <a:srgbClr val="C00000"/>
                </a:solidFill>
                <a:latin typeface="Candara" pitchFamily="34" charset="0"/>
              </a:rPr>
              <a:t/>
            </a:r>
            <a:br>
              <a:rPr lang="es-MX" sz="2200" dirty="0">
                <a:solidFill>
                  <a:srgbClr val="C00000"/>
                </a:solidFill>
                <a:latin typeface="Candara" pitchFamily="34" charset="0"/>
              </a:rPr>
            </a:br>
            <a:endParaRPr lang="es-MX" sz="2200" dirty="0" smtClean="0">
              <a:solidFill>
                <a:srgbClr val="C00000"/>
              </a:solidFill>
              <a:latin typeface="Candara" pitchFamily="34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</a:t>
            </a: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s-E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Sustituye </a:t>
            </a:r>
            <a:r>
              <a:rPr lang="es-ES" i="1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alguno de los elementos físicos del procedimiento de </a:t>
            </a:r>
            <a:r>
              <a:rPr lang="es-E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emisión de votos tradicional en el Colegio Electoral</a:t>
            </a:r>
            <a:br>
              <a:rPr lang="es-E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</a:br>
            <a:r>
              <a:rPr lang="es-ES" sz="2000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s-ES" sz="2000" b="1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(Entornos Controlados)</a:t>
            </a: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i="1" dirty="0" smtClean="0">
              <a:solidFill>
                <a:schemeClr val="tx1"/>
              </a:solidFill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</p:txBody>
      </p:sp>
      <p:pic>
        <p:nvPicPr>
          <p:cNvPr id="8" name="Picture 2" descr="http://www.cupmultimedia.com.ar/wp-content/uploads/2011/04/pantalla_dcs_pantall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2297055" cy="1584176"/>
          </a:xfrm>
          <a:prstGeom prst="rect">
            <a:avLst/>
          </a:prstGeom>
          <a:noFill/>
        </p:spPr>
      </p:pic>
      <p:sp>
        <p:nvSpPr>
          <p:cNvPr id="10" name="9 Rectángulo redondeado"/>
          <p:cNvSpPr/>
          <p:nvPr/>
        </p:nvSpPr>
        <p:spPr>
          <a:xfrm>
            <a:off x="4788024" y="1628800"/>
            <a:ext cx="3528392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 smtClean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dirty="0" smtClean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2000" b="1" i="1" dirty="0" smtClean="0">
                <a:solidFill>
                  <a:srgbClr val="C00000"/>
                </a:solidFill>
                <a:latin typeface="Candara" pitchFamily="34" charset="0"/>
              </a:rPr>
              <a:t>Voto</a:t>
            </a:r>
            <a:r>
              <a:rPr lang="es-MX" sz="2000" i="1" dirty="0" smtClean="0">
                <a:solidFill>
                  <a:srgbClr val="C00000"/>
                </a:solidFill>
                <a:latin typeface="Candara" pitchFamily="34" charset="0"/>
              </a:rPr>
              <a:t/>
            </a:r>
            <a:br>
              <a:rPr lang="es-MX" sz="2000" i="1" dirty="0" smtClean="0">
                <a:solidFill>
                  <a:srgbClr val="C00000"/>
                </a:solidFill>
                <a:latin typeface="Candara" pitchFamily="34" charset="0"/>
              </a:rPr>
            </a:br>
            <a:r>
              <a:rPr lang="es-MX" sz="2000" b="1" i="1" dirty="0" smtClean="0">
                <a:solidFill>
                  <a:srgbClr val="C00000"/>
                </a:solidFill>
                <a:latin typeface="Candara" pitchFamily="34" charset="0"/>
              </a:rPr>
              <a:t>ELECTRÓNICO REMOTO</a:t>
            </a:r>
            <a:r>
              <a:rPr lang="es-MX" sz="2200" dirty="0">
                <a:solidFill>
                  <a:srgbClr val="C00000"/>
                </a:solidFill>
                <a:latin typeface="Candara" pitchFamily="34" charset="0"/>
              </a:rPr>
              <a:t/>
            </a:r>
            <a:br>
              <a:rPr lang="es-MX" sz="2200" dirty="0">
                <a:solidFill>
                  <a:srgbClr val="C00000"/>
                </a:solidFill>
                <a:latin typeface="Candara" pitchFamily="34" charset="0"/>
              </a:rPr>
            </a:br>
            <a:endParaRPr lang="es-MX" sz="2200" dirty="0" smtClean="0">
              <a:solidFill>
                <a:srgbClr val="C00000"/>
              </a:solidFill>
              <a:latin typeface="Candara" pitchFamily="34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</a:t>
            </a: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s-ES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Emplea Redes Telemáticas para comunicar al votante con una Mesa Electoral remota. </a:t>
            </a:r>
            <a:r>
              <a:rPr lang="es-ES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/>
            </a:r>
            <a:br>
              <a:rPr lang="es-ES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</a:br>
            <a:r>
              <a:rPr lang="es-ES" sz="2000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 </a:t>
            </a:r>
            <a:r>
              <a:rPr lang="es-ES" sz="2000" b="1" i="1" dirty="0" smtClean="0">
                <a:solidFill>
                  <a:schemeClr val="accent3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(Entornos  No Controlados)</a:t>
            </a: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i="1" dirty="0" smtClean="0">
              <a:solidFill>
                <a:schemeClr val="tx1"/>
              </a:solidFill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endParaRPr lang="es-MX" b="1" dirty="0">
              <a:solidFill>
                <a:srgbClr val="C00000"/>
              </a:solidFill>
              <a:latin typeface="Sylfaen" pitchFamily="18" charset="0"/>
            </a:endParaRPr>
          </a:p>
        </p:txBody>
      </p:sp>
      <p:pic>
        <p:nvPicPr>
          <p:cNvPr id="14340" name="Picture 4" descr="http://1.bp.blogspot.com/_MAr0lRJ3mPk/THai5jeSxiI/AAAAAAAAAyY/c0Is4TtZ1WY/s320/Computer_Keyboard_with_Vote_K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708920"/>
            <a:ext cx="2290200" cy="1717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416</Words>
  <Application>Microsoft Office PowerPoint</Application>
  <PresentationFormat>Presentación en pantalla (4:3)</PresentationFormat>
  <Paragraphs>144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Tema de Office</vt:lpstr>
      <vt:lpstr>CorelDRAW</vt:lpstr>
      <vt:lpstr>  Voto Electrónico.  Elementos para el debate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¿Para qué?.. Voto Electrónico Presencial</vt:lpstr>
      <vt:lpstr>¿Para qué?.. Voto Electrónico Presencial</vt:lpstr>
      <vt:lpstr>Voto Electrónico Remoto</vt:lpstr>
      <vt:lpstr>¿Para qué?.. Voto Electrónico Remoto</vt:lpstr>
      <vt:lpstr>Desafíos Voto Electrónico</vt:lpstr>
      <vt:lpstr>Desafíos Voto Electrónico</vt:lpstr>
      <vt:lpstr>Desafíos Voto Electrónico</vt:lpstr>
      <vt:lpstr>Desafíos Voto Electrónico</vt:lpstr>
      <vt:lpstr>Desafíos Voto Electrónico</vt:lpstr>
      <vt:lpstr>Desafíos Voto Electrónico</vt:lpstr>
      <vt:lpstr>Desafíos Voto Electrónico</vt:lpstr>
      <vt:lpstr>Desafíos Voto Electrónico</vt:lpstr>
      <vt:lpstr>Desafíos Voto Electrónico</vt:lpstr>
      <vt:lpstr>Diapositiva 23</vt:lpstr>
      <vt:lpstr>Diapositiva 24</vt:lpstr>
      <vt:lpstr>Diapositiva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e-democracia: Voto Electrónico</dc:title>
  <dc:creator>Ignacio</dc:creator>
  <cp:lastModifiedBy>Ignacio</cp:lastModifiedBy>
  <cp:revision>12</cp:revision>
  <dcterms:created xsi:type="dcterms:W3CDTF">2012-03-14T17:12:58Z</dcterms:created>
  <dcterms:modified xsi:type="dcterms:W3CDTF">2012-04-19T12:42:56Z</dcterms:modified>
</cp:coreProperties>
</file>