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7" r:id="rId1"/>
  </p:sldMasterIdLst>
  <p:notesMasterIdLst>
    <p:notesMasterId r:id="rId36"/>
  </p:notesMasterIdLst>
  <p:sldIdLst>
    <p:sldId id="320" r:id="rId2"/>
    <p:sldId id="345" r:id="rId3"/>
    <p:sldId id="278" r:id="rId4"/>
    <p:sldId id="280" r:id="rId5"/>
    <p:sldId id="347" r:id="rId6"/>
    <p:sldId id="282" r:id="rId7"/>
    <p:sldId id="351" r:id="rId8"/>
    <p:sldId id="284" r:id="rId9"/>
    <p:sldId id="380" r:id="rId10"/>
    <p:sldId id="381" r:id="rId11"/>
    <p:sldId id="382" r:id="rId12"/>
    <p:sldId id="352" r:id="rId13"/>
    <p:sldId id="353" r:id="rId14"/>
    <p:sldId id="383" r:id="rId15"/>
    <p:sldId id="384" r:id="rId16"/>
    <p:sldId id="354" r:id="rId17"/>
    <p:sldId id="355" r:id="rId18"/>
    <p:sldId id="356" r:id="rId19"/>
    <p:sldId id="385" r:id="rId20"/>
    <p:sldId id="388" r:id="rId21"/>
    <p:sldId id="386" r:id="rId22"/>
    <p:sldId id="389" r:id="rId23"/>
    <p:sldId id="357" r:id="rId24"/>
    <p:sldId id="390" r:id="rId25"/>
    <p:sldId id="391" r:id="rId26"/>
    <p:sldId id="393" r:id="rId27"/>
    <p:sldId id="394" r:id="rId28"/>
    <p:sldId id="395" r:id="rId29"/>
    <p:sldId id="396" r:id="rId30"/>
    <p:sldId id="392" r:id="rId31"/>
    <p:sldId id="397" r:id="rId32"/>
    <p:sldId id="398" r:id="rId33"/>
    <p:sldId id="399" r:id="rId34"/>
    <p:sldId id="36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CEB5"/>
    <a:srgbClr val="FFD85D"/>
    <a:srgbClr val="F5E795"/>
    <a:srgbClr val="FFD03B"/>
    <a:srgbClr val="F0DB5A"/>
    <a:srgbClr val="F0DF62"/>
    <a:srgbClr val="F3E27D"/>
    <a:srgbClr val="F0DC62"/>
    <a:srgbClr val="EFC763"/>
    <a:srgbClr val="FFEF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สไตล์สีอ่อน 3 - เน้น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84E427A-3D55-4303-BF80-6455036E1DE7}" styleName="สไตล์ธีม 1 - เน้น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สไตล์สีอ่อน 1 - เน้น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สไตล์สีอ่อน 3 - เน้น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สไตล์สีปานกลาง 2 - เน้น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สไตล์สีปานกลาง 2 - เน้น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4" autoAdjust="0"/>
    <p:restoredTop sz="78136" autoAdjust="0"/>
  </p:normalViewPr>
  <p:slideViewPr>
    <p:cSldViewPr snapToGrid="0">
      <p:cViewPr varScale="1">
        <p:scale>
          <a:sx n="54" d="100"/>
          <a:sy n="54" d="100"/>
        </p:scale>
        <p:origin x="1242" y="78"/>
      </p:cViewPr>
      <p:guideLst>
        <p:guide orient="horz" pos="2160"/>
        <p:guide pos="3840"/>
      </p:guideLst>
    </p:cSldViewPr>
  </p:slideViewPr>
  <p:outlineViewPr>
    <p:cViewPr>
      <p:scale>
        <a:sx n="33" d="100"/>
        <a:sy n="33" d="100"/>
      </p:scale>
      <p:origin x="54"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_________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th-TH"/>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Attention</a:t>
            </a:r>
            <a:endParaRPr lang="th-TH"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Audience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Sheet1!$A$2:$A$5</c:f>
              <c:strCache>
                <c:ptCount val="4"/>
                <c:pt idx="0">
                  <c:v>Project Plan</c:v>
                </c:pt>
                <c:pt idx="1">
                  <c:v>Software Requirement</c:v>
                </c:pt>
                <c:pt idx="2">
                  <c:v>Software Design</c:v>
                </c:pt>
                <c:pt idx="3">
                  <c:v>Software Testing</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Audience 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Sheet1!$A$2:$A$5</c:f>
              <c:strCache>
                <c:ptCount val="4"/>
                <c:pt idx="0">
                  <c:v>Project Plan</c:v>
                </c:pt>
                <c:pt idx="1">
                  <c:v>Software Requirement</c:v>
                </c:pt>
                <c:pt idx="2">
                  <c:v>Software Design</c:v>
                </c:pt>
                <c:pt idx="3">
                  <c:v>Software Testing</c:v>
                </c:pt>
              </c:strCache>
            </c:strRef>
          </c:cat>
          <c:val>
            <c:numRef>
              <c:f>Sheet1!$C$2:$C$5</c:f>
              <c:numCache>
                <c:formatCode>General</c:formatCode>
                <c:ptCount val="4"/>
                <c:pt idx="0">
                  <c:v>2.4</c:v>
                </c:pt>
                <c:pt idx="1">
                  <c:v>4.4000000000000004</c:v>
                </c:pt>
                <c:pt idx="2">
                  <c:v>1.8</c:v>
                </c:pt>
                <c:pt idx="3">
                  <c:v>2.8</c:v>
                </c:pt>
              </c:numCache>
            </c:numRef>
          </c:val>
          <c:smooth val="0"/>
        </c:ser>
        <c:ser>
          <c:idx val="2"/>
          <c:order val="2"/>
          <c:tx>
            <c:strRef>
              <c:f>Sheet1!$D$1</c:f>
              <c:strCache>
                <c:ptCount val="1"/>
                <c:pt idx="0">
                  <c:v>Audience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Sheet1!$A$2:$A$5</c:f>
              <c:strCache>
                <c:ptCount val="4"/>
                <c:pt idx="0">
                  <c:v>Project Plan</c:v>
                </c:pt>
                <c:pt idx="1">
                  <c:v>Software Requirement</c:v>
                </c:pt>
                <c:pt idx="2">
                  <c:v>Software Design</c:v>
                </c:pt>
                <c:pt idx="3">
                  <c:v>Software Testing</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marker val="1"/>
        <c:smooth val="0"/>
        <c:axId val="-1981836688"/>
        <c:axId val="-1981840496"/>
      </c:lineChart>
      <c:catAx>
        <c:axId val="-1981836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81840496"/>
        <c:crosses val="autoZero"/>
        <c:auto val="1"/>
        <c:lblAlgn val="ctr"/>
        <c:lblOffset val="100"/>
        <c:noMultiLvlLbl val="0"/>
      </c:catAx>
      <c:valAx>
        <c:axId val="-1981840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8183668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79DE73-E513-4AE5-A636-1A42FFE62A15}" type="datetimeFigureOut">
              <a:rPr lang="en-US" smtClean="0"/>
              <a:t>7/1/2015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0C4C8A-CA5B-4690-8E34-A1D205A309BF}" type="slidenum">
              <a:rPr lang="en-US" smtClean="0"/>
              <a:t>‹#›</a:t>
            </a:fld>
            <a:endParaRPr lang="en-US"/>
          </a:p>
        </p:txBody>
      </p:sp>
    </p:spTree>
    <p:extLst>
      <p:ext uri="{BB962C8B-B14F-4D97-AF65-F5344CB8AC3E}">
        <p14:creationId xmlns:p14="http://schemas.microsoft.com/office/powerpoint/2010/main" val="1763348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0C4C8A-CA5B-4690-8E34-A1D205A309BF}" type="slidenum">
              <a:rPr lang="en-US" smtClean="0"/>
              <a:t>1</a:t>
            </a:fld>
            <a:endParaRPr lang="en-US"/>
          </a:p>
        </p:txBody>
      </p:sp>
    </p:spTree>
    <p:extLst>
      <p:ext uri="{BB962C8B-B14F-4D97-AF65-F5344CB8AC3E}">
        <p14:creationId xmlns:p14="http://schemas.microsoft.com/office/powerpoint/2010/main" val="1253899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0C4C8A-CA5B-4690-8E34-A1D205A309BF}" type="slidenum">
              <a:rPr lang="en-US" smtClean="0"/>
              <a:t>10</a:t>
            </a:fld>
            <a:endParaRPr lang="en-US"/>
          </a:p>
        </p:txBody>
      </p:sp>
    </p:spTree>
    <p:extLst>
      <p:ext uri="{BB962C8B-B14F-4D97-AF65-F5344CB8AC3E}">
        <p14:creationId xmlns:p14="http://schemas.microsoft.com/office/powerpoint/2010/main" val="3987962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0C4C8A-CA5B-4690-8E34-A1D205A309BF}" type="slidenum">
              <a:rPr lang="en-US" smtClean="0"/>
              <a:t>11</a:t>
            </a:fld>
            <a:endParaRPr lang="en-US"/>
          </a:p>
        </p:txBody>
      </p:sp>
    </p:spTree>
    <p:extLst>
      <p:ext uri="{BB962C8B-B14F-4D97-AF65-F5344CB8AC3E}">
        <p14:creationId xmlns:p14="http://schemas.microsoft.com/office/powerpoint/2010/main" val="3693485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0C4C8A-CA5B-4690-8E34-A1D205A309BF}" type="slidenum">
              <a:rPr lang="en-US" smtClean="0"/>
              <a:t>12</a:t>
            </a:fld>
            <a:endParaRPr lang="en-US"/>
          </a:p>
        </p:txBody>
      </p:sp>
    </p:spTree>
    <p:extLst>
      <p:ext uri="{BB962C8B-B14F-4D97-AF65-F5344CB8AC3E}">
        <p14:creationId xmlns:p14="http://schemas.microsoft.com/office/powerpoint/2010/main" val="614761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0C4C8A-CA5B-4690-8E34-A1D205A309BF}" type="slidenum">
              <a:rPr lang="en-US" smtClean="0"/>
              <a:t>13</a:t>
            </a:fld>
            <a:endParaRPr lang="en-US"/>
          </a:p>
        </p:txBody>
      </p:sp>
    </p:spTree>
    <p:extLst>
      <p:ext uri="{BB962C8B-B14F-4D97-AF65-F5344CB8AC3E}">
        <p14:creationId xmlns:p14="http://schemas.microsoft.com/office/powerpoint/2010/main" val="31785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0C4C8A-CA5B-4690-8E34-A1D205A309BF}" type="slidenum">
              <a:rPr lang="en-US" smtClean="0"/>
              <a:t>14</a:t>
            </a:fld>
            <a:endParaRPr lang="en-US"/>
          </a:p>
        </p:txBody>
      </p:sp>
    </p:spTree>
    <p:extLst>
      <p:ext uri="{BB962C8B-B14F-4D97-AF65-F5344CB8AC3E}">
        <p14:creationId xmlns:p14="http://schemas.microsoft.com/office/powerpoint/2010/main" val="697052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0C4C8A-CA5B-4690-8E34-A1D205A309BF}" type="slidenum">
              <a:rPr lang="en-US" smtClean="0"/>
              <a:t>15</a:t>
            </a:fld>
            <a:endParaRPr lang="en-US"/>
          </a:p>
        </p:txBody>
      </p:sp>
    </p:spTree>
    <p:extLst>
      <p:ext uri="{BB962C8B-B14F-4D97-AF65-F5344CB8AC3E}">
        <p14:creationId xmlns:p14="http://schemas.microsoft.com/office/powerpoint/2010/main" val="3681518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0C4C8A-CA5B-4690-8E34-A1D205A309BF}" type="slidenum">
              <a:rPr lang="en-US" smtClean="0"/>
              <a:t>16</a:t>
            </a:fld>
            <a:endParaRPr lang="en-US"/>
          </a:p>
        </p:txBody>
      </p:sp>
    </p:spTree>
    <p:extLst>
      <p:ext uri="{BB962C8B-B14F-4D97-AF65-F5344CB8AC3E}">
        <p14:creationId xmlns:p14="http://schemas.microsoft.com/office/powerpoint/2010/main" val="3980031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h-TH" dirty="0" smtClean="0"/>
              <a:t>มีรายละเอียดดังนี้</a:t>
            </a:r>
            <a:endParaRPr lang="en-US" dirty="0"/>
          </a:p>
        </p:txBody>
      </p:sp>
      <p:sp>
        <p:nvSpPr>
          <p:cNvPr id="4" name="Slide Number Placeholder 3"/>
          <p:cNvSpPr>
            <a:spLocks noGrp="1"/>
          </p:cNvSpPr>
          <p:nvPr>
            <p:ph type="sldNum" sz="quarter" idx="10"/>
          </p:nvPr>
        </p:nvSpPr>
        <p:spPr/>
        <p:txBody>
          <a:bodyPr/>
          <a:lstStyle/>
          <a:p>
            <a:fld id="{690C4C8A-CA5B-4690-8E34-A1D205A309BF}" type="slidenum">
              <a:rPr lang="en-US" smtClean="0"/>
              <a:t>17</a:t>
            </a:fld>
            <a:endParaRPr lang="en-US"/>
          </a:p>
        </p:txBody>
      </p:sp>
    </p:spTree>
    <p:extLst>
      <p:ext uri="{BB962C8B-B14F-4D97-AF65-F5344CB8AC3E}">
        <p14:creationId xmlns:p14="http://schemas.microsoft.com/office/powerpoint/2010/main" val="940185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0C4C8A-CA5B-4690-8E34-A1D205A309BF}" type="slidenum">
              <a:rPr lang="en-US" smtClean="0"/>
              <a:t>18</a:t>
            </a:fld>
            <a:endParaRPr lang="en-US"/>
          </a:p>
        </p:txBody>
      </p:sp>
    </p:spTree>
    <p:extLst>
      <p:ext uri="{BB962C8B-B14F-4D97-AF65-F5344CB8AC3E}">
        <p14:creationId xmlns:p14="http://schemas.microsoft.com/office/powerpoint/2010/main" val="32512777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0C4C8A-CA5B-4690-8E34-A1D205A309BF}" type="slidenum">
              <a:rPr lang="en-US" smtClean="0"/>
              <a:t>19</a:t>
            </a:fld>
            <a:endParaRPr lang="en-US"/>
          </a:p>
        </p:txBody>
      </p:sp>
    </p:spTree>
    <p:extLst>
      <p:ext uri="{BB962C8B-B14F-4D97-AF65-F5344CB8AC3E}">
        <p14:creationId xmlns:p14="http://schemas.microsoft.com/office/powerpoint/2010/main" val="1497217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0C4C8A-CA5B-4690-8E34-A1D205A309BF}" type="slidenum">
              <a:rPr lang="en-US" smtClean="0"/>
              <a:t>2</a:t>
            </a:fld>
            <a:endParaRPr lang="en-US"/>
          </a:p>
        </p:txBody>
      </p:sp>
    </p:spTree>
    <p:extLst>
      <p:ext uri="{BB962C8B-B14F-4D97-AF65-F5344CB8AC3E}">
        <p14:creationId xmlns:p14="http://schemas.microsoft.com/office/powerpoint/2010/main" val="1179622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0C4C8A-CA5B-4690-8E34-A1D205A309BF}" type="slidenum">
              <a:rPr lang="en-US" smtClean="0"/>
              <a:t>20</a:t>
            </a:fld>
            <a:endParaRPr lang="en-US"/>
          </a:p>
        </p:txBody>
      </p:sp>
    </p:spTree>
    <p:extLst>
      <p:ext uri="{BB962C8B-B14F-4D97-AF65-F5344CB8AC3E}">
        <p14:creationId xmlns:p14="http://schemas.microsoft.com/office/powerpoint/2010/main" val="115440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0C4C8A-CA5B-4690-8E34-A1D205A309BF}" type="slidenum">
              <a:rPr lang="en-US" smtClean="0"/>
              <a:t>21</a:t>
            </a:fld>
            <a:endParaRPr lang="en-US"/>
          </a:p>
        </p:txBody>
      </p:sp>
    </p:spTree>
    <p:extLst>
      <p:ext uri="{BB962C8B-B14F-4D97-AF65-F5344CB8AC3E}">
        <p14:creationId xmlns:p14="http://schemas.microsoft.com/office/powerpoint/2010/main" val="1343775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0C4C8A-CA5B-4690-8E34-A1D205A309BF}" type="slidenum">
              <a:rPr lang="en-US" smtClean="0"/>
              <a:t>22</a:t>
            </a:fld>
            <a:endParaRPr lang="en-US"/>
          </a:p>
        </p:txBody>
      </p:sp>
    </p:spTree>
    <p:extLst>
      <p:ext uri="{BB962C8B-B14F-4D97-AF65-F5344CB8AC3E}">
        <p14:creationId xmlns:p14="http://schemas.microsoft.com/office/powerpoint/2010/main" val="2970310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0C4C8A-CA5B-4690-8E34-A1D205A309BF}" type="slidenum">
              <a:rPr lang="en-US" smtClean="0"/>
              <a:t>23</a:t>
            </a:fld>
            <a:endParaRPr lang="en-US"/>
          </a:p>
        </p:txBody>
      </p:sp>
    </p:spTree>
    <p:extLst>
      <p:ext uri="{BB962C8B-B14F-4D97-AF65-F5344CB8AC3E}">
        <p14:creationId xmlns:p14="http://schemas.microsoft.com/office/powerpoint/2010/main" val="22802235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h-TH" dirty="0" smtClean="0"/>
              <a:t>มีรายละเอียดดังนี้</a:t>
            </a:r>
            <a:endParaRPr lang="en-US" dirty="0"/>
          </a:p>
        </p:txBody>
      </p:sp>
      <p:sp>
        <p:nvSpPr>
          <p:cNvPr id="4" name="Slide Number Placeholder 3"/>
          <p:cNvSpPr>
            <a:spLocks noGrp="1"/>
          </p:cNvSpPr>
          <p:nvPr>
            <p:ph type="sldNum" sz="quarter" idx="10"/>
          </p:nvPr>
        </p:nvSpPr>
        <p:spPr/>
        <p:txBody>
          <a:bodyPr/>
          <a:lstStyle/>
          <a:p>
            <a:fld id="{690C4C8A-CA5B-4690-8E34-A1D205A309BF}" type="slidenum">
              <a:rPr lang="en-US" smtClean="0"/>
              <a:t>24</a:t>
            </a:fld>
            <a:endParaRPr lang="en-US"/>
          </a:p>
        </p:txBody>
      </p:sp>
    </p:spTree>
    <p:extLst>
      <p:ext uri="{BB962C8B-B14F-4D97-AF65-F5344CB8AC3E}">
        <p14:creationId xmlns:p14="http://schemas.microsoft.com/office/powerpoint/2010/main" val="596526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0C4C8A-CA5B-4690-8E34-A1D205A309BF}" type="slidenum">
              <a:rPr lang="en-US" smtClean="0"/>
              <a:t>25</a:t>
            </a:fld>
            <a:endParaRPr lang="en-US"/>
          </a:p>
        </p:txBody>
      </p:sp>
    </p:spTree>
    <p:extLst>
      <p:ext uri="{BB962C8B-B14F-4D97-AF65-F5344CB8AC3E}">
        <p14:creationId xmlns:p14="http://schemas.microsoft.com/office/powerpoint/2010/main" val="35370398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0C4C8A-CA5B-4690-8E34-A1D205A309BF}" type="slidenum">
              <a:rPr lang="en-US" smtClean="0"/>
              <a:t>26</a:t>
            </a:fld>
            <a:endParaRPr lang="en-US"/>
          </a:p>
        </p:txBody>
      </p:sp>
    </p:spTree>
    <p:extLst>
      <p:ext uri="{BB962C8B-B14F-4D97-AF65-F5344CB8AC3E}">
        <p14:creationId xmlns:p14="http://schemas.microsoft.com/office/powerpoint/2010/main" val="28907136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0C4C8A-CA5B-4690-8E34-A1D205A309BF}" type="slidenum">
              <a:rPr lang="en-US" smtClean="0"/>
              <a:t>27</a:t>
            </a:fld>
            <a:endParaRPr lang="en-US"/>
          </a:p>
        </p:txBody>
      </p:sp>
    </p:spTree>
    <p:extLst>
      <p:ext uri="{BB962C8B-B14F-4D97-AF65-F5344CB8AC3E}">
        <p14:creationId xmlns:p14="http://schemas.microsoft.com/office/powerpoint/2010/main" val="39303881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0C4C8A-CA5B-4690-8E34-A1D205A309BF}" type="slidenum">
              <a:rPr lang="en-US" smtClean="0"/>
              <a:t>28</a:t>
            </a:fld>
            <a:endParaRPr lang="en-US"/>
          </a:p>
        </p:txBody>
      </p:sp>
    </p:spTree>
    <p:extLst>
      <p:ext uri="{BB962C8B-B14F-4D97-AF65-F5344CB8AC3E}">
        <p14:creationId xmlns:p14="http://schemas.microsoft.com/office/powerpoint/2010/main" val="31060143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0C4C8A-CA5B-4690-8E34-A1D205A309BF}" type="slidenum">
              <a:rPr lang="en-US" smtClean="0"/>
              <a:t>29</a:t>
            </a:fld>
            <a:endParaRPr lang="en-US"/>
          </a:p>
        </p:txBody>
      </p:sp>
    </p:spTree>
    <p:extLst>
      <p:ext uri="{BB962C8B-B14F-4D97-AF65-F5344CB8AC3E}">
        <p14:creationId xmlns:p14="http://schemas.microsoft.com/office/powerpoint/2010/main" val="1359391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0C4C8A-CA5B-4690-8E34-A1D205A309BF}" type="slidenum">
              <a:rPr lang="en-US" smtClean="0"/>
              <a:t>3</a:t>
            </a:fld>
            <a:endParaRPr lang="en-US"/>
          </a:p>
        </p:txBody>
      </p:sp>
    </p:spTree>
    <p:extLst>
      <p:ext uri="{BB962C8B-B14F-4D97-AF65-F5344CB8AC3E}">
        <p14:creationId xmlns:p14="http://schemas.microsoft.com/office/powerpoint/2010/main" val="1567781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0C4C8A-CA5B-4690-8E34-A1D205A309BF}" type="slidenum">
              <a:rPr lang="en-US" smtClean="0"/>
              <a:t>30</a:t>
            </a:fld>
            <a:endParaRPr lang="en-US"/>
          </a:p>
        </p:txBody>
      </p:sp>
    </p:spTree>
    <p:extLst>
      <p:ext uri="{BB962C8B-B14F-4D97-AF65-F5344CB8AC3E}">
        <p14:creationId xmlns:p14="http://schemas.microsoft.com/office/powerpoint/2010/main" val="30423479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0C4C8A-CA5B-4690-8E34-A1D205A309BF}" type="slidenum">
              <a:rPr lang="en-US" smtClean="0"/>
              <a:t>31</a:t>
            </a:fld>
            <a:endParaRPr lang="en-US"/>
          </a:p>
        </p:txBody>
      </p:sp>
    </p:spTree>
    <p:extLst>
      <p:ext uri="{BB962C8B-B14F-4D97-AF65-F5344CB8AC3E}">
        <p14:creationId xmlns:p14="http://schemas.microsoft.com/office/powerpoint/2010/main" val="17061939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0C4C8A-CA5B-4690-8E34-A1D205A309BF}" type="slidenum">
              <a:rPr lang="en-US" smtClean="0"/>
              <a:t>32</a:t>
            </a:fld>
            <a:endParaRPr lang="en-US"/>
          </a:p>
        </p:txBody>
      </p:sp>
    </p:spTree>
    <p:extLst>
      <p:ext uri="{BB962C8B-B14F-4D97-AF65-F5344CB8AC3E}">
        <p14:creationId xmlns:p14="http://schemas.microsoft.com/office/powerpoint/2010/main" val="25966784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0C4C8A-CA5B-4690-8E34-A1D205A309BF}" type="slidenum">
              <a:rPr lang="en-US" smtClean="0"/>
              <a:t>33</a:t>
            </a:fld>
            <a:endParaRPr lang="en-US"/>
          </a:p>
        </p:txBody>
      </p:sp>
    </p:spTree>
    <p:extLst>
      <p:ext uri="{BB962C8B-B14F-4D97-AF65-F5344CB8AC3E}">
        <p14:creationId xmlns:p14="http://schemas.microsoft.com/office/powerpoint/2010/main" val="29718356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90C4C8A-CA5B-4690-8E34-A1D205A309BF}" type="slidenum">
              <a:rPr lang="en-US" smtClean="0"/>
              <a:t>34</a:t>
            </a:fld>
            <a:endParaRPr lang="en-US"/>
          </a:p>
        </p:txBody>
      </p:sp>
    </p:spTree>
    <p:extLst>
      <p:ext uri="{BB962C8B-B14F-4D97-AF65-F5344CB8AC3E}">
        <p14:creationId xmlns:p14="http://schemas.microsoft.com/office/powerpoint/2010/main" val="2648143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0C4C8A-CA5B-4690-8E34-A1D205A309BF}" type="slidenum">
              <a:rPr lang="en-US" smtClean="0"/>
              <a:t>4</a:t>
            </a:fld>
            <a:endParaRPr lang="en-US"/>
          </a:p>
        </p:txBody>
      </p:sp>
    </p:spTree>
    <p:extLst>
      <p:ext uri="{BB962C8B-B14F-4D97-AF65-F5344CB8AC3E}">
        <p14:creationId xmlns:p14="http://schemas.microsoft.com/office/powerpoint/2010/main" val="67448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0C4C8A-CA5B-4690-8E34-A1D205A309BF}" type="slidenum">
              <a:rPr lang="en-US" smtClean="0"/>
              <a:t>5</a:t>
            </a:fld>
            <a:endParaRPr lang="en-US"/>
          </a:p>
        </p:txBody>
      </p:sp>
    </p:spTree>
    <p:extLst>
      <p:ext uri="{BB962C8B-B14F-4D97-AF65-F5344CB8AC3E}">
        <p14:creationId xmlns:p14="http://schemas.microsoft.com/office/powerpoint/2010/main" val="2643830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0C4C8A-CA5B-4690-8E34-A1D205A309BF}" type="slidenum">
              <a:rPr lang="en-US" smtClean="0"/>
              <a:t>6</a:t>
            </a:fld>
            <a:endParaRPr lang="en-US"/>
          </a:p>
        </p:txBody>
      </p:sp>
    </p:spTree>
    <p:extLst>
      <p:ext uri="{BB962C8B-B14F-4D97-AF65-F5344CB8AC3E}">
        <p14:creationId xmlns:p14="http://schemas.microsoft.com/office/powerpoint/2010/main" val="3741917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0C4C8A-CA5B-4690-8E34-A1D205A309BF}" type="slidenum">
              <a:rPr lang="en-US" smtClean="0"/>
              <a:t>7</a:t>
            </a:fld>
            <a:endParaRPr lang="en-US"/>
          </a:p>
        </p:txBody>
      </p:sp>
    </p:spTree>
    <p:extLst>
      <p:ext uri="{BB962C8B-B14F-4D97-AF65-F5344CB8AC3E}">
        <p14:creationId xmlns:p14="http://schemas.microsoft.com/office/powerpoint/2010/main" val="1757759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0C4C8A-CA5B-4690-8E34-A1D205A309BF}" type="slidenum">
              <a:rPr lang="en-US" smtClean="0"/>
              <a:t>8</a:t>
            </a:fld>
            <a:endParaRPr lang="en-US"/>
          </a:p>
        </p:txBody>
      </p:sp>
    </p:spTree>
    <p:extLst>
      <p:ext uri="{BB962C8B-B14F-4D97-AF65-F5344CB8AC3E}">
        <p14:creationId xmlns:p14="http://schemas.microsoft.com/office/powerpoint/2010/main" val="83626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0C4C8A-CA5B-4690-8E34-A1D205A309BF}" type="slidenum">
              <a:rPr lang="en-US" smtClean="0"/>
              <a:t>9</a:t>
            </a:fld>
            <a:endParaRPr lang="en-US"/>
          </a:p>
        </p:txBody>
      </p:sp>
    </p:spTree>
    <p:extLst>
      <p:ext uri="{BB962C8B-B14F-4D97-AF65-F5344CB8AC3E}">
        <p14:creationId xmlns:p14="http://schemas.microsoft.com/office/powerpoint/2010/main" val="2675733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500A6D-82A9-4EA4-B85B-6A86CD370B34}" type="datetimeFigureOut">
              <a:rPr lang="en-US" smtClean="0"/>
              <a:t>7/1/2015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3E189-0EB7-4429-9A9F-D9760A787499}" type="slidenum">
              <a:rPr lang="en-US" smtClean="0"/>
              <a:t>‹#›</a:t>
            </a:fld>
            <a:endParaRPr lang="en-US"/>
          </a:p>
        </p:txBody>
      </p:sp>
    </p:spTree>
    <p:extLst>
      <p:ext uri="{BB962C8B-B14F-4D97-AF65-F5344CB8AC3E}">
        <p14:creationId xmlns:p14="http://schemas.microsoft.com/office/powerpoint/2010/main" val="2669085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500A6D-82A9-4EA4-B85B-6A86CD370B34}" type="datetimeFigureOut">
              <a:rPr lang="en-US" smtClean="0"/>
              <a:t>7/1/2015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3E189-0EB7-4429-9A9F-D9760A787499}" type="slidenum">
              <a:rPr lang="en-US" smtClean="0"/>
              <a:t>‹#›</a:t>
            </a:fld>
            <a:endParaRPr lang="en-US"/>
          </a:p>
        </p:txBody>
      </p:sp>
    </p:spTree>
    <p:extLst>
      <p:ext uri="{BB962C8B-B14F-4D97-AF65-F5344CB8AC3E}">
        <p14:creationId xmlns:p14="http://schemas.microsoft.com/office/powerpoint/2010/main" val="3849503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9"/>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9"/>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500A6D-82A9-4EA4-B85B-6A86CD370B34}" type="datetimeFigureOut">
              <a:rPr lang="en-US" smtClean="0"/>
              <a:t>7/1/2015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3E189-0EB7-4429-9A9F-D9760A787499}" type="slidenum">
              <a:rPr lang="en-US" smtClean="0"/>
              <a:t>‹#›</a:t>
            </a:fld>
            <a:endParaRPr lang="en-US"/>
          </a:p>
        </p:txBody>
      </p:sp>
    </p:spTree>
    <p:extLst>
      <p:ext uri="{BB962C8B-B14F-4D97-AF65-F5344CB8AC3E}">
        <p14:creationId xmlns:p14="http://schemas.microsoft.com/office/powerpoint/2010/main" val="4288348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500A6D-82A9-4EA4-B85B-6A86CD370B34}" type="datetimeFigureOut">
              <a:rPr lang="en-US" smtClean="0"/>
              <a:t>7/1/2015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3E189-0EB7-4429-9A9F-D9760A787499}" type="slidenum">
              <a:rPr lang="en-US" smtClean="0"/>
              <a:t>‹#›</a:t>
            </a:fld>
            <a:endParaRPr lang="en-US"/>
          </a:p>
        </p:txBody>
      </p:sp>
    </p:spTree>
    <p:extLst>
      <p:ext uri="{BB962C8B-B14F-4D97-AF65-F5344CB8AC3E}">
        <p14:creationId xmlns:p14="http://schemas.microsoft.com/office/powerpoint/2010/main" val="400013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500A6D-82A9-4EA4-B85B-6A86CD370B34}" type="datetimeFigureOut">
              <a:rPr lang="en-US" smtClean="0"/>
              <a:t>7/1/2015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3E189-0EB7-4429-9A9F-D9760A787499}" type="slidenum">
              <a:rPr lang="en-US" smtClean="0"/>
              <a:t>‹#›</a:t>
            </a:fld>
            <a:endParaRPr lang="en-US"/>
          </a:p>
        </p:txBody>
      </p:sp>
    </p:spTree>
    <p:extLst>
      <p:ext uri="{BB962C8B-B14F-4D97-AF65-F5344CB8AC3E}">
        <p14:creationId xmlns:p14="http://schemas.microsoft.com/office/powerpoint/2010/main" val="776422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500A6D-82A9-4EA4-B85B-6A86CD370B34}" type="datetimeFigureOut">
              <a:rPr lang="en-US" smtClean="0"/>
              <a:t>7/1/2015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53E189-0EB7-4429-9A9F-D9760A787499}" type="slidenum">
              <a:rPr lang="en-US" smtClean="0"/>
              <a:t>‹#›</a:t>
            </a:fld>
            <a:endParaRPr lang="en-US"/>
          </a:p>
        </p:txBody>
      </p:sp>
    </p:spTree>
    <p:extLst>
      <p:ext uri="{BB962C8B-B14F-4D97-AF65-F5344CB8AC3E}">
        <p14:creationId xmlns:p14="http://schemas.microsoft.com/office/powerpoint/2010/main" val="1042317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4"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500A6D-82A9-4EA4-B85B-6A86CD370B34}" type="datetimeFigureOut">
              <a:rPr lang="en-US" smtClean="0"/>
              <a:t>7/1/2015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53E189-0EB7-4429-9A9F-D9760A787499}" type="slidenum">
              <a:rPr lang="en-US" smtClean="0"/>
              <a:t>‹#›</a:t>
            </a:fld>
            <a:endParaRPr lang="en-US"/>
          </a:p>
        </p:txBody>
      </p:sp>
    </p:spTree>
    <p:extLst>
      <p:ext uri="{BB962C8B-B14F-4D97-AF65-F5344CB8AC3E}">
        <p14:creationId xmlns:p14="http://schemas.microsoft.com/office/powerpoint/2010/main" val="1242319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500A6D-82A9-4EA4-B85B-6A86CD370B34}" type="datetimeFigureOut">
              <a:rPr lang="en-US" smtClean="0"/>
              <a:t>7/1/2015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53E189-0EB7-4429-9A9F-D9760A787499}" type="slidenum">
              <a:rPr lang="en-US" smtClean="0"/>
              <a:t>‹#›</a:t>
            </a:fld>
            <a:endParaRPr lang="en-US"/>
          </a:p>
        </p:txBody>
      </p:sp>
    </p:spTree>
    <p:extLst>
      <p:ext uri="{BB962C8B-B14F-4D97-AF65-F5344CB8AC3E}">
        <p14:creationId xmlns:p14="http://schemas.microsoft.com/office/powerpoint/2010/main" val="2910189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500A6D-82A9-4EA4-B85B-6A86CD370B34}" type="datetimeFigureOut">
              <a:rPr lang="en-US" smtClean="0"/>
              <a:t>7/1/2015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53E189-0EB7-4429-9A9F-D9760A787499}" type="slidenum">
              <a:rPr lang="en-US" smtClean="0"/>
              <a:t>‹#›</a:t>
            </a:fld>
            <a:endParaRPr lang="en-US"/>
          </a:p>
        </p:txBody>
      </p:sp>
    </p:spTree>
    <p:extLst>
      <p:ext uri="{BB962C8B-B14F-4D97-AF65-F5344CB8AC3E}">
        <p14:creationId xmlns:p14="http://schemas.microsoft.com/office/powerpoint/2010/main" val="2237422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500A6D-82A9-4EA4-B85B-6A86CD370B34}" type="datetimeFigureOut">
              <a:rPr lang="en-US" smtClean="0"/>
              <a:t>7/1/2015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53E189-0EB7-4429-9A9F-D9760A787499}" type="slidenum">
              <a:rPr lang="en-US" smtClean="0"/>
              <a:t>‹#›</a:t>
            </a:fld>
            <a:endParaRPr lang="en-US"/>
          </a:p>
        </p:txBody>
      </p:sp>
    </p:spTree>
    <p:extLst>
      <p:ext uri="{BB962C8B-B14F-4D97-AF65-F5344CB8AC3E}">
        <p14:creationId xmlns:p14="http://schemas.microsoft.com/office/powerpoint/2010/main" val="923550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500A6D-82A9-4EA4-B85B-6A86CD370B34}" type="datetimeFigureOut">
              <a:rPr lang="en-US" smtClean="0"/>
              <a:t>7/1/2015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53E189-0EB7-4429-9A9F-D9760A787499}" type="slidenum">
              <a:rPr lang="en-US" smtClean="0"/>
              <a:t>‹#›</a:t>
            </a:fld>
            <a:endParaRPr lang="en-US"/>
          </a:p>
        </p:txBody>
      </p:sp>
    </p:spTree>
    <p:extLst>
      <p:ext uri="{BB962C8B-B14F-4D97-AF65-F5344CB8AC3E}">
        <p14:creationId xmlns:p14="http://schemas.microsoft.com/office/powerpoint/2010/main" val="588666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500A6D-82A9-4EA4-B85B-6A86CD370B34}" type="datetimeFigureOut">
              <a:rPr lang="en-US" smtClean="0"/>
              <a:t>7/1/2015</a:t>
            </a:fld>
            <a:endParaRPr lang="en-US"/>
          </a:p>
        </p:txBody>
      </p:sp>
      <p:sp>
        <p:nvSpPr>
          <p:cNvPr id="5" name="Footer Placeholder 4"/>
          <p:cNvSpPr>
            <a:spLocks noGrp="1"/>
          </p:cNvSpPr>
          <p:nvPr>
            <p:ph type="ftr" sz="quarter" idx="3"/>
          </p:nvPr>
        </p:nvSpPr>
        <p:spPr>
          <a:xfrm>
            <a:off x="4165600" y="635636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53E189-0EB7-4429-9A9F-D9760A787499}" type="slidenum">
              <a:rPr lang="en-US" smtClean="0"/>
              <a:t>‹#›</a:t>
            </a:fld>
            <a:endParaRPr lang="en-US"/>
          </a:p>
        </p:txBody>
      </p:sp>
    </p:spTree>
    <p:extLst>
      <p:ext uri="{BB962C8B-B14F-4D97-AF65-F5344CB8AC3E}">
        <p14:creationId xmlns:p14="http://schemas.microsoft.com/office/powerpoint/2010/main" val="4159158622"/>
      </p:ext>
    </p:extLst>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5.jpeg"/><Relationship Id="rId4" Type="http://schemas.openxmlformats.org/officeDocument/2006/relationships/hyperlink" Target="http://en.wikipedia.org/wiki/Baking"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5000" b="-15000"/>
          </a:stretch>
        </a:blipFill>
        <a:effectLst/>
      </p:bgPr>
    </p:bg>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850899" y="4051300"/>
            <a:ext cx="10807701" cy="2095500"/>
          </a:xfrm>
        </p:spPr>
        <p:txBody>
          <a:bodyPr>
            <a:normAutofit fontScale="90000"/>
          </a:bodyPr>
          <a:lstStyle/>
          <a:p>
            <a:pPr algn="l"/>
            <a:r>
              <a:rPr lang="en-US" sz="6700" b="1" dirty="0" smtClean="0">
                <a:solidFill>
                  <a:srgbClr val="FFC000"/>
                </a:solidFill>
                <a:latin typeface="Browallia New" panose="020B0604020202020204" pitchFamily="34" charset="-34"/>
                <a:cs typeface="Browallia New" panose="020B0604020202020204" pitchFamily="34" charset="-34"/>
              </a:rPr>
              <a:t>      </a:t>
            </a:r>
            <a:r>
              <a:rPr lang="en-US" sz="9800" b="1" dirty="0" smtClean="0">
                <a:solidFill>
                  <a:srgbClr val="1F87C4"/>
                </a:solidFill>
                <a:latin typeface="Browallia New" panose="020B0604020202020204" pitchFamily="34" charset="-34"/>
                <a:cs typeface="Browallia New" panose="020B0604020202020204" pitchFamily="34" charset="-34"/>
              </a:rPr>
              <a:t>Final Project Presentation</a:t>
            </a:r>
            <a:endParaRPr lang="en-US" sz="3200" dirty="0">
              <a:solidFill>
                <a:srgbClr val="1F87C4"/>
              </a:solidFill>
            </a:endParaRPr>
          </a:p>
        </p:txBody>
      </p:sp>
      <p:sp>
        <p:nvSpPr>
          <p:cNvPr id="6" name="ชื่อเรื่องรอง 2"/>
          <p:cNvSpPr txBox="1">
            <a:spLocks/>
          </p:cNvSpPr>
          <p:nvPr/>
        </p:nvSpPr>
        <p:spPr>
          <a:xfrm>
            <a:off x="2111829" y="5896769"/>
            <a:ext cx="8763000" cy="5000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dirty="0" smtClean="0">
                <a:solidFill>
                  <a:schemeClr val="bg1">
                    <a:lumMod val="65000"/>
                  </a:schemeClr>
                </a:solidFill>
                <a:latin typeface="Browallia New" pitchFamily="34" charset="-34"/>
                <a:cs typeface="Browallia New" pitchFamily="34" charset="-34"/>
              </a:rPr>
              <a:t>(Nontra Nonsee 542115026, Parinya Panyanak 542115034)</a:t>
            </a:r>
          </a:p>
          <a:p>
            <a:endParaRPr lang="en-US" dirty="0">
              <a:solidFill>
                <a:schemeClr val="bg1">
                  <a:lumMod val="65000"/>
                </a:schemeClr>
              </a:solidFill>
              <a:latin typeface="BrowalliaUPC" pitchFamily="34" charset="-34"/>
              <a:cs typeface="BrowalliaUPC" pitchFamily="34" charset="-34"/>
            </a:endParaRPr>
          </a:p>
        </p:txBody>
      </p:sp>
      <p:sp>
        <p:nvSpPr>
          <p:cNvPr id="8" name="สี่เหลี่ยมผืนผ้า 7"/>
          <p:cNvSpPr/>
          <p:nvPr/>
        </p:nvSpPr>
        <p:spPr>
          <a:xfrm>
            <a:off x="2344597" y="1345413"/>
            <a:ext cx="8297464" cy="1508105"/>
          </a:xfrm>
          <a:prstGeom prst="rect">
            <a:avLst/>
          </a:prstGeom>
        </p:spPr>
        <p:txBody>
          <a:bodyPr wrap="none">
            <a:spAutoFit/>
          </a:bodyPr>
          <a:lstStyle/>
          <a:p>
            <a:pPr algn="r"/>
            <a:r>
              <a:rPr lang="en-US" sz="4800" dirty="0">
                <a:solidFill>
                  <a:schemeClr val="bg1"/>
                </a:solidFill>
                <a:effectLst>
                  <a:glow rad="228600">
                    <a:schemeClr val="bg1">
                      <a:lumMod val="85000"/>
                      <a:alpha val="40000"/>
                    </a:schemeClr>
                  </a:glow>
                  <a:outerShdw blurRad="63500" sx="102000" sy="102000" algn="ctr" rotWithShape="0">
                    <a:prstClr val="black">
                      <a:alpha val="40000"/>
                    </a:prstClr>
                  </a:outerShdw>
                </a:effectLst>
                <a:latin typeface="Browallia New" panose="020B0604020202020204" pitchFamily="34" charset="-34"/>
                <a:cs typeface="Browallia New" panose="020B0604020202020204" pitchFamily="34" charset="-34"/>
              </a:rPr>
              <a:t>Web-based Ordering &amp; Ingredient </a:t>
            </a:r>
            <a:r>
              <a:rPr lang="en-US" sz="4800" dirty="0" smtClean="0">
                <a:solidFill>
                  <a:schemeClr val="bg1"/>
                </a:solidFill>
                <a:effectLst>
                  <a:glow rad="228600">
                    <a:schemeClr val="bg1">
                      <a:lumMod val="85000"/>
                      <a:alpha val="40000"/>
                    </a:schemeClr>
                  </a:glow>
                  <a:outerShdw blurRad="63500" sx="102000" sy="102000" algn="ctr" rotWithShape="0">
                    <a:prstClr val="black">
                      <a:alpha val="40000"/>
                    </a:prstClr>
                  </a:outerShdw>
                </a:effectLst>
                <a:latin typeface="Browallia New" panose="020B0604020202020204" pitchFamily="34" charset="-34"/>
                <a:cs typeface="Browallia New" panose="020B0604020202020204" pitchFamily="34" charset="-34"/>
              </a:rPr>
              <a:t>Estimating</a:t>
            </a:r>
          </a:p>
          <a:p>
            <a:pPr algn="ctr"/>
            <a:r>
              <a:rPr lang="en-US" sz="4400" dirty="0">
                <a:solidFill>
                  <a:schemeClr val="bg1"/>
                </a:solidFill>
                <a:effectLst>
                  <a:glow rad="228600">
                    <a:schemeClr val="bg1">
                      <a:lumMod val="85000"/>
                      <a:alpha val="40000"/>
                    </a:schemeClr>
                  </a:glow>
                  <a:outerShdw blurRad="63500" sx="102000" sy="102000" algn="ctr" rotWithShape="0">
                    <a:prstClr val="black">
                      <a:alpha val="40000"/>
                    </a:prstClr>
                  </a:outerShdw>
                </a:effectLst>
                <a:latin typeface="Browallia New" panose="020B0604020202020204" pitchFamily="34" charset="-34"/>
                <a:cs typeface="Browallia New" panose="020B0604020202020204" pitchFamily="34" charset="-34"/>
              </a:rPr>
              <a:t>	</a:t>
            </a:r>
            <a:r>
              <a:rPr lang="en-US" sz="4400" dirty="0" smtClean="0">
                <a:solidFill>
                  <a:schemeClr val="bg1"/>
                </a:solidFill>
                <a:effectLst>
                  <a:glow rad="228600">
                    <a:schemeClr val="bg1">
                      <a:lumMod val="85000"/>
                      <a:alpha val="40000"/>
                    </a:schemeClr>
                  </a:glow>
                  <a:outerShdw blurRad="63500" sx="102000" sy="102000" algn="ctr" rotWithShape="0">
                    <a:prstClr val="black">
                      <a:alpha val="40000"/>
                    </a:prstClr>
                  </a:outerShdw>
                </a:effectLst>
                <a:latin typeface="Browallia New" panose="020B0604020202020204" pitchFamily="34" charset="-34"/>
                <a:cs typeface="Browallia New" panose="020B0604020202020204" pitchFamily="34" charset="-34"/>
              </a:rPr>
              <a:t>	   </a:t>
            </a:r>
            <a:r>
              <a:rPr lang="en-US" sz="4000" dirty="0" smtClean="0">
                <a:solidFill>
                  <a:schemeClr val="bg1"/>
                </a:solidFill>
                <a:effectLst>
                  <a:glow rad="228600">
                    <a:schemeClr val="bg1">
                      <a:lumMod val="85000"/>
                      <a:alpha val="40000"/>
                    </a:schemeClr>
                  </a:glow>
                  <a:outerShdw blurRad="63500" sx="102000" sy="102000" algn="ctr" rotWithShape="0">
                    <a:prstClr val="black">
                      <a:alpha val="40000"/>
                    </a:prstClr>
                  </a:outerShdw>
                </a:effectLst>
                <a:latin typeface="Browallia New" panose="020B0604020202020204" pitchFamily="34" charset="-34"/>
                <a:cs typeface="Browallia New" panose="020B0604020202020204" pitchFamily="34" charset="-34"/>
              </a:rPr>
              <a:t>for </a:t>
            </a:r>
            <a:r>
              <a:rPr lang="en-US" sz="4000" dirty="0">
                <a:solidFill>
                  <a:schemeClr val="bg1"/>
                </a:solidFill>
                <a:effectLst>
                  <a:glow rad="228600">
                    <a:schemeClr val="bg1">
                      <a:lumMod val="85000"/>
                      <a:alpha val="40000"/>
                    </a:schemeClr>
                  </a:glow>
                  <a:outerShdw blurRad="63500" sx="102000" sy="102000" algn="ctr" rotWithShape="0">
                    <a:prstClr val="black">
                      <a:alpha val="40000"/>
                    </a:prstClr>
                  </a:outerShdw>
                </a:effectLst>
                <a:latin typeface="Browallia New" panose="020B0604020202020204" pitchFamily="34" charset="-34"/>
                <a:cs typeface="Browallia New" panose="020B0604020202020204" pitchFamily="34" charset="-34"/>
              </a:rPr>
              <a:t>Bakery Manufacturer</a:t>
            </a:r>
            <a:endParaRPr lang="en-US" sz="4000" dirty="0">
              <a:solidFill>
                <a:schemeClr val="bg1"/>
              </a:solidFill>
              <a:effectLst>
                <a:glow rad="228600">
                  <a:schemeClr val="bg1">
                    <a:lumMod val="85000"/>
                    <a:alpha val="40000"/>
                  </a:schemeClr>
                </a:glow>
                <a:outerShdw blurRad="63500" sx="102000" sy="102000" algn="ctr" rotWithShape="0">
                  <a:prstClr val="black">
                    <a:alpha val="40000"/>
                  </a:prstClr>
                </a:outerShdw>
              </a:effectLst>
            </a:endParaRPr>
          </a:p>
        </p:txBody>
      </p:sp>
    </p:spTree>
    <p:extLst>
      <p:ext uri="{BB962C8B-B14F-4D97-AF65-F5344CB8AC3E}">
        <p14:creationId xmlns:p14="http://schemas.microsoft.com/office/powerpoint/2010/main" val="547858690"/>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CCCC"/>
        </a:solidFill>
        <a:effectLst/>
      </p:bgPr>
    </p:bg>
    <p:spTree>
      <p:nvGrpSpPr>
        <p:cNvPr id="1" name=""/>
        <p:cNvGrpSpPr/>
        <p:nvPr/>
      </p:nvGrpSpPr>
      <p:grpSpPr>
        <a:xfrm>
          <a:off x="0" y="0"/>
          <a:ext cx="0" cy="0"/>
          <a:chOff x="0" y="0"/>
          <a:chExt cx="0" cy="0"/>
        </a:xfrm>
      </p:grpSpPr>
      <p:sp>
        <p:nvSpPr>
          <p:cNvPr id="3" name="ตัวยึดเนื้อหา 2"/>
          <p:cNvSpPr>
            <a:spLocks noGrp="1"/>
          </p:cNvSpPr>
          <p:nvPr>
            <p:ph idx="1"/>
          </p:nvPr>
        </p:nvSpPr>
        <p:spPr>
          <a:xfrm>
            <a:off x="609600" y="1600206"/>
            <a:ext cx="1498600" cy="1104893"/>
          </a:xfrm>
        </p:spPr>
        <p:txBody>
          <a:bodyPr>
            <a:noAutofit/>
          </a:bodyPr>
          <a:lstStyle/>
          <a:p>
            <a:pPr>
              <a:lnSpc>
                <a:spcPct val="150000"/>
              </a:lnSpc>
              <a:buNone/>
            </a:pPr>
            <a:r>
              <a:rPr lang="th-TH" sz="4400" b="1" dirty="0" smtClean="0">
                <a:latin typeface="Angsana New" pitchFamily="18" charset="-34"/>
                <a:cs typeface="Angsana New" pitchFamily="18" charset="-34"/>
              </a:rPr>
              <a:t>      </a:t>
            </a:r>
            <a:endParaRPr lang="en-US" sz="4400" b="1" dirty="0">
              <a:latin typeface="Browallia New" panose="020B0604020202020204" pitchFamily="34" charset="-34"/>
              <a:cs typeface="Browallia New" panose="020B0604020202020204" pitchFamily="34" charset="-34"/>
            </a:endParaRPr>
          </a:p>
          <a:p>
            <a:pPr>
              <a:buNone/>
            </a:pPr>
            <a:endParaRPr lang="th-TH" sz="4800" b="1" dirty="0"/>
          </a:p>
        </p:txBody>
      </p:sp>
      <p:sp>
        <p:nvSpPr>
          <p:cNvPr id="6" name="เครื่องหมายบั้ง 5"/>
          <p:cNvSpPr/>
          <p:nvPr/>
        </p:nvSpPr>
        <p:spPr>
          <a:xfrm>
            <a:off x="3315447" y="1083534"/>
            <a:ext cx="8070850" cy="1117603"/>
          </a:xfrm>
          <a:prstGeom prst="chevron">
            <a:avLst/>
          </a:prstGeom>
          <a:solidFill>
            <a:srgbClr val="F17961"/>
          </a:solidFill>
          <a:ln>
            <a:solidFill>
              <a:srgbClr val="F179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Angsana New" pitchFamily="18" charset="-34"/>
                <a:cs typeface="Angsana New" pitchFamily="18" charset="-34"/>
              </a:rPr>
              <a:t>		      </a:t>
            </a:r>
            <a:r>
              <a:rPr lang="en-US" sz="3600" dirty="0" smtClean="0">
                <a:latin typeface="BrowalliaUPC" panose="020B0604020202020204" pitchFamily="34" charset="-34"/>
                <a:cs typeface="BrowalliaUPC" panose="020B0604020202020204" pitchFamily="34" charset="-34"/>
              </a:rPr>
              <a:t>Specify version of a document</a:t>
            </a:r>
            <a:endParaRPr lang="en-US" sz="3600" dirty="0">
              <a:latin typeface="BrowalliaUPC" panose="020B0604020202020204" pitchFamily="34" charset="-34"/>
              <a:cs typeface="BrowalliaUPC" panose="020B0604020202020204" pitchFamily="34" charset="-34"/>
            </a:endParaRPr>
          </a:p>
        </p:txBody>
      </p:sp>
      <p:sp>
        <p:nvSpPr>
          <p:cNvPr id="7" name="แผนผังลำดับงาน: ตัวเชื่อมต่อ 6"/>
          <p:cNvSpPr/>
          <p:nvPr/>
        </p:nvSpPr>
        <p:spPr>
          <a:xfrm>
            <a:off x="4007597" y="884527"/>
            <a:ext cx="1651000" cy="1574794"/>
          </a:xfrm>
          <a:prstGeom prst="flowChartConnector">
            <a:avLst/>
          </a:prstGeom>
          <a:solidFill>
            <a:srgbClr val="80B2B1"/>
          </a:solidFill>
          <a:ln>
            <a:solidFill>
              <a:srgbClr val="80B2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เครื่องหมายบั้ง 7"/>
          <p:cNvSpPr/>
          <p:nvPr/>
        </p:nvSpPr>
        <p:spPr>
          <a:xfrm flipH="1">
            <a:off x="3115423" y="2981211"/>
            <a:ext cx="8270874" cy="1117603"/>
          </a:xfrm>
          <a:prstGeom prst="chevron">
            <a:avLst/>
          </a:prstGeom>
          <a:solidFill>
            <a:srgbClr val="F17961"/>
          </a:solidFill>
          <a:ln>
            <a:solidFill>
              <a:srgbClr val="F179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3600" dirty="0">
                <a:latin typeface="Browallia New" panose="020B0604020202020204" pitchFamily="34" charset="-34"/>
                <a:cs typeface="Browallia New" panose="020B0604020202020204" pitchFamily="34" charset="-34"/>
              </a:rPr>
              <a:t> </a:t>
            </a:r>
            <a:r>
              <a:rPr lang="en-US" sz="3600" dirty="0" smtClean="0">
                <a:latin typeface="Browallia New" panose="020B0604020202020204" pitchFamily="34" charset="-34"/>
                <a:cs typeface="Browallia New" panose="020B0604020202020204" pitchFamily="34" charset="-34"/>
              </a:rPr>
              <a:t>  Approving by project advisor</a:t>
            </a:r>
            <a:endParaRPr lang="en-US" sz="3600" dirty="0">
              <a:latin typeface="Browallia New" panose="020B0604020202020204" pitchFamily="34" charset="-34"/>
              <a:cs typeface="Browallia New" panose="020B0604020202020204" pitchFamily="34" charset="-34"/>
            </a:endParaRPr>
          </a:p>
        </p:txBody>
      </p:sp>
      <p:sp>
        <p:nvSpPr>
          <p:cNvPr id="9" name="แผนผังลำดับงาน: ตัวเชื่อมต่อ 8"/>
          <p:cNvSpPr/>
          <p:nvPr/>
        </p:nvSpPr>
        <p:spPr>
          <a:xfrm>
            <a:off x="8255747" y="2776817"/>
            <a:ext cx="1651000" cy="1574794"/>
          </a:xfrm>
          <a:prstGeom prst="flowChartConnector">
            <a:avLst/>
          </a:prstGeom>
          <a:solidFill>
            <a:srgbClr val="80B2B1"/>
          </a:solidFill>
          <a:ln>
            <a:solidFill>
              <a:srgbClr val="80B2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เครื่องหมายบั้ง 9"/>
          <p:cNvSpPr/>
          <p:nvPr/>
        </p:nvSpPr>
        <p:spPr>
          <a:xfrm>
            <a:off x="3315447" y="4973893"/>
            <a:ext cx="8070850" cy="1117603"/>
          </a:xfrm>
          <a:prstGeom prst="chevron">
            <a:avLst/>
          </a:prstGeom>
          <a:solidFill>
            <a:srgbClr val="F17961"/>
          </a:solidFill>
          <a:ln>
            <a:solidFill>
              <a:srgbClr val="F179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300" dirty="0" smtClean="0">
                <a:latin typeface="Browallia New" panose="020B0604020202020204" pitchFamily="34" charset="-34"/>
                <a:cs typeface="Browallia New" panose="020B0604020202020204" pitchFamily="34" charset="-34"/>
              </a:rPr>
              <a:t>	                </a:t>
            </a:r>
            <a:r>
              <a:rPr lang="en-US" sz="3600" dirty="0" smtClean="0">
                <a:latin typeface="Browallia New" panose="020B0604020202020204" pitchFamily="34" charset="-34"/>
                <a:cs typeface="Browallia New" panose="020B0604020202020204" pitchFamily="34" charset="-34"/>
              </a:rPr>
              <a:t>Creating a requirement traceability</a:t>
            </a:r>
            <a:endParaRPr lang="en-US" sz="3600" b="1" dirty="0">
              <a:latin typeface="Browallia New" panose="020B0604020202020204" pitchFamily="34" charset="-34"/>
              <a:cs typeface="Browallia New" panose="020B0604020202020204" pitchFamily="34" charset="-34"/>
            </a:endParaRPr>
          </a:p>
        </p:txBody>
      </p:sp>
      <p:sp>
        <p:nvSpPr>
          <p:cNvPr id="11" name="แผนผังลำดับงาน: ตัวเชื่อมต่อ 10"/>
          <p:cNvSpPr/>
          <p:nvPr/>
        </p:nvSpPr>
        <p:spPr>
          <a:xfrm>
            <a:off x="4007597" y="4742148"/>
            <a:ext cx="1651000" cy="1574794"/>
          </a:xfrm>
          <a:prstGeom prst="flowChartConnector">
            <a:avLst/>
          </a:prstGeom>
          <a:solidFill>
            <a:srgbClr val="80B2B1"/>
          </a:solidFill>
          <a:ln>
            <a:solidFill>
              <a:srgbClr val="80B2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สี่เหลี่ยมผืนผ้า 14"/>
          <p:cNvSpPr/>
          <p:nvPr/>
        </p:nvSpPr>
        <p:spPr>
          <a:xfrm>
            <a:off x="0" y="0"/>
            <a:ext cx="2352675" cy="6858000"/>
          </a:xfrm>
          <a:prstGeom prst="rect">
            <a:avLst/>
          </a:prstGeom>
          <a:solidFill>
            <a:srgbClr val="EE3435"/>
          </a:solidFill>
          <a:ln>
            <a:solidFill>
              <a:srgbClr val="EE34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สี่เหลี่ยมผืนผ้ามุมมน 1"/>
          <p:cNvSpPr/>
          <p:nvPr/>
        </p:nvSpPr>
        <p:spPr>
          <a:xfrm>
            <a:off x="77392" y="3106345"/>
            <a:ext cx="2197889" cy="723897"/>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Browallia New" panose="020B0604020202020204" pitchFamily="34" charset="-34"/>
                <a:cs typeface="Browallia New" panose="020B0604020202020204" pitchFamily="34" charset="-34"/>
              </a:rPr>
              <a:t>Change Management</a:t>
            </a:r>
            <a:endParaRPr lang="en-US" sz="2800" b="1" dirty="0">
              <a:solidFill>
                <a:schemeClr val="tx1"/>
              </a:solidFill>
              <a:latin typeface="Browallia New" panose="020B0604020202020204" pitchFamily="34" charset="-34"/>
              <a:cs typeface="Browallia New" panose="020B0604020202020204" pitchFamily="34" charset="-34"/>
            </a:endParaRPr>
          </a:p>
        </p:txBody>
      </p:sp>
      <p:pic>
        <p:nvPicPr>
          <p:cNvPr id="12" name="รูปภาพ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4121" y="2334299"/>
            <a:ext cx="2154252" cy="2154252"/>
          </a:xfrm>
          <a:prstGeom prst="rect">
            <a:avLst/>
          </a:prstGeom>
        </p:spPr>
      </p:pic>
      <p:pic>
        <p:nvPicPr>
          <p:cNvPr id="4" name="รูปภาพ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23289" y="697187"/>
            <a:ext cx="1637112" cy="1637112"/>
          </a:xfrm>
          <a:prstGeom prst="rect">
            <a:avLst/>
          </a:prstGeom>
        </p:spPr>
      </p:pic>
      <p:pic>
        <p:nvPicPr>
          <p:cNvPr id="13" name="รูปภาพ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83797" y="4815170"/>
            <a:ext cx="1466850" cy="1466850"/>
          </a:xfrm>
          <a:prstGeom prst="rect">
            <a:avLst/>
          </a:prstGeom>
        </p:spPr>
      </p:pic>
    </p:spTree>
    <p:extLst>
      <p:ext uri="{BB962C8B-B14F-4D97-AF65-F5344CB8AC3E}">
        <p14:creationId xmlns:p14="http://schemas.microsoft.com/office/powerpoint/2010/main" val="34024662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CCCC"/>
        </a:solidFill>
        <a:effectLst/>
      </p:bgPr>
    </p:bg>
    <p:spTree>
      <p:nvGrpSpPr>
        <p:cNvPr id="1" name=""/>
        <p:cNvGrpSpPr/>
        <p:nvPr/>
      </p:nvGrpSpPr>
      <p:grpSpPr>
        <a:xfrm>
          <a:off x="0" y="0"/>
          <a:ext cx="0" cy="0"/>
          <a:chOff x="0" y="0"/>
          <a:chExt cx="0" cy="0"/>
        </a:xfrm>
      </p:grpSpPr>
      <p:sp>
        <p:nvSpPr>
          <p:cNvPr id="3" name="ตัวยึดเนื้อหา 2"/>
          <p:cNvSpPr>
            <a:spLocks noGrp="1"/>
          </p:cNvSpPr>
          <p:nvPr>
            <p:ph idx="1"/>
          </p:nvPr>
        </p:nvSpPr>
        <p:spPr>
          <a:xfrm>
            <a:off x="609600" y="1600206"/>
            <a:ext cx="1498600" cy="1104893"/>
          </a:xfrm>
        </p:spPr>
        <p:txBody>
          <a:bodyPr>
            <a:noAutofit/>
          </a:bodyPr>
          <a:lstStyle/>
          <a:p>
            <a:pPr>
              <a:lnSpc>
                <a:spcPct val="150000"/>
              </a:lnSpc>
              <a:buNone/>
            </a:pPr>
            <a:r>
              <a:rPr lang="th-TH" sz="4400" b="1" dirty="0" smtClean="0">
                <a:latin typeface="Angsana New" pitchFamily="18" charset="-34"/>
                <a:cs typeface="Angsana New" pitchFamily="18" charset="-34"/>
              </a:rPr>
              <a:t>      </a:t>
            </a:r>
            <a:endParaRPr lang="en-US" sz="4400" b="1" dirty="0">
              <a:latin typeface="Browallia New" panose="020B0604020202020204" pitchFamily="34" charset="-34"/>
              <a:cs typeface="Browallia New" panose="020B0604020202020204" pitchFamily="34" charset="-34"/>
            </a:endParaRPr>
          </a:p>
          <a:p>
            <a:pPr>
              <a:buNone/>
            </a:pPr>
            <a:endParaRPr lang="th-TH" sz="4800" b="1" dirty="0"/>
          </a:p>
        </p:txBody>
      </p:sp>
      <p:sp>
        <p:nvSpPr>
          <p:cNvPr id="15" name="สี่เหลี่ยมผืนผ้า 14"/>
          <p:cNvSpPr/>
          <p:nvPr/>
        </p:nvSpPr>
        <p:spPr>
          <a:xfrm>
            <a:off x="0" y="0"/>
            <a:ext cx="2352675" cy="6858000"/>
          </a:xfrm>
          <a:prstGeom prst="rect">
            <a:avLst/>
          </a:prstGeom>
          <a:solidFill>
            <a:srgbClr val="EE3435"/>
          </a:solidFill>
          <a:ln>
            <a:solidFill>
              <a:srgbClr val="EE34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สี่เหลี่ยมผืนผ้ามุมมน 1"/>
          <p:cNvSpPr/>
          <p:nvPr/>
        </p:nvSpPr>
        <p:spPr>
          <a:xfrm>
            <a:off x="240506" y="3429000"/>
            <a:ext cx="1871662" cy="723897"/>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Browallia New" panose="020B0604020202020204" pitchFamily="34" charset="-34"/>
                <a:cs typeface="Browallia New" panose="020B0604020202020204" pitchFamily="34" charset="-34"/>
              </a:rPr>
              <a:t>Configuration Item Table</a:t>
            </a:r>
            <a:endParaRPr lang="en-US" sz="2800" b="1" dirty="0">
              <a:solidFill>
                <a:schemeClr val="tx1"/>
              </a:solidFill>
              <a:latin typeface="Browallia New" panose="020B0604020202020204" pitchFamily="34" charset="-34"/>
              <a:cs typeface="Browallia New" panose="020B0604020202020204" pitchFamily="34" charset="-34"/>
            </a:endParaRPr>
          </a:p>
        </p:txBody>
      </p:sp>
      <p:graphicFrame>
        <p:nvGraphicFramePr>
          <p:cNvPr id="8" name="Table 12"/>
          <p:cNvGraphicFramePr>
            <a:graphicFrameLocks noGrp="1"/>
          </p:cNvGraphicFramePr>
          <p:nvPr>
            <p:extLst>
              <p:ext uri="{D42A27DB-BD31-4B8C-83A1-F6EECF244321}">
                <p14:modId xmlns:p14="http://schemas.microsoft.com/office/powerpoint/2010/main" val="1089506244"/>
              </p:ext>
            </p:extLst>
          </p:nvPr>
        </p:nvGraphicFramePr>
        <p:xfrm>
          <a:off x="2981325" y="158162"/>
          <a:ext cx="8621099" cy="6541676"/>
        </p:xfrm>
        <a:graphic>
          <a:graphicData uri="http://schemas.openxmlformats.org/drawingml/2006/table">
            <a:tbl>
              <a:tblPr>
                <a:tableStyleId>{5DA37D80-6434-44D0-A028-1B22A696006F}</a:tableStyleId>
              </a:tblPr>
              <a:tblGrid>
                <a:gridCol w="437332"/>
                <a:gridCol w="1314708"/>
                <a:gridCol w="2796569"/>
                <a:gridCol w="639963"/>
                <a:gridCol w="762925"/>
                <a:gridCol w="1738749"/>
                <a:gridCol w="930853"/>
              </a:tblGrid>
              <a:tr h="478091">
                <a:tc>
                  <a:txBody>
                    <a:bodyPr/>
                    <a:lstStyle/>
                    <a:p>
                      <a:pPr algn="ctr">
                        <a:lnSpc>
                          <a:spcPct val="115000"/>
                        </a:lnSpc>
                        <a:spcAft>
                          <a:spcPts val="0"/>
                        </a:spcAft>
                      </a:pPr>
                      <a:r>
                        <a:rPr lang="en-US" sz="1600" dirty="0"/>
                        <a:t>No.</a:t>
                      </a:r>
                      <a:endParaRPr lang="en-US" sz="1600" dirty="0">
                        <a:latin typeface="Calibri"/>
                        <a:ea typeface="Calibri"/>
                        <a:cs typeface="Cordia New"/>
                      </a:endParaRPr>
                    </a:p>
                  </a:txBody>
                  <a:tcPr marL="68580" marR="68580" marT="0" marB="0"/>
                </a:tc>
                <a:tc>
                  <a:txBody>
                    <a:bodyPr/>
                    <a:lstStyle/>
                    <a:p>
                      <a:pPr algn="ctr">
                        <a:lnSpc>
                          <a:spcPct val="115000"/>
                        </a:lnSpc>
                        <a:spcAft>
                          <a:spcPts val="0"/>
                        </a:spcAft>
                      </a:pPr>
                      <a:r>
                        <a:rPr lang="en-US" sz="1600" dirty="0"/>
                        <a:t>Item name</a:t>
                      </a:r>
                      <a:endParaRPr lang="en-US" sz="1600" dirty="0">
                        <a:latin typeface="Calibri"/>
                        <a:ea typeface="Calibri"/>
                        <a:cs typeface="Cordia New"/>
                      </a:endParaRPr>
                    </a:p>
                  </a:txBody>
                  <a:tcPr marL="68580" marR="68580" marT="0" marB="0"/>
                </a:tc>
                <a:tc>
                  <a:txBody>
                    <a:bodyPr/>
                    <a:lstStyle/>
                    <a:p>
                      <a:pPr algn="ctr">
                        <a:lnSpc>
                          <a:spcPct val="115000"/>
                        </a:lnSpc>
                        <a:spcAft>
                          <a:spcPts val="0"/>
                        </a:spcAft>
                      </a:pPr>
                      <a:r>
                        <a:rPr lang="en-US" sz="1600" dirty="0"/>
                        <a:t>File name</a:t>
                      </a:r>
                      <a:endParaRPr lang="en-US" sz="1600" dirty="0">
                        <a:latin typeface="Calibri"/>
                        <a:ea typeface="Calibri"/>
                        <a:cs typeface="Cordia New"/>
                      </a:endParaRPr>
                    </a:p>
                  </a:txBody>
                  <a:tcPr marL="68580" marR="68580" marT="0" marB="0"/>
                </a:tc>
                <a:tc>
                  <a:txBody>
                    <a:bodyPr/>
                    <a:lstStyle/>
                    <a:p>
                      <a:pPr algn="ctr">
                        <a:lnSpc>
                          <a:spcPct val="115000"/>
                        </a:lnSpc>
                        <a:spcAft>
                          <a:spcPts val="0"/>
                        </a:spcAft>
                      </a:pPr>
                      <a:r>
                        <a:rPr lang="en-US" sz="1600" dirty="0"/>
                        <a:t>File Type</a:t>
                      </a:r>
                      <a:endParaRPr lang="en-US" sz="1600" dirty="0">
                        <a:latin typeface="Calibri"/>
                        <a:ea typeface="Calibri"/>
                        <a:cs typeface="Cordia New"/>
                      </a:endParaRPr>
                    </a:p>
                  </a:txBody>
                  <a:tcPr marL="68580" marR="68580" marT="0" marB="0"/>
                </a:tc>
                <a:tc>
                  <a:txBody>
                    <a:bodyPr/>
                    <a:lstStyle/>
                    <a:p>
                      <a:pPr algn="ctr">
                        <a:lnSpc>
                          <a:spcPct val="115000"/>
                        </a:lnSpc>
                        <a:spcAft>
                          <a:spcPts val="0"/>
                        </a:spcAft>
                      </a:pPr>
                      <a:r>
                        <a:rPr lang="en-US" sz="1600" dirty="0"/>
                        <a:t>Owner (Role)</a:t>
                      </a:r>
                      <a:endParaRPr lang="en-US" sz="1600" dirty="0">
                        <a:latin typeface="Calibri"/>
                        <a:ea typeface="Calibri"/>
                        <a:cs typeface="Cordia New"/>
                      </a:endParaRPr>
                    </a:p>
                  </a:txBody>
                  <a:tcPr marL="68580" marR="68580" marT="0" marB="0"/>
                </a:tc>
                <a:tc>
                  <a:txBody>
                    <a:bodyPr/>
                    <a:lstStyle/>
                    <a:p>
                      <a:pPr algn="ctr">
                        <a:lnSpc>
                          <a:spcPct val="115000"/>
                        </a:lnSpc>
                        <a:spcAft>
                          <a:spcPts val="0"/>
                        </a:spcAft>
                      </a:pPr>
                      <a:r>
                        <a:rPr lang="en-US" sz="1600" dirty="0"/>
                        <a:t>Repository (Path)</a:t>
                      </a:r>
                      <a:endParaRPr lang="en-US" sz="1600" dirty="0">
                        <a:latin typeface="Calibri"/>
                        <a:ea typeface="Calibri"/>
                        <a:cs typeface="Cordia New"/>
                      </a:endParaRPr>
                    </a:p>
                  </a:txBody>
                  <a:tcPr marL="68580" marR="68580" marT="0" marB="0"/>
                </a:tc>
                <a:tc>
                  <a:txBody>
                    <a:bodyPr/>
                    <a:lstStyle/>
                    <a:p>
                      <a:pPr algn="ctr">
                        <a:lnSpc>
                          <a:spcPct val="115000"/>
                        </a:lnSpc>
                        <a:spcAft>
                          <a:spcPts val="0"/>
                        </a:spcAft>
                      </a:pPr>
                      <a:r>
                        <a:rPr lang="en-US" sz="1600" dirty="0"/>
                        <a:t>Baseline Version</a:t>
                      </a:r>
                      <a:endParaRPr lang="en-US" sz="1600" dirty="0">
                        <a:latin typeface="Calibri"/>
                        <a:ea typeface="Calibri"/>
                        <a:cs typeface="Cordia New"/>
                      </a:endParaRPr>
                    </a:p>
                  </a:txBody>
                  <a:tcPr marL="68580" marR="68580" marT="0" marB="0"/>
                </a:tc>
              </a:tr>
              <a:tr h="971836">
                <a:tc>
                  <a:txBody>
                    <a:bodyPr/>
                    <a:lstStyle/>
                    <a:p>
                      <a:pPr algn="ctr">
                        <a:lnSpc>
                          <a:spcPct val="115000"/>
                        </a:lnSpc>
                        <a:spcAft>
                          <a:spcPts val="0"/>
                        </a:spcAft>
                      </a:pPr>
                      <a:endParaRPr lang="en-US" sz="1600" dirty="0"/>
                    </a:p>
                    <a:p>
                      <a:pPr algn="ctr">
                        <a:lnSpc>
                          <a:spcPct val="115000"/>
                        </a:lnSpc>
                        <a:spcAft>
                          <a:spcPts val="0"/>
                        </a:spcAft>
                      </a:pPr>
                      <a:r>
                        <a:rPr lang="en-US" sz="1600" dirty="0"/>
                        <a:t>1</a:t>
                      </a:r>
                      <a:endParaRPr lang="en-US" sz="1600" dirty="0">
                        <a:latin typeface="Calibri"/>
                        <a:ea typeface="Calibri"/>
                        <a:cs typeface="Cordia New"/>
                      </a:endParaRPr>
                    </a:p>
                  </a:txBody>
                  <a:tcPr marL="68580" marR="68580" marT="0" marB="0"/>
                </a:tc>
                <a:tc>
                  <a:txBody>
                    <a:bodyPr/>
                    <a:lstStyle/>
                    <a:p>
                      <a:pPr algn="ctr">
                        <a:lnSpc>
                          <a:spcPct val="115000"/>
                        </a:lnSpc>
                        <a:spcAft>
                          <a:spcPts val="0"/>
                        </a:spcAft>
                      </a:pPr>
                      <a:endParaRPr lang="en-US" sz="1600" dirty="0"/>
                    </a:p>
                    <a:p>
                      <a:pPr algn="ctr">
                        <a:lnSpc>
                          <a:spcPct val="115000"/>
                        </a:lnSpc>
                        <a:spcAft>
                          <a:spcPts val="0"/>
                        </a:spcAft>
                      </a:pPr>
                      <a:r>
                        <a:rPr lang="en-US" sz="1600" dirty="0"/>
                        <a:t>Project Proposal</a:t>
                      </a:r>
                      <a:endParaRPr lang="en-US" sz="1600" dirty="0">
                        <a:latin typeface="Calibri"/>
                        <a:ea typeface="Calibri"/>
                        <a:cs typeface="Cordia New"/>
                      </a:endParaRPr>
                    </a:p>
                  </a:txBody>
                  <a:tcPr marL="68580" marR="68580" marT="0" marB="0"/>
                </a:tc>
                <a:tc>
                  <a:txBody>
                    <a:bodyPr/>
                    <a:lstStyle/>
                    <a:p>
                      <a:pPr algn="l">
                        <a:lnSpc>
                          <a:spcPct val="115000"/>
                        </a:lnSpc>
                        <a:spcAft>
                          <a:spcPts val="0"/>
                        </a:spcAft>
                      </a:pPr>
                      <a:r>
                        <a:rPr lang="en-US" sz="1600" dirty="0"/>
                        <a:t>Web-based Ordering &amp; Ingredient Estimating for Bakery Manufacturer – Project </a:t>
                      </a:r>
                      <a:r>
                        <a:rPr lang="en-US" sz="1600" dirty="0" smtClean="0"/>
                        <a:t>Proposal_V.1.4</a:t>
                      </a:r>
                      <a:endParaRPr lang="en-US" sz="1600" dirty="0">
                        <a:latin typeface="Calibri"/>
                        <a:ea typeface="Calibri"/>
                        <a:cs typeface="Cordia New"/>
                      </a:endParaRPr>
                    </a:p>
                  </a:txBody>
                  <a:tcPr marL="68580" marR="68580" marT="0" marB="0"/>
                </a:tc>
                <a:tc>
                  <a:txBody>
                    <a:bodyPr/>
                    <a:lstStyle/>
                    <a:p>
                      <a:pPr algn="ctr">
                        <a:lnSpc>
                          <a:spcPct val="115000"/>
                        </a:lnSpc>
                        <a:spcAft>
                          <a:spcPts val="0"/>
                        </a:spcAft>
                      </a:pPr>
                      <a:endParaRPr lang="en-US" sz="1600"/>
                    </a:p>
                    <a:p>
                      <a:pPr algn="ctr">
                        <a:lnSpc>
                          <a:spcPct val="115000"/>
                        </a:lnSpc>
                        <a:spcAft>
                          <a:spcPts val="0"/>
                        </a:spcAft>
                      </a:pPr>
                      <a:r>
                        <a:rPr lang="en-US" sz="1600"/>
                        <a:t>.docx</a:t>
                      </a:r>
                      <a:endParaRPr lang="en-US" sz="1600">
                        <a:latin typeface="Calibri"/>
                        <a:ea typeface="Calibri"/>
                        <a:cs typeface="Cordia New"/>
                      </a:endParaRPr>
                    </a:p>
                  </a:txBody>
                  <a:tcPr marL="68580" marR="68580" marT="0" marB="0"/>
                </a:tc>
                <a:tc>
                  <a:txBody>
                    <a:bodyPr/>
                    <a:lstStyle/>
                    <a:p>
                      <a:pPr algn="ctr">
                        <a:lnSpc>
                          <a:spcPct val="115000"/>
                        </a:lnSpc>
                        <a:spcAft>
                          <a:spcPts val="0"/>
                        </a:spcAft>
                      </a:pPr>
                      <a:endParaRPr lang="en-US" sz="1600" dirty="0"/>
                    </a:p>
                    <a:p>
                      <a:pPr algn="ctr">
                        <a:lnSpc>
                          <a:spcPct val="115000"/>
                        </a:lnSpc>
                        <a:spcAft>
                          <a:spcPts val="0"/>
                        </a:spcAft>
                      </a:pPr>
                      <a:r>
                        <a:rPr lang="en-US" sz="1600" dirty="0"/>
                        <a:t>PP, </a:t>
                      </a:r>
                      <a:r>
                        <a:rPr lang="en-US" sz="1600" dirty="0" smtClean="0"/>
                        <a:t>NN</a:t>
                      </a:r>
                      <a:endParaRPr lang="en-US" sz="1600" dirty="0">
                        <a:latin typeface="Calibri"/>
                        <a:ea typeface="Calibri"/>
                        <a:cs typeface="Cordia New"/>
                      </a:endParaRPr>
                    </a:p>
                  </a:txBody>
                  <a:tcPr marL="68580" marR="68580" marT="0" marB="0"/>
                </a:tc>
                <a:tc>
                  <a:txBody>
                    <a:bodyPr/>
                    <a:lstStyle/>
                    <a:p>
                      <a:pPr algn="l">
                        <a:lnSpc>
                          <a:spcPct val="115000"/>
                        </a:lnSpc>
                        <a:spcAft>
                          <a:spcPts val="0"/>
                        </a:spcAft>
                      </a:pPr>
                      <a:r>
                        <a:rPr lang="en-US" sz="1600" dirty="0"/>
                        <a:t>D</a:t>
                      </a:r>
                      <a:r>
                        <a:rPr lang="en-US" sz="1600" dirty="0" smtClean="0"/>
                        <a:t>:\Senior </a:t>
                      </a:r>
                      <a:r>
                        <a:rPr lang="en-US" sz="1600" dirty="0"/>
                        <a:t>Project\Project </a:t>
                      </a:r>
                      <a:r>
                        <a:rPr lang="en-US" sz="1600" dirty="0" smtClean="0"/>
                        <a:t>Proposal\Docx\PP</a:t>
                      </a:r>
                      <a:endParaRPr lang="en-US" sz="1600" dirty="0">
                        <a:latin typeface="Calibri"/>
                        <a:ea typeface="Calibri"/>
                        <a:cs typeface="Cordia New"/>
                      </a:endParaRPr>
                    </a:p>
                  </a:txBody>
                  <a:tcPr marL="68580" marR="68580" marT="0" marB="0"/>
                </a:tc>
                <a:tc>
                  <a:txBody>
                    <a:bodyPr/>
                    <a:lstStyle/>
                    <a:p>
                      <a:pPr algn="ctr">
                        <a:lnSpc>
                          <a:spcPct val="115000"/>
                        </a:lnSpc>
                        <a:spcAft>
                          <a:spcPts val="0"/>
                        </a:spcAft>
                      </a:pPr>
                      <a:endParaRPr lang="en-US" sz="1600" dirty="0"/>
                    </a:p>
                    <a:p>
                      <a:pPr algn="ctr">
                        <a:lnSpc>
                          <a:spcPct val="115000"/>
                        </a:lnSpc>
                        <a:spcAft>
                          <a:spcPts val="0"/>
                        </a:spcAft>
                      </a:pPr>
                      <a:r>
                        <a:rPr lang="en-US" sz="1600" dirty="0" smtClean="0"/>
                        <a:t>1.4</a:t>
                      </a:r>
                      <a:endParaRPr lang="en-US" sz="1600" dirty="0">
                        <a:latin typeface="Calibri"/>
                        <a:ea typeface="Calibri"/>
                        <a:cs typeface="Cordia New"/>
                      </a:endParaRPr>
                    </a:p>
                  </a:txBody>
                  <a:tcPr marL="68580" marR="68580" marT="0" marB="0"/>
                </a:tc>
              </a:tr>
              <a:tr h="971836">
                <a:tc>
                  <a:txBody>
                    <a:bodyPr/>
                    <a:lstStyle/>
                    <a:p>
                      <a:pPr algn="ctr">
                        <a:lnSpc>
                          <a:spcPct val="115000"/>
                        </a:lnSpc>
                        <a:spcAft>
                          <a:spcPts val="0"/>
                        </a:spcAft>
                      </a:pPr>
                      <a:endParaRPr lang="en-US" sz="1600"/>
                    </a:p>
                    <a:p>
                      <a:pPr algn="ctr">
                        <a:lnSpc>
                          <a:spcPct val="115000"/>
                        </a:lnSpc>
                        <a:spcAft>
                          <a:spcPts val="0"/>
                        </a:spcAft>
                      </a:pPr>
                      <a:r>
                        <a:rPr lang="en-US" sz="1600"/>
                        <a:t>2</a:t>
                      </a:r>
                      <a:endParaRPr lang="en-US" sz="1600">
                        <a:latin typeface="Calibri"/>
                        <a:ea typeface="Calibri"/>
                        <a:cs typeface="Cordia New"/>
                      </a:endParaRPr>
                    </a:p>
                  </a:txBody>
                  <a:tcPr marL="68580" marR="68580" marT="0" marB="0"/>
                </a:tc>
                <a:tc>
                  <a:txBody>
                    <a:bodyPr/>
                    <a:lstStyle/>
                    <a:p>
                      <a:pPr algn="ctr">
                        <a:lnSpc>
                          <a:spcPct val="115000"/>
                        </a:lnSpc>
                        <a:spcAft>
                          <a:spcPts val="0"/>
                        </a:spcAft>
                      </a:pPr>
                      <a:r>
                        <a:rPr lang="en-US" sz="1600" dirty="0"/>
                        <a:t>Project Management Plan</a:t>
                      </a:r>
                      <a:endParaRPr lang="en-US" sz="1600" dirty="0">
                        <a:latin typeface="Calibri"/>
                        <a:ea typeface="Calibri"/>
                        <a:cs typeface="Cordia New"/>
                      </a:endParaRPr>
                    </a:p>
                  </a:txBody>
                  <a:tcPr marL="68580" marR="68580" marT="0" marB="0"/>
                </a:tc>
                <a:tc>
                  <a:txBody>
                    <a:bodyPr/>
                    <a:lstStyle/>
                    <a:p>
                      <a:pPr algn="l">
                        <a:lnSpc>
                          <a:spcPct val="115000"/>
                        </a:lnSpc>
                        <a:spcAft>
                          <a:spcPts val="0"/>
                        </a:spcAft>
                      </a:pPr>
                      <a:r>
                        <a:rPr lang="en-US" sz="1600" dirty="0"/>
                        <a:t>Web-based Ordering &amp; Ingredient Estimating for Bakery Manufacturer – </a:t>
                      </a:r>
                      <a:r>
                        <a:rPr lang="en-US" sz="1600" dirty="0" smtClean="0"/>
                        <a:t>PMP_V.3.0</a:t>
                      </a:r>
                      <a:endParaRPr lang="en-US" sz="1600" dirty="0">
                        <a:latin typeface="Calibri"/>
                        <a:ea typeface="Calibri"/>
                        <a:cs typeface="Cordia New"/>
                      </a:endParaRPr>
                    </a:p>
                  </a:txBody>
                  <a:tcPr marL="68580" marR="68580" marT="0" marB="0"/>
                </a:tc>
                <a:tc>
                  <a:txBody>
                    <a:bodyPr/>
                    <a:lstStyle/>
                    <a:p>
                      <a:pPr algn="ctr">
                        <a:lnSpc>
                          <a:spcPct val="115000"/>
                        </a:lnSpc>
                        <a:spcAft>
                          <a:spcPts val="0"/>
                        </a:spcAft>
                      </a:pPr>
                      <a:endParaRPr lang="en-US" sz="1600"/>
                    </a:p>
                    <a:p>
                      <a:pPr algn="ctr">
                        <a:lnSpc>
                          <a:spcPct val="115000"/>
                        </a:lnSpc>
                        <a:spcAft>
                          <a:spcPts val="0"/>
                        </a:spcAft>
                      </a:pPr>
                      <a:r>
                        <a:rPr lang="en-US" sz="1600"/>
                        <a:t>.docx</a:t>
                      </a:r>
                      <a:endParaRPr lang="en-US" sz="1600">
                        <a:latin typeface="Calibri"/>
                        <a:ea typeface="Calibri"/>
                        <a:cs typeface="Cordia New"/>
                      </a:endParaRPr>
                    </a:p>
                  </a:txBody>
                  <a:tcPr marL="68580" marR="68580" marT="0" marB="0"/>
                </a:tc>
                <a:tc>
                  <a:txBody>
                    <a:bodyPr/>
                    <a:lstStyle/>
                    <a:p>
                      <a:pPr algn="ctr">
                        <a:lnSpc>
                          <a:spcPct val="115000"/>
                        </a:lnSpc>
                        <a:spcAft>
                          <a:spcPts val="0"/>
                        </a:spcAft>
                      </a:pPr>
                      <a:endParaRPr lang="en-US" sz="1600" dirty="0"/>
                    </a:p>
                    <a:p>
                      <a:pPr algn="ctr">
                        <a:lnSpc>
                          <a:spcPct val="115000"/>
                        </a:lnSpc>
                        <a:spcAft>
                          <a:spcPts val="0"/>
                        </a:spcAft>
                      </a:pPr>
                      <a:r>
                        <a:rPr lang="en-US" sz="1600" dirty="0"/>
                        <a:t>PP, </a:t>
                      </a:r>
                      <a:r>
                        <a:rPr lang="en-US" sz="1600" dirty="0" smtClean="0"/>
                        <a:t>NN</a:t>
                      </a:r>
                      <a:endParaRPr lang="en-US" sz="1600" dirty="0">
                        <a:latin typeface="Calibri"/>
                        <a:ea typeface="Calibri"/>
                        <a:cs typeface="Cordia New"/>
                      </a:endParaRPr>
                    </a:p>
                  </a:txBody>
                  <a:tcPr marL="68580" marR="68580" marT="0" marB="0"/>
                </a:tc>
                <a:tc>
                  <a:txBody>
                    <a:bodyPr/>
                    <a:lstStyle/>
                    <a:p>
                      <a:pPr algn="l">
                        <a:lnSpc>
                          <a:spcPct val="115000"/>
                        </a:lnSpc>
                        <a:spcAft>
                          <a:spcPts val="0"/>
                        </a:spcAft>
                      </a:pPr>
                      <a:r>
                        <a:rPr lang="en-US" sz="1600" dirty="0" smtClean="0"/>
                        <a:t>D:\Senior Project\Project Final\Docx\PMP</a:t>
                      </a:r>
                      <a:endParaRPr lang="en-US" sz="1600" dirty="0">
                        <a:latin typeface="+mn-lt"/>
                        <a:ea typeface="Calibri"/>
                        <a:cs typeface="Cordia New"/>
                      </a:endParaRPr>
                    </a:p>
                  </a:txBody>
                  <a:tcPr marL="68580" marR="68580" marT="0" marB="0"/>
                </a:tc>
                <a:tc>
                  <a:txBody>
                    <a:bodyPr/>
                    <a:lstStyle/>
                    <a:p>
                      <a:pPr algn="ctr">
                        <a:lnSpc>
                          <a:spcPct val="115000"/>
                        </a:lnSpc>
                        <a:spcAft>
                          <a:spcPts val="0"/>
                        </a:spcAft>
                      </a:pPr>
                      <a:endParaRPr lang="en-US" sz="1600" dirty="0"/>
                    </a:p>
                    <a:p>
                      <a:pPr algn="ctr">
                        <a:lnSpc>
                          <a:spcPct val="115000"/>
                        </a:lnSpc>
                        <a:spcAft>
                          <a:spcPts val="0"/>
                        </a:spcAft>
                      </a:pPr>
                      <a:r>
                        <a:rPr lang="en-US" sz="1600" dirty="0"/>
                        <a:t>3</a:t>
                      </a:r>
                      <a:r>
                        <a:rPr lang="en-US" sz="1600" dirty="0" smtClean="0"/>
                        <a:t>.0</a:t>
                      </a:r>
                      <a:endParaRPr lang="en-US" sz="1600" dirty="0">
                        <a:latin typeface="Calibri"/>
                        <a:ea typeface="Calibri"/>
                        <a:cs typeface="Cordia New"/>
                      </a:endParaRPr>
                    </a:p>
                  </a:txBody>
                  <a:tcPr marL="68580" marR="68580" marT="0" marB="0"/>
                </a:tc>
              </a:tr>
              <a:tr h="971836">
                <a:tc>
                  <a:txBody>
                    <a:bodyPr/>
                    <a:lstStyle/>
                    <a:p>
                      <a:pPr algn="ctr">
                        <a:lnSpc>
                          <a:spcPct val="115000"/>
                        </a:lnSpc>
                        <a:spcAft>
                          <a:spcPts val="0"/>
                        </a:spcAft>
                      </a:pPr>
                      <a:endParaRPr lang="en-US" sz="1600"/>
                    </a:p>
                    <a:p>
                      <a:pPr algn="ctr">
                        <a:lnSpc>
                          <a:spcPct val="115000"/>
                        </a:lnSpc>
                        <a:spcAft>
                          <a:spcPts val="0"/>
                        </a:spcAft>
                      </a:pPr>
                      <a:r>
                        <a:rPr lang="en-US" sz="1600"/>
                        <a:t>3</a:t>
                      </a:r>
                      <a:endParaRPr lang="en-US" sz="1600">
                        <a:latin typeface="Calibri"/>
                        <a:ea typeface="Calibri"/>
                        <a:cs typeface="Cordia New"/>
                      </a:endParaRPr>
                    </a:p>
                  </a:txBody>
                  <a:tcPr marL="68580" marR="68580" marT="0" marB="0"/>
                </a:tc>
                <a:tc>
                  <a:txBody>
                    <a:bodyPr/>
                    <a:lstStyle/>
                    <a:p>
                      <a:pPr algn="ctr">
                        <a:lnSpc>
                          <a:spcPct val="115000"/>
                        </a:lnSpc>
                        <a:spcAft>
                          <a:spcPts val="0"/>
                        </a:spcAft>
                      </a:pPr>
                      <a:r>
                        <a:rPr lang="en-US" sz="1600"/>
                        <a:t>Software Requirement Specification</a:t>
                      </a:r>
                      <a:endParaRPr lang="en-US" sz="1600">
                        <a:latin typeface="Calibri"/>
                        <a:ea typeface="Calibri"/>
                        <a:cs typeface="Cordia New"/>
                      </a:endParaRPr>
                    </a:p>
                  </a:txBody>
                  <a:tcPr marL="68580" marR="68580" marT="0" marB="0"/>
                </a:tc>
                <a:tc>
                  <a:txBody>
                    <a:bodyPr/>
                    <a:lstStyle/>
                    <a:p>
                      <a:pPr algn="l">
                        <a:lnSpc>
                          <a:spcPct val="115000"/>
                        </a:lnSpc>
                        <a:spcAft>
                          <a:spcPts val="0"/>
                        </a:spcAft>
                      </a:pPr>
                      <a:r>
                        <a:rPr lang="en-US" sz="1600" dirty="0"/>
                        <a:t>Web-based Ordering &amp; Ingredient Estimating for Bakery Manufacturer – </a:t>
                      </a:r>
                      <a:r>
                        <a:rPr lang="en-US" sz="1600" dirty="0" smtClean="0"/>
                        <a:t>SRS_V.3.0</a:t>
                      </a:r>
                      <a:endParaRPr lang="en-US" sz="1600" dirty="0">
                        <a:latin typeface="Calibri"/>
                        <a:ea typeface="Calibri"/>
                        <a:cs typeface="Cordia New"/>
                      </a:endParaRPr>
                    </a:p>
                  </a:txBody>
                  <a:tcPr marL="68580" marR="68580" marT="0" marB="0"/>
                </a:tc>
                <a:tc>
                  <a:txBody>
                    <a:bodyPr/>
                    <a:lstStyle/>
                    <a:p>
                      <a:pPr algn="ctr">
                        <a:lnSpc>
                          <a:spcPct val="115000"/>
                        </a:lnSpc>
                        <a:spcAft>
                          <a:spcPts val="0"/>
                        </a:spcAft>
                      </a:pPr>
                      <a:endParaRPr lang="en-US" sz="1600" dirty="0"/>
                    </a:p>
                    <a:p>
                      <a:pPr algn="ctr">
                        <a:lnSpc>
                          <a:spcPct val="115000"/>
                        </a:lnSpc>
                        <a:spcAft>
                          <a:spcPts val="0"/>
                        </a:spcAft>
                      </a:pPr>
                      <a:r>
                        <a:rPr lang="en-US" sz="1600" dirty="0" smtClean="0"/>
                        <a:t>. docx</a:t>
                      </a:r>
                      <a:endParaRPr lang="en-US" sz="1600" dirty="0">
                        <a:latin typeface="Calibri"/>
                        <a:ea typeface="Calibri"/>
                        <a:cs typeface="Cordia New"/>
                      </a:endParaRPr>
                    </a:p>
                  </a:txBody>
                  <a:tcPr marL="68580" marR="68580" marT="0" marB="0"/>
                </a:tc>
                <a:tc>
                  <a:txBody>
                    <a:bodyPr/>
                    <a:lstStyle/>
                    <a:p>
                      <a:pPr algn="ctr">
                        <a:lnSpc>
                          <a:spcPct val="115000"/>
                        </a:lnSpc>
                        <a:spcAft>
                          <a:spcPts val="0"/>
                        </a:spcAft>
                      </a:pPr>
                      <a:endParaRPr lang="en-US" sz="1600" dirty="0"/>
                    </a:p>
                    <a:p>
                      <a:pPr algn="ctr">
                        <a:lnSpc>
                          <a:spcPct val="115000"/>
                        </a:lnSpc>
                        <a:spcAft>
                          <a:spcPts val="0"/>
                        </a:spcAft>
                      </a:pPr>
                      <a:r>
                        <a:rPr lang="en-US" sz="1600" dirty="0"/>
                        <a:t>PP, </a:t>
                      </a:r>
                      <a:r>
                        <a:rPr lang="en-US" sz="1600" dirty="0" smtClean="0"/>
                        <a:t>NN</a:t>
                      </a:r>
                      <a:endParaRPr lang="en-US" sz="1600" dirty="0">
                        <a:latin typeface="Calibri"/>
                        <a:ea typeface="Calibri"/>
                        <a:cs typeface="Cordia New"/>
                      </a:endParaRPr>
                    </a:p>
                  </a:txBody>
                  <a:tcPr marL="68580" marR="68580" marT="0" marB="0"/>
                </a:tc>
                <a:tc>
                  <a:txBody>
                    <a:bodyPr/>
                    <a:lstStyle/>
                    <a:p>
                      <a:pPr algn="l">
                        <a:lnSpc>
                          <a:spcPct val="115000"/>
                        </a:lnSpc>
                        <a:spcAft>
                          <a:spcPts val="0"/>
                        </a:spcAft>
                      </a:pPr>
                      <a:r>
                        <a:rPr lang="en-US" sz="1600" dirty="0" smtClean="0"/>
                        <a:t>D:\Senior Project\Project Final\Docx\SRS</a:t>
                      </a:r>
                      <a:endParaRPr lang="en-US" sz="1600" dirty="0">
                        <a:latin typeface="+mn-lt"/>
                        <a:ea typeface="Calibri"/>
                        <a:cs typeface="Cordia New"/>
                      </a:endParaRPr>
                    </a:p>
                  </a:txBody>
                  <a:tcPr marL="68580" marR="68580" marT="0" marB="0"/>
                </a:tc>
                <a:tc>
                  <a:txBody>
                    <a:bodyPr/>
                    <a:lstStyle/>
                    <a:p>
                      <a:pPr algn="ctr">
                        <a:lnSpc>
                          <a:spcPct val="115000"/>
                        </a:lnSpc>
                        <a:spcAft>
                          <a:spcPts val="0"/>
                        </a:spcAft>
                      </a:pPr>
                      <a:endParaRPr lang="en-US" sz="1600" dirty="0"/>
                    </a:p>
                    <a:p>
                      <a:pPr algn="ctr">
                        <a:lnSpc>
                          <a:spcPct val="115000"/>
                        </a:lnSpc>
                        <a:spcAft>
                          <a:spcPts val="0"/>
                        </a:spcAft>
                      </a:pPr>
                      <a:r>
                        <a:rPr lang="en-US" sz="1600" dirty="0"/>
                        <a:t>3</a:t>
                      </a:r>
                      <a:r>
                        <a:rPr lang="en-US" sz="1600" dirty="0" smtClean="0"/>
                        <a:t>.0</a:t>
                      </a:r>
                      <a:endParaRPr lang="en-US" sz="1600" dirty="0">
                        <a:latin typeface="Calibri"/>
                        <a:ea typeface="Calibri"/>
                        <a:cs typeface="Cordia New"/>
                      </a:endParaRPr>
                    </a:p>
                  </a:txBody>
                  <a:tcPr marL="68580" marR="68580" marT="0" marB="0"/>
                </a:tc>
              </a:tr>
              <a:tr h="971836">
                <a:tc>
                  <a:txBody>
                    <a:bodyPr/>
                    <a:lstStyle/>
                    <a:p>
                      <a:pPr algn="ctr">
                        <a:lnSpc>
                          <a:spcPct val="115000"/>
                        </a:lnSpc>
                        <a:spcAft>
                          <a:spcPts val="0"/>
                        </a:spcAft>
                      </a:pPr>
                      <a:endParaRPr lang="en-US" sz="1600"/>
                    </a:p>
                    <a:p>
                      <a:pPr algn="ctr">
                        <a:lnSpc>
                          <a:spcPct val="115000"/>
                        </a:lnSpc>
                        <a:spcAft>
                          <a:spcPts val="0"/>
                        </a:spcAft>
                      </a:pPr>
                      <a:r>
                        <a:rPr lang="en-US" sz="1600"/>
                        <a:t>4</a:t>
                      </a:r>
                      <a:endParaRPr lang="en-US" sz="1600">
                        <a:latin typeface="Calibri"/>
                        <a:ea typeface="Calibri"/>
                        <a:cs typeface="Cordia New"/>
                      </a:endParaRPr>
                    </a:p>
                  </a:txBody>
                  <a:tcPr marL="68580" marR="68580" marT="0" marB="0"/>
                </a:tc>
                <a:tc>
                  <a:txBody>
                    <a:bodyPr/>
                    <a:lstStyle/>
                    <a:p>
                      <a:pPr algn="ctr">
                        <a:lnSpc>
                          <a:spcPct val="115000"/>
                        </a:lnSpc>
                        <a:spcAft>
                          <a:spcPts val="0"/>
                        </a:spcAft>
                      </a:pPr>
                      <a:r>
                        <a:rPr lang="en-US" sz="1600"/>
                        <a:t>Software Design Document</a:t>
                      </a:r>
                      <a:endParaRPr lang="en-US" sz="1600">
                        <a:latin typeface="Calibri"/>
                        <a:ea typeface="Calibri"/>
                        <a:cs typeface="Cordia New"/>
                      </a:endParaRPr>
                    </a:p>
                  </a:txBody>
                  <a:tcPr marL="68580" marR="68580" marT="0" marB="0"/>
                </a:tc>
                <a:tc>
                  <a:txBody>
                    <a:bodyPr/>
                    <a:lstStyle/>
                    <a:p>
                      <a:pPr algn="l">
                        <a:lnSpc>
                          <a:spcPct val="115000"/>
                        </a:lnSpc>
                        <a:spcAft>
                          <a:spcPts val="0"/>
                        </a:spcAft>
                      </a:pPr>
                      <a:r>
                        <a:rPr lang="en-US" sz="1600" dirty="0"/>
                        <a:t>Web-based Ordering &amp; Ingredient Estimating for Bakery Manufacturer – </a:t>
                      </a:r>
                      <a:r>
                        <a:rPr lang="en-US" sz="1600" dirty="0" smtClean="0"/>
                        <a:t>SDD_V.3.0</a:t>
                      </a:r>
                      <a:endParaRPr lang="en-US" sz="1600" dirty="0">
                        <a:latin typeface="Calibri"/>
                        <a:ea typeface="Calibri"/>
                        <a:cs typeface="Cordia New"/>
                      </a:endParaRPr>
                    </a:p>
                  </a:txBody>
                  <a:tcPr marL="68580" marR="68580" marT="0" marB="0"/>
                </a:tc>
                <a:tc>
                  <a:txBody>
                    <a:bodyPr/>
                    <a:lstStyle/>
                    <a:p>
                      <a:pPr algn="ctr">
                        <a:lnSpc>
                          <a:spcPct val="115000"/>
                        </a:lnSpc>
                        <a:spcAft>
                          <a:spcPts val="0"/>
                        </a:spcAft>
                      </a:pPr>
                      <a:endParaRPr lang="en-US" sz="1600" dirty="0" smtClean="0"/>
                    </a:p>
                    <a:p>
                      <a:pPr algn="ctr">
                        <a:lnSpc>
                          <a:spcPct val="115000"/>
                        </a:lnSpc>
                        <a:spcAft>
                          <a:spcPts val="0"/>
                        </a:spcAft>
                      </a:pPr>
                      <a:r>
                        <a:rPr lang="en-US" sz="1600" dirty="0" smtClean="0"/>
                        <a:t>.</a:t>
                      </a:r>
                      <a:r>
                        <a:rPr lang="en-US" sz="1600" dirty="0"/>
                        <a:t>docx</a:t>
                      </a:r>
                      <a:endParaRPr lang="en-US" sz="1600" dirty="0">
                        <a:latin typeface="Calibri"/>
                        <a:ea typeface="Calibri"/>
                        <a:cs typeface="Cordia New"/>
                      </a:endParaRPr>
                    </a:p>
                  </a:txBody>
                  <a:tcPr marL="68580" marR="68580" marT="0" marB="0"/>
                </a:tc>
                <a:tc>
                  <a:txBody>
                    <a:bodyPr/>
                    <a:lstStyle/>
                    <a:p>
                      <a:pPr algn="ctr">
                        <a:lnSpc>
                          <a:spcPct val="115000"/>
                        </a:lnSpc>
                        <a:spcAft>
                          <a:spcPts val="0"/>
                        </a:spcAft>
                      </a:pPr>
                      <a:endParaRPr lang="en-US" sz="1600" dirty="0"/>
                    </a:p>
                    <a:p>
                      <a:pPr algn="ctr">
                        <a:lnSpc>
                          <a:spcPct val="115000"/>
                        </a:lnSpc>
                        <a:spcAft>
                          <a:spcPts val="0"/>
                        </a:spcAft>
                      </a:pPr>
                      <a:r>
                        <a:rPr lang="en-US" sz="1600" dirty="0"/>
                        <a:t>PP, </a:t>
                      </a:r>
                      <a:r>
                        <a:rPr lang="en-US" sz="1600" dirty="0" smtClean="0"/>
                        <a:t>NN</a:t>
                      </a:r>
                      <a:endParaRPr lang="en-US" sz="1600" dirty="0">
                        <a:latin typeface="Calibri"/>
                        <a:ea typeface="Calibri"/>
                        <a:cs typeface="Cordia New"/>
                      </a:endParaRPr>
                    </a:p>
                  </a:txBody>
                  <a:tcPr marL="68580" marR="68580" marT="0" marB="0"/>
                </a:tc>
                <a:tc>
                  <a:txBody>
                    <a:bodyPr/>
                    <a:lstStyle/>
                    <a:p>
                      <a:pPr algn="l">
                        <a:lnSpc>
                          <a:spcPct val="115000"/>
                        </a:lnSpc>
                        <a:spcAft>
                          <a:spcPts val="0"/>
                        </a:spcAft>
                      </a:pPr>
                      <a:r>
                        <a:rPr lang="en-US" sz="1600" dirty="0" smtClean="0"/>
                        <a:t>D:\Senior Project\Project Final</a:t>
                      </a:r>
                      <a:r>
                        <a:rPr lang="en-US" sz="1600" dirty="0" smtClean="0">
                          <a:latin typeface="+mn-lt"/>
                          <a:cs typeface="Cordia New"/>
                        </a:rPr>
                        <a:t>\Docx\SDD</a:t>
                      </a:r>
                      <a:endParaRPr lang="en-US" sz="1600" dirty="0" smtClean="0"/>
                    </a:p>
                  </a:txBody>
                  <a:tcPr marL="68580" marR="68580" marT="0" marB="0"/>
                </a:tc>
                <a:tc>
                  <a:txBody>
                    <a:bodyPr/>
                    <a:lstStyle/>
                    <a:p>
                      <a:pPr algn="ctr">
                        <a:lnSpc>
                          <a:spcPct val="115000"/>
                        </a:lnSpc>
                        <a:spcAft>
                          <a:spcPts val="0"/>
                        </a:spcAft>
                      </a:pPr>
                      <a:endParaRPr lang="en-US" sz="1600" dirty="0"/>
                    </a:p>
                    <a:p>
                      <a:pPr algn="ctr">
                        <a:lnSpc>
                          <a:spcPct val="115000"/>
                        </a:lnSpc>
                        <a:spcAft>
                          <a:spcPts val="0"/>
                        </a:spcAft>
                      </a:pPr>
                      <a:r>
                        <a:rPr lang="en-US" sz="1600" dirty="0"/>
                        <a:t>3</a:t>
                      </a:r>
                      <a:r>
                        <a:rPr lang="en-US" sz="1600" dirty="0" smtClean="0"/>
                        <a:t>.0</a:t>
                      </a:r>
                      <a:endParaRPr lang="en-US" sz="1600" dirty="0">
                        <a:latin typeface="Calibri"/>
                        <a:ea typeface="Calibri"/>
                        <a:cs typeface="Cordia New"/>
                      </a:endParaRPr>
                    </a:p>
                  </a:txBody>
                  <a:tcPr marL="68580" marR="68580" marT="0" marB="0"/>
                </a:tc>
              </a:tr>
              <a:tr h="971836">
                <a:tc>
                  <a:txBody>
                    <a:bodyPr/>
                    <a:lstStyle/>
                    <a:p>
                      <a:pPr algn="ctr">
                        <a:lnSpc>
                          <a:spcPct val="115000"/>
                        </a:lnSpc>
                        <a:spcAft>
                          <a:spcPts val="0"/>
                        </a:spcAft>
                      </a:pPr>
                      <a:endParaRPr lang="en-US" sz="1600"/>
                    </a:p>
                    <a:p>
                      <a:pPr algn="ctr">
                        <a:lnSpc>
                          <a:spcPct val="115000"/>
                        </a:lnSpc>
                        <a:spcAft>
                          <a:spcPts val="0"/>
                        </a:spcAft>
                      </a:pPr>
                      <a:r>
                        <a:rPr lang="en-US" sz="1600"/>
                        <a:t>5</a:t>
                      </a:r>
                      <a:endParaRPr lang="en-US" sz="1600">
                        <a:latin typeface="Calibri"/>
                        <a:ea typeface="Calibri"/>
                        <a:cs typeface="Cordia New"/>
                      </a:endParaRPr>
                    </a:p>
                  </a:txBody>
                  <a:tcPr marL="68580" marR="68580" marT="0" marB="0"/>
                </a:tc>
                <a:tc>
                  <a:txBody>
                    <a:bodyPr/>
                    <a:lstStyle/>
                    <a:p>
                      <a:pPr algn="l">
                        <a:lnSpc>
                          <a:spcPct val="115000"/>
                        </a:lnSpc>
                        <a:spcAft>
                          <a:spcPts val="0"/>
                        </a:spcAft>
                      </a:pPr>
                      <a:endParaRPr lang="en-US" sz="1600"/>
                    </a:p>
                    <a:p>
                      <a:pPr algn="ctr">
                        <a:lnSpc>
                          <a:spcPct val="115000"/>
                        </a:lnSpc>
                        <a:spcAft>
                          <a:spcPts val="0"/>
                        </a:spcAft>
                      </a:pPr>
                      <a:r>
                        <a:rPr lang="en-US" sz="1600"/>
                        <a:t>Test Plan</a:t>
                      </a:r>
                      <a:endParaRPr lang="en-US" sz="1600">
                        <a:latin typeface="Calibri"/>
                        <a:ea typeface="Calibri"/>
                        <a:cs typeface="Cordia New"/>
                      </a:endParaRPr>
                    </a:p>
                  </a:txBody>
                  <a:tcPr marL="68580" marR="68580" marT="0" marB="0"/>
                </a:tc>
                <a:tc>
                  <a:txBody>
                    <a:bodyPr/>
                    <a:lstStyle/>
                    <a:p>
                      <a:pPr algn="l">
                        <a:lnSpc>
                          <a:spcPct val="115000"/>
                        </a:lnSpc>
                        <a:spcAft>
                          <a:spcPts val="0"/>
                        </a:spcAft>
                      </a:pPr>
                      <a:r>
                        <a:rPr lang="en-US" sz="1600" dirty="0"/>
                        <a:t>Web-based Ordering &amp; Ingredient Estimating for Bakery Manufacturer – Test </a:t>
                      </a:r>
                      <a:r>
                        <a:rPr lang="en-US" sz="1600" dirty="0" smtClean="0"/>
                        <a:t>Plan_V.3.0</a:t>
                      </a:r>
                      <a:endParaRPr lang="en-US" sz="1600" dirty="0">
                        <a:latin typeface="Calibri"/>
                        <a:ea typeface="Calibri"/>
                        <a:cs typeface="Cordia New"/>
                      </a:endParaRPr>
                    </a:p>
                  </a:txBody>
                  <a:tcPr marL="68580" marR="68580" marT="0" marB="0"/>
                </a:tc>
                <a:tc>
                  <a:txBody>
                    <a:bodyPr/>
                    <a:lstStyle/>
                    <a:p>
                      <a:pPr algn="ctr">
                        <a:lnSpc>
                          <a:spcPct val="115000"/>
                        </a:lnSpc>
                        <a:spcAft>
                          <a:spcPts val="0"/>
                        </a:spcAft>
                      </a:pPr>
                      <a:endParaRPr lang="en-US" sz="1600" dirty="0" smtClean="0"/>
                    </a:p>
                    <a:p>
                      <a:pPr algn="ctr">
                        <a:lnSpc>
                          <a:spcPct val="115000"/>
                        </a:lnSpc>
                        <a:spcAft>
                          <a:spcPts val="0"/>
                        </a:spcAft>
                      </a:pPr>
                      <a:r>
                        <a:rPr lang="en-US" sz="1600" dirty="0" smtClean="0"/>
                        <a:t>.</a:t>
                      </a:r>
                      <a:r>
                        <a:rPr lang="en-US" sz="1600" dirty="0"/>
                        <a:t>docx</a:t>
                      </a:r>
                      <a:endParaRPr lang="en-US" sz="1600" dirty="0">
                        <a:latin typeface="Calibri"/>
                        <a:ea typeface="Calibri"/>
                        <a:cs typeface="Cordia New"/>
                      </a:endParaRPr>
                    </a:p>
                  </a:txBody>
                  <a:tcPr marL="68580" marR="68580" marT="0" marB="0"/>
                </a:tc>
                <a:tc>
                  <a:txBody>
                    <a:bodyPr/>
                    <a:lstStyle/>
                    <a:p>
                      <a:pPr algn="ctr">
                        <a:lnSpc>
                          <a:spcPct val="115000"/>
                        </a:lnSpc>
                        <a:spcAft>
                          <a:spcPts val="0"/>
                        </a:spcAft>
                      </a:pPr>
                      <a:endParaRPr lang="en-US" sz="1600" dirty="0"/>
                    </a:p>
                    <a:p>
                      <a:pPr algn="ctr">
                        <a:lnSpc>
                          <a:spcPct val="115000"/>
                        </a:lnSpc>
                        <a:spcAft>
                          <a:spcPts val="0"/>
                        </a:spcAft>
                      </a:pPr>
                      <a:r>
                        <a:rPr lang="en-US" sz="1600" dirty="0"/>
                        <a:t>PP, </a:t>
                      </a:r>
                      <a:r>
                        <a:rPr lang="en-US" sz="1600" dirty="0" smtClean="0"/>
                        <a:t>NN</a:t>
                      </a:r>
                      <a:endParaRPr lang="en-US" sz="1600" dirty="0">
                        <a:latin typeface="Calibri"/>
                        <a:ea typeface="Calibri"/>
                        <a:cs typeface="Cordia New"/>
                      </a:endParaRPr>
                    </a:p>
                  </a:txBody>
                  <a:tcPr marL="68580" marR="68580" marT="0" marB="0"/>
                </a:tc>
                <a:tc>
                  <a:txBody>
                    <a:bodyPr/>
                    <a:lstStyle/>
                    <a:p>
                      <a:pPr algn="l">
                        <a:lnSpc>
                          <a:spcPct val="115000"/>
                        </a:lnSpc>
                        <a:spcAft>
                          <a:spcPts val="0"/>
                        </a:spcAft>
                      </a:pPr>
                      <a:r>
                        <a:rPr lang="en-US" sz="1600" dirty="0" smtClean="0"/>
                        <a:t>D:\Senior Project\Project Final\Docx\TP</a:t>
                      </a:r>
                      <a:endParaRPr lang="en-US" sz="1600" dirty="0">
                        <a:latin typeface="+mn-lt"/>
                        <a:ea typeface="Calibri"/>
                        <a:cs typeface="Cordia New"/>
                      </a:endParaRPr>
                    </a:p>
                  </a:txBody>
                  <a:tcPr marL="68580" marR="68580" marT="0" marB="0"/>
                </a:tc>
                <a:tc>
                  <a:txBody>
                    <a:bodyPr/>
                    <a:lstStyle/>
                    <a:p>
                      <a:pPr algn="ctr">
                        <a:lnSpc>
                          <a:spcPct val="115000"/>
                        </a:lnSpc>
                        <a:spcAft>
                          <a:spcPts val="0"/>
                        </a:spcAft>
                      </a:pPr>
                      <a:endParaRPr lang="en-US" sz="1600" dirty="0"/>
                    </a:p>
                    <a:p>
                      <a:pPr algn="ctr">
                        <a:lnSpc>
                          <a:spcPct val="115000"/>
                        </a:lnSpc>
                        <a:spcAft>
                          <a:spcPts val="0"/>
                        </a:spcAft>
                      </a:pPr>
                      <a:r>
                        <a:rPr lang="en-US" sz="1600" dirty="0"/>
                        <a:t>3</a:t>
                      </a:r>
                      <a:r>
                        <a:rPr lang="en-US" sz="1600" dirty="0" smtClean="0"/>
                        <a:t>.0</a:t>
                      </a:r>
                      <a:endParaRPr lang="en-US" sz="1600" dirty="0">
                        <a:latin typeface="Calibri"/>
                        <a:ea typeface="Calibri"/>
                        <a:cs typeface="Cordia New"/>
                      </a:endParaRPr>
                    </a:p>
                  </a:txBody>
                  <a:tcPr marL="68580" marR="68580" marT="0" marB="0"/>
                </a:tc>
              </a:tr>
              <a:tr h="971836">
                <a:tc>
                  <a:txBody>
                    <a:bodyPr/>
                    <a:lstStyle/>
                    <a:p>
                      <a:pPr algn="ctr">
                        <a:lnSpc>
                          <a:spcPct val="115000"/>
                        </a:lnSpc>
                        <a:spcAft>
                          <a:spcPts val="0"/>
                        </a:spcAft>
                      </a:pPr>
                      <a:endParaRPr lang="en-US" sz="1600"/>
                    </a:p>
                    <a:p>
                      <a:pPr algn="ctr">
                        <a:lnSpc>
                          <a:spcPct val="115000"/>
                        </a:lnSpc>
                        <a:spcAft>
                          <a:spcPts val="0"/>
                        </a:spcAft>
                      </a:pPr>
                      <a:r>
                        <a:rPr lang="en-US" sz="1600"/>
                        <a:t>6</a:t>
                      </a:r>
                      <a:endParaRPr lang="en-US" sz="1600">
                        <a:latin typeface="Calibri"/>
                        <a:ea typeface="Calibri"/>
                        <a:cs typeface="Cordia New"/>
                      </a:endParaRPr>
                    </a:p>
                  </a:txBody>
                  <a:tcPr marL="68580" marR="68580" marT="0" marB="0"/>
                </a:tc>
                <a:tc>
                  <a:txBody>
                    <a:bodyPr/>
                    <a:lstStyle/>
                    <a:p>
                      <a:pPr algn="ctr">
                        <a:lnSpc>
                          <a:spcPct val="115000"/>
                        </a:lnSpc>
                        <a:spcAft>
                          <a:spcPts val="0"/>
                        </a:spcAft>
                      </a:pPr>
                      <a:endParaRPr lang="en-US" sz="1600" dirty="0"/>
                    </a:p>
                    <a:p>
                      <a:pPr algn="ctr">
                        <a:lnSpc>
                          <a:spcPct val="115000"/>
                        </a:lnSpc>
                        <a:spcAft>
                          <a:spcPts val="0"/>
                        </a:spcAft>
                      </a:pPr>
                      <a:r>
                        <a:rPr lang="en-US" sz="1600" dirty="0"/>
                        <a:t>Traceability Record</a:t>
                      </a:r>
                      <a:endParaRPr lang="en-US" sz="1600" dirty="0">
                        <a:latin typeface="Calibri"/>
                        <a:ea typeface="Calibri"/>
                        <a:cs typeface="Cordia New"/>
                      </a:endParaRPr>
                    </a:p>
                  </a:txBody>
                  <a:tcPr marL="68580" marR="68580" marT="0" marB="0"/>
                </a:tc>
                <a:tc>
                  <a:txBody>
                    <a:bodyPr/>
                    <a:lstStyle/>
                    <a:p>
                      <a:pPr algn="l">
                        <a:lnSpc>
                          <a:spcPct val="115000"/>
                        </a:lnSpc>
                        <a:spcAft>
                          <a:spcPts val="0"/>
                        </a:spcAft>
                      </a:pPr>
                      <a:r>
                        <a:rPr lang="en-US" sz="1600" dirty="0"/>
                        <a:t>Web-based Ordering &amp; Ingredient Estimating for Bakery Manufacturer – </a:t>
                      </a:r>
                      <a:r>
                        <a:rPr lang="en-US" sz="1600" dirty="0" smtClean="0"/>
                        <a:t>TR_V.3.0</a:t>
                      </a:r>
                      <a:endParaRPr lang="en-US" sz="1600" dirty="0">
                        <a:latin typeface="Calibri"/>
                        <a:ea typeface="Calibri"/>
                        <a:cs typeface="Cordia New"/>
                      </a:endParaRPr>
                    </a:p>
                  </a:txBody>
                  <a:tcPr marL="68580" marR="68580" marT="0" marB="0"/>
                </a:tc>
                <a:tc>
                  <a:txBody>
                    <a:bodyPr/>
                    <a:lstStyle/>
                    <a:p>
                      <a:pPr algn="ctr">
                        <a:lnSpc>
                          <a:spcPct val="115000"/>
                        </a:lnSpc>
                        <a:spcAft>
                          <a:spcPts val="0"/>
                        </a:spcAft>
                      </a:pPr>
                      <a:endParaRPr lang="en-US" sz="1600"/>
                    </a:p>
                    <a:p>
                      <a:pPr algn="ctr">
                        <a:lnSpc>
                          <a:spcPct val="115000"/>
                        </a:lnSpc>
                        <a:spcAft>
                          <a:spcPts val="0"/>
                        </a:spcAft>
                      </a:pPr>
                      <a:r>
                        <a:rPr lang="en-US" sz="1600"/>
                        <a:t>.docx</a:t>
                      </a:r>
                      <a:endParaRPr lang="en-US" sz="1600">
                        <a:latin typeface="Calibri"/>
                        <a:ea typeface="Calibri"/>
                        <a:cs typeface="Cordia New"/>
                      </a:endParaRPr>
                    </a:p>
                  </a:txBody>
                  <a:tcPr marL="68580" marR="68580" marT="0" marB="0"/>
                </a:tc>
                <a:tc>
                  <a:txBody>
                    <a:bodyPr/>
                    <a:lstStyle/>
                    <a:p>
                      <a:pPr algn="ctr">
                        <a:lnSpc>
                          <a:spcPct val="115000"/>
                        </a:lnSpc>
                        <a:spcAft>
                          <a:spcPts val="0"/>
                        </a:spcAft>
                      </a:pPr>
                      <a:endParaRPr lang="en-US" sz="1600" dirty="0"/>
                    </a:p>
                    <a:p>
                      <a:pPr algn="ctr">
                        <a:lnSpc>
                          <a:spcPct val="115000"/>
                        </a:lnSpc>
                        <a:spcAft>
                          <a:spcPts val="0"/>
                        </a:spcAft>
                      </a:pPr>
                      <a:r>
                        <a:rPr lang="en-US" sz="1600" dirty="0"/>
                        <a:t>PP, </a:t>
                      </a:r>
                      <a:r>
                        <a:rPr lang="en-US" sz="1600" dirty="0" smtClean="0"/>
                        <a:t>NN</a:t>
                      </a:r>
                      <a:endParaRPr lang="en-US" sz="1600" dirty="0">
                        <a:latin typeface="Calibri"/>
                        <a:ea typeface="Calibri"/>
                        <a:cs typeface="Cordia New"/>
                      </a:endParaRPr>
                    </a:p>
                  </a:txBody>
                  <a:tcPr marL="68580" marR="68580" marT="0" marB="0"/>
                </a:tc>
                <a:tc>
                  <a:txBody>
                    <a:bodyPr/>
                    <a:lstStyle/>
                    <a:p>
                      <a:pPr algn="l">
                        <a:lnSpc>
                          <a:spcPct val="115000"/>
                        </a:lnSpc>
                        <a:spcAft>
                          <a:spcPts val="0"/>
                        </a:spcAft>
                      </a:pPr>
                      <a:r>
                        <a:rPr lang="en-US" sz="1600" dirty="0" smtClean="0"/>
                        <a:t>D:\Senior Project\Project Final\Docx\TR</a:t>
                      </a:r>
                      <a:endParaRPr lang="en-US" sz="1600" dirty="0">
                        <a:latin typeface="+mn-lt"/>
                        <a:ea typeface="Calibri"/>
                        <a:cs typeface="Cordia New"/>
                      </a:endParaRPr>
                    </a:p>
                  </a:txBody>
                  <a:tcPr marL="68580" marR="68580" marT="0" marB="0"/>
                </a:tc>
                <a:tc>
                  <a:txBody>
                    <a:bodyPr/>
                    <a:lstStyle/>
                    <a:p>
                      <a:pPr algn="ctr">
                        <a:lnSpc>
                          <a:spcPct val="115000"/>
                        </a:lnSpc>
                        <a:spcAft>
                          <a:spcPts val="0"/>
                        </a:spcAft>
                      </a:pPr>
                      <a:endParaRPr lang="en-US" sz="1600" dirty="0"/>
                    </a:p>
                    <a:p>
                      <a:pPr algn="ctr">
                        <a:lnSpc>
                          <a:spcPct val="115000"/>
                        </a:lnSpc>
                        <a:spcAft>
                          <a:spcPts val="0"/>
                        </a:spcAft>
                      </a:pPr>
                      <a:r>
                        <a:rPr lang="en-US" sz="1600" dirty="0"/>
                        <a:t>3</a:t>
                      </a:r>
                      <a:r>
                        <a:rPr lang="en-US" sz="1600" dirty="0" smtClean="0"/>
                        <a:t>.0</a:t>
                      </a:r>
                      <a:endParaRPr lang="en-US" sz="1600" dirty="0">
                        <a:latin typeface="Calibri"/>
                        <a:ea typeface="Calibri"/>
                        <a:cs typeface="Cordia New"/>
                      </a:endParaRPr>
                    </a:p>
                  </a:txBody>
                  <a:tcPr marL="68580" marR="68580" marT="0" marB="0"/>
                </a:tc>
              </a:tr>
            </a:tbl>
          </a:graphicData>
        </a:graphic>
      </p:graphicFrame>
    </p:spTree>
    <p:extLst>
      <p:ext uri="{BB962C8B-B14F-4D97-AF65-F5344CB8AC3E}">
        <p14:creationId xmlns:p14="http://schemas.microsoft.com/office/powerpoint/2010/main" val="2727306675"/>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CCCC"/>
        </a:solidFill>
        <a:effectLst/>
      </p:bgPr>
    </p:bg>
    <p:spTree>
      <p:nvGrpSpPr>
        <p:cNvPr id="1" name=""/>
        <p:cNvGrpSpPr/>
        <p:nvPr/>
      </p:nvGrpSpPr>
      <p:grpSpPr>
        <a:xfrm>
          <a:off x="0" y="0"/>
          <a:ext cx="0" cy="0"/>
          <a:chOff x="0" y="0"/>
          <a:chExt cx="0" cy="0"/>
        </a:xfrm>
      </p:grpSpPr>
      <p:sp>
        <p:nvSpPr>
          <p:cNvPr id="3" name="ตัวยึดเนื้อหา 2"/>
          <p:cNvSpPr>
            <a:spLocks noGrp="1"/>
          </p:cNvSpPr>
          <p:nvPr>
            <p:ph idx="1"/>
          </p:nvPr>
        </p:nvSpPr>
        <p:spPr>
          <a:xfrm>
            <a:off x="609600" y="1600206"/>
            <a:ext cx="1498600" cy="1104893"/>
          </a:xfrm>
        </p:spPr>
        <p:txBody>
          <a:bodyPr>
            <a:noAutofit/>
          </a:bodyPr>
          <a:lstStyle/>
          <a:p>
            <a:pPr>
              <a:lnSpc>
                <a:spcPct val="150000"/>
              </a:lnSpc>
              <a:buNone/>
            </a:pPr>
            <a:r>
              <a:rPr lang="th-TH" sz="4400" b="1" dirty="0" smtClean="0">
                <a:latin typeface="Angsana New" pitchFamily="18" charset="-34"/>
                <a:cs typeface="Angsana New" pitchFamily="18" charset="-34"/>
              </a:rPr>
              <a:t>      </a:t>
            </a:r>
            <a:endParaRPr lang="en-US" sz="4400" b="1" dirty="0">
              <a:latin typeface="Browallia New" panose="020B0604020202020204" pitchFamily="34" charset="-34"/>
              <a:cs typeface="Browallia New" panose="020B0604020202020204" pitchFamily="34" charset="-34"/>
            </a:endParaRPr>
          </a:p>
          <a:p>
            <a:pPr>
              <a:buNone/>
            </a:pPr>
            <a:endParaRPr lang="th-TH" sz="4800" b="1" dirty="0"/>
          </a:p>
        </p:txBody>
      </p:sp>
      <p:sp>
        <p:nvSpPr>
          <p:cNvPr id="15" name="สี่เหลี่ยมผืนผ้า 14"/>
          <p:cNvSpPr/>
          <p:nvPr/>
        </p:nvSpPr>
        <p:spPr>
          <a:xfrm>
            <a:off x="0" y="0"/>
            <a:ext cx="2352675" cy="6858000"/>
          </a:xfrm>
          <a:prstGeom prst="rect">
            <a:avLst/>
          </a:prstGeom>
          <a:solidFill>
            <a:srgbClr val="EE3435"/>
          </a:solidFill>
          <a:ln>
            <a:solidFill>
              <a:srgbClr val="EE34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สี่เหลี่ยมผืนผ้ามุมมน 1"/>
          <p:cNvSpPr/>
          <p:nvPr/>
        </p:nvSpPr>
        <p:spPr>
          <a:xfrm>
            <a:off x="236538" y="3997322"/>
            <a:ext cx="1871662" cy="723897"/>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Browallia New" panose="020B0604020202020204" pitchFamily="34" charset="-34"/>
                <a:cs typeface="Browallia New" panose="020B0604020202020204" pitchFamily="34" charset="-34"/>
              </a:rPr>
              <a:t>Repository Tool</a:t>
            </a:r>
            <a:endParaRPr lang="en-US" sz="2800" b="1" dirty="0">
              <a:solidFill>
                <a:schemeClr val="tx1"/>
              </a:solidFill>
              <a:latin typeface="Browallia New" panose="020B0604020202020204" pitchFamily="34" charset="-34"/>
              <a:cs typeface="Browallia New" panose="020B0604020202020204" pitchFamily="34" charset="-34"/>
            </a:endParaRPr>
          </a:p>
        </p:txBody>
      </p:sp>
      <p:pic>
        <p:nvPicPr>
          <p:cNvPr id="22" name="รูปภาพ 21"/>
          <p:cNvPicPr>
            <a:picLocks noChangeAspect="1"/>
          </p:cNvPicPr>
          <p:nvPr/>
        </p:nvPicPr>
        <p:blipFill rotWithShape="1">
          <a:blip r:embed="rId3"/>
          <a:srcRect b="18652"/>
          <a:stretch/>
        </p:blipFill>
        <p:spPr>
          <a:xfrm>
            <a:off x="2774950" y="826944"/>
            <a:ext cx="9017000" cy="5326206"/>
          </a:xfrm>
          <a:prstGeom prst="rect">
            <a:avLst/>
          </a:prstGeom>
          <a:ln w="28575">
            <a:solidFill>
              <a:srgbClr val="FF5A33"/>
            </a:solidFill>
          </a:ln>
        </p:spPr>
      </p:pic>
      <p:sp>
        <p:nvSpPr>
          <p:cNvPr id="7" name="แผนผังลำดับงาน: ตัวเชื่อมต่อ 6"/>
          <p:cNvSpPr/>
          <p:nvPr/>
        </p:nvSpPr>
        <p:spPr>
          <a:xfrm>
            <a:off x="357799" y="2259137"/>
            <a:ext cx="1651000" cy="1574794"/>
          </a:xfrm>
          <a:prstGeom prst="flowChartConnector">
            <a:avLst/>
          </a:prstGeom>
          <a:solidFill>
            <a:srgbClr val="80B2B1"/>
          </a:solidFill>
          <a:ln>
            <a:solidFill>
              <a:srgbClr val="80B2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descr="https://assets-cdn.github.com/images/modules/logos_page/GitHub-Mark.png"/>
          <p:cNvPicPr>
            <a:picLocks noChangeAspect="1" noChangeArrowheads="1"/>
          </p:cNvPicPr>
          <p:nvPr/>
        </p:nvPicPr>
        <p:blipFill>
          <a:blip r:embed="rId4"/>
          <a:srcRect l="7778" t="8595" r="8904" b="5544"/>
          <a:stretch>
            <a:fillRect/>
          </a:stretch>
        </p:blipFill>
        <p:spPr bwMode="auto">
          <a:xfrm>
            <a:off x="530781" y="2354963"/>
            <a:ext cx="1308031" cy="1347971"/>
          </a:xfrm>
          <a:prstGeom prst="roundRect">
            <a:avLst>
              <a:gd name="adj" fmla="val 8594"/>
            </a:avLst>
          </a:prstGeom>
          <a:solidFill>
            <a:srgbClr val="FFFFFF">
              <a:shade val="85000"/>
            </a:srgbClr>
          </a:solidFill>
          <a:ln>
            <a:no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6682279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7"/>
                                        </p:tgtEl>
                                      </p:cBhvr>
                                    </p:animEffect>
                                    <p:animScale>
                                      <p:cBhvr>
                                        <p:cTn id="7" dur="25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noAutofit/>
          </a:bodyPr>
          <a:lstStyle/>
          <a:p>
            <a:r>
              <a:rPr lang="th-TH" sz="3200" b="1" dirty="0" smtClean="0">
                <a:latin typeface="Angsana New" pitchFamily="18" charset="-34"/>
                <a:cs typeface="Angsana New" pitchFamily="18" charset="-34"/>
              </a:rPr>
              <a:t/>
            </a:r>
            <a:br>
              <a:rPr lang="th-TH" sz="3200" b="1" dirty="0" smtClean="0">
                <a:latin typeface="Angsana New" pitchFamily="18" charset="-34"/>
                <a:cs typeface="Angsana New" pitchFamily="18" charset="-34"/>
              </a:rPr>
            </a:br>
            <a:r>
              <a:rPr lang="en-US" sz="3200" dirty="0">
                <a:latin typeface="Angsana New" pitchFamily="18" charset="-34"/>
                <a:cs typeface="Angsana New" pitchFamily="18" charset="-34"/>
              </a:rPr>
              <a:t/>
            </a:r>
            <a:br>
              <a:rPr lang="en-US" sz="3200" dirty="0">
                <a:latin typeface="Angsana New" pitchFamily="18" charset="-34"/>
                <a:cs typeface="Angsana New" pitchFamily="18" charset="-34"/>
              </a:rPr>
            </a:br>
            <a:endParaRPr lang="th-TH" sz="3200" dirty="0"/>
          </a:p>
        </p:txBody>
      </p:sp>
      <p:sp>
        <p:nvSpPr>
          <p:cNvPr id="7" name="ตัวยึดเนื้อหา 2"/>
          <p:cNvSpPr txBox="1">
            <a:spLocks/>
          </p:cNvSpPr>
          <p:nvPr/>
        </p:nvSpPr>
        <p:spPr>
          <a:xfrm>
            <a:off x="1988695" y="2733874"/>
            <a:ext cx="10972800" cy="114002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en-US" sz="7100" b="1" dirty="0">
                <a:latin typeface="Browallia New" panose="020B0604020202020204" pitchFamily="34" charset="-34"/>
                <a:cs typeface="Browallia New" panose="020B0604020202020204" pitchFamily="34" charset="-34"/>
              </a:rPr>
              <a:t>e</a:t>
            </a:r>
            <a:r>
              <a:rPr lang="en-US" sz="7100" b="1" dirty="0" smtClean="0">
                <a:latin typeface="Browallia New" panose="020B0604020202020204" pitchFamily="34" charset="-34"/>
                <a:cs typeface="Browallia New" panose="020B0604020202020204" pitchFamily="34" charset="-34"/>
              </a:rPr>
              <a:t>quirement Specification</a:t>
            </a:r>
            <a:endParaRPr lang="en-US" sz="7100" dirty="0" smtClean="0">
              <a:latin typeface="Browallia New" panose="020B0604020202020204" pitchFamily="34" charset="-34"/>
              <a:cs typeface="Browallia New" panose="020B0604020202020204" pitchFamily="34" charset="-34"/>
            </a:endParaRPr>
          </a:p>
        </p:txBody>
      </p:sp>
      <p:sp>
        <p:nvSpPr>
          <p:cNvPr id="5" name="ตัวยึดเนื้อหา 2"/>
          <p:cNvSpPr txBox="1">
            <a:spLocks/>
          </p:cNvSpPr>
          <p:nvPr/>
        </p:nvSpPr>
        <p:spPr>
          <a:xfrm>
            <a:off x="458102" y="-1611609"/>
            <a:ext cx="3960734" cy="53591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Arial" pitchFamily="34" charset="0"/>
              <a:buNone/>
            </a:pPr>
            <a:r>
              <a:rPr lang="en-US" sz="49600" b="1" dirty="0">
                <a:ln>
                  <a:solidFill>
                    <a:sysClr val="windowText" lastClr="000000"/>
                  </a:solidFill>
                </a:ln>
                <a:solidFill>
                  <a:schemeClr val="bg1"/>
                </a:solidFill>
                <a:latin typeface="Browallia New" panose="020B0604020202020204" pitchFamily="34" charset="-34"/>
                <a:cs typeface="Browallia New" panose="020B0604020202020204" pitchFamily="34" charset="-34"/>
              </a:rPr>
              <a:t>R</a:t>
            </a:r>
            <a:endParaRPr lang="en-US" sz="49600" dirty="0" smtClean="0">
              <a:ln>
                <a:solidFill>
                  <a:sysClr val="windowText" lastClr="000000"/>
                </a:solidFill>
              </a:ln>
              <a:solidFill>
                <a:schemeClr val="bg1"/>
              </a:solidFill>
              <a:latin typeface="Browallia New" panose="020B0604020202020204" pitchFamily="34" charset="-34"/>
              <a:cs typeface="Browallia New" panose="020B0604020202020204" pitchFamily="34" charset="-34"/>
            </a:endParaRPr>
          </a:p>
        </p:txBody>
      </p:sp>
      <p:sp>
        <p:nvSpPr>
          <p:cNvPr id="10" name="สี่เหลี่ยมผืนผ้า 9"/>
          <p:cNvSpPr/>
          <p:nvPr/>
        </p:nvSpPr>
        <p:spPr>
          <a:xfrm>
            <a:off x="-1409700" y="4180344"/>
            <a:ext cx="14699106" cy="2677656"/>
          </a:xfrm>
          <a:prstGeom prst="rect">
            <a:avLst/>
          </a:prstGeom>
        </p:spPr>
        <p:txBody>
          <a:bodyPr wrap="square" numCol="3">
            <a:spAutoFit/>
          </a:bodyPr>
          <a:lstStyle/>
          <a:p>
            <a:pPr marL="263525" lvl="0" indent="-219075">
              <a:lnSpc>
                <a:spcPct val="90000"/>
              </a:lnSpc>
              <a:spcBef>
                <a:spcPts val="1800"/>
              </a:spcBef>
              <a:buClr>
                <a:schemeClr val="accent1"/>
              </a:buClr>
              <a:defRPr/>
            </a:pPr>
            <a:r>
              <a:rPr lang="en-US" sz="2400" dirty="0"/>
              <a:t>	</a:t>
            </a:r>
            <a:endParaRPr lang="en-US" sz="2400" dirty="0" smtClean="0"/>
          </a:p>
          <a:p>
            <a:pPr marL="263525" lvl="0" indent="-219075">
              <a:lnSpc>
                <a:spcPct val="90000"/>
              </a:lnSpc>
              <a:spcBef>
                <a:spcPts val="1800"/>
              </a:spcBef>
              <a:buClr>
                <a:schemeClr val="accent1"/>
              </a:buClr>
              <a:defRPr/>
            </a:pPr>
            <a:r>
              <a:rPr lang="en-US" sz="2400" dirty="0" smtClean="0"/>
              <a:t>			Analyze Requirement</a:t>
            </a:r>
            <a:endParaRPr lang="en-US" sz="2400" dirty="0"/>
          </a:p>
          <a:p>
            <a:pPr marL="45720" lvl="0">
              <a:lnSpc>
                <a:spcPct val="90000"/>
              </a:lnSpc>
              <a:spcBef>
                <a:spcPts val="1800"/>
              </a:spcBef>
              <a:buClr>
                <a:schemeClr val="accent1"/>
              </a:buClr>
            </a:pPr>
            <a:endParaRPr lang="en-US" sz="2400" dirty="0" smtClean="0"/>
          </a:p>
          <a:p>
            <a:pPr marL="45720">
              <a:lnSpc>
                <a:spcPct val="90000"/>
              </a:lnSpc>
              <a:spcBef>
                <a:spcPts val="1800"/>
              </a:spcBef>
              <a:buClr>
                <a:schemeClr val="accent1"/>
              </a:buClr>
            </a:pPr>
            <a:r>
              <a:rPr lang="en-US" sz="2400" dirty="0" smtClean="0"/>
              <a:t>		</a:t>
            </a:r>
          </a:p>
          <a:p>
            <a:pPr marL="352425" lvl="0" indent="-176213" defTabSz="269875">
              <a:lnSpc>
                <a:spcPct val="90000"/>
              </a:lnSpc>
              <a:spcBef>
                <a:spcPts val="1800"/>
              </a:spcBef>
              <a:buClr>
                <a:schemeClr val="accent1"/>
              </a:buClr>
            </a:pPr>
            <a:endParaRPr lang="en-US" sz="2400" dirty="0"/>
          </a:p>
          <a:p>
            <a:pPr lvl="0" defTabSz="269875">
              <a:lnSpc>
                <a:spcPct val="90000"/>
              </a:lnSpc>
              <a:spcBef>
                <a:spcPts val="1800"/>
              </a:spcBef>
              <a:buClr>
                <a:schemeClr val="accent1"/>
              </a:buClr>
              <a:tabLst>
                <a:tab pos="3409950" algn="l"/>
              </a:tabLst>
            </a:pPr>
            <a:r>
              <a:rPr lang="en-US" sz="2400" dirty="0"/>
              <a:t> </a:t>
            </a:r>
            <a:r>
              <a:rPr lang="en-US" sz="2400" dirty="0" smtClean="0"/>
              <a:t>       </a:t>
            </a:r>
            <a:r>
              <a:rPr lang="en-US" sz="2400" dirty="0" smtClean="0"/>
              <a:t>24 </a:t>
            </a:r>
            <a:r>
              <a:rPr lang="en-US" sz="2400" dirty="0" smtClean="0"/>
              <a:t>User Requirement Specification</a:t>
            </a:r>
            <a:endParaRPr lang="en-US" sz="2400" dirty="0"/>
          </a:p>
          <a:p>
            <a:pPr marL="274320" lvl="0" indent="-228600">
              <a:lnSpc>
                <a:spcPct val="90000"/>
              </a:lnSpc>
              <a:spcBef>
                <a:spcPts val="1800"/>
              </a:spcBef>
              <a:buClr>
                <a:schemeClr val="accent1"/>
              </a:buClr>
              <a:buFont typeface="Wingdings" panose="05000000000000000000" pitchFamily="2" charset="2"/>
              <a:buChar char="§"/>
            </a:pPr>
            <a:endParaRPr lang="en-US" sz="2400" dirty="0" smtClean="0"/>
          </a:p>
          <a:p>
            <a:pPr marL="45720" lvl="0">
              <a:lnSpc>
                <a:spcPct val="90000"/>
              </a:lnSpc>
              <a:spcBef>
                <a:spcPts val="1800"/>
              </a:spcBef>
              <a:buClr>
                <a:schemeClr val="accent1"/>
              </a:buClr>
            </a:pPr>
            <a:endParaRPr lang="en-US" sz="2400" dirty="0" smtClean="0"/>
          </a:p>
          <a:p>
            <a:pPr marL="45720">
              <a:lnSpc>
                <a:spcPct val="90000"/>
              </a:lnSpc>
              <a:spcBef>
                <a:spcPts val="1800"/>
              </a:spcBef>
              <a:buClr>
                <a:schemeClr val="accent1"/>
              </a:buClr>
            </a:pPr>
            <a:r>
              <a:rPr lang="en-US" sz="2400" dirty="0" smtClean="0"/>
              <a:t>152 </a:t>
            </a:r>
            <a:r>
              <a:rPr lang="en-US" sz="2400" dirty="0" smtClean="0"/>
              <a:t>System Requirement Specification</a:t>
            </a:r>
          </a:p>
          <a:p>
            <a:pPr marL="45720">
              <a:lnSpc>
                <a:spcPct val="90000"/>
              </a:lnSpc>
              <a:spcBef>
                <a:spcPts val="1800"/>
              </a:spcBef>
              <a:buClr>
                <a:schemeClr val="accent1"/>
              </a:buClr>
            </a:pPr>
            <a:endParaRPr lang="en-US" sz="2400" dirty="0"/>
          </a:p>
          <a:p>
            <a:pPr marL="45720">
              <a:lnSpc>
                <a:spcPct val="90000"/>
              </a:lnSpc>
              <a:spcBef>
                <a:spcPts val="1800"/>
              </a:spcBef>
              <a:buClr>
                <a:schemeClr val="accent1"/>
              </a:buClr>
            </a:pPr>
            <a:endParaRPr lang="en-US" sz="2400" dirty="0" smtClean="0"/>
          </a:p>
          <a:p>
            <a:pPr marL="45720">
              <a:lnSpc>
                <a:spcPct val="90000"/>
              </a:lnSpc>
              <a:spcBef>
                <a:spcPts val="1800"/>
              </a:spcBef>
              <a:buClr>
                <a:schemeClr val="accent1"/>
              </a:buClr>
            </a:pPr>
            <a:r>
              <a:rPr lang="en-US" sz="2400" dirty="0"/>
              <a:t> </a:t>
            </a:r>
            <a:r>
              <a:rPr lang="en-US" sz="2400" dirty="0" smtClean="0"/>
              <a:t>       </a:t>
            </a:r>
            <a:r>
              <a:rPr lang="en-US" sz="2400" dirty="0" smtClean="0"/>
              <a:t>35 </a:t>
            </a:r>
            <a:r>
              <a:rPr lang="en-US" sz="2400" dirty="0"/>
              <a:t>Activity </a:t>
            </a:r>
            <a:r>
              <a:rPr lang="en-US" sz="2400" dirty="0" smtClean="0"/>
              <a:t>Diagram</a:t>
            </a:r>
          </a:p>
          <a:p>
            <a:pPr marL="274320" lvl="0" indent="-228600">
              <a:lnSpc>
                <a:spcPct val="90000"/>
              </a:lnSpc>
              <a:spcBef>
                <a:spcPts val="1800"/>
              </a:spcBef>
              <a:buClr>
                <a:schemeClr val="accent1"/>
              </a:buClr>
              <a:buFont typeface="Wingdings" panose="05000000000000000000" pitchFamily="2" charset="2"/>
              <a:buChar char="§"/>
            </a:pPr>
            <a:endParaRPr lang="en-US" sz="2400" dirty="0"/>
          </a:p>
        </p:txBody>
      </p:sp>
    </p:spTree>
    <p:extLst>
      <p:ext uri="{BB962C8B-B14F-4D97-AF65-F5344CB8AC3E}">
        <p14:creationId xmlns:p14="http://schemas.microsoft.com/office/powerpoint/2010/main" val="2791048408"/>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ตัวยึดเนื้อหา 2"/>
          <p:cNvSpPr>
            <a:spLocks noGrp="1"/>
          </p:cNvSpPr>
          <p:nvPr>
            <p:ph idx="1"/>
          </p:nvPr>
        </p:nvSpPr>
        <p:spPr>
          <a:xfrm>
            <a:off x="609600" y="1600206"/>
            <a:ext cx="1498600" cy="1104893"/>
          </a:xfrm>
        </p:spPr>
        <p:txBody>
          <a:bodyPr>
            <a:noAutofit/>
          </a:bodyPr>
          <a:lstStyle/>
          <a:p>
            <a:pPr>
              <a:lnSpc>
                <a:spcPct val="150000"/>
              </a:lnSpc>
              <a:buNone/>
            </a:pPr>
            <a:r>
              <a:rPr lang="th-TH" sz="4400" b="1" dirty="0" smtClean="0">
                <a:latin typeface="Angsana New" pitchFamily="18" charset="-34"/>
                <a:cs typeface="Angsana New" pitchFamily="18" charset="-34"/>
              </a:rPr>
              <a:t>      </a:t>
            </a:r>
            <a:endParaRPr lang="en-US" sz="4400" b="1" dirty="0">
              <a:latin typeface="Browallia New" panose="020B0604020202020204" pitchFamily="34" charset="-34"/>
              <a:cs typeface="Browallia New" panose="020B0604020202020204" pitchFamily="34" charset="-34"/>
            </a:endParaRPr>
          </a:p>
          <a:p>
            <a:pPr>
              <a:buNone/>
            </a:pPr>
            <a:endParaRPr lang="th-TH" sz="4800" b="1" dirty="0"/>
          </a:p>
        </p:txBody>
      </p:sp>
      <p:sp>
        <p:nvSpPr>
          <p:cNvPr id="6" name="สี่เหลี่ยมผืนผ้า 5"/>
          <p:cNvSpPr/>
          <p:nvPr/>
        </p:nvSpPr>
        <p:spPr>
          <a:xfrm>
            <a:off x="3848331" y="423610"/>
            <a:ext cx="6795247" cy="434517"/>
          </a:xfrm>
          <a:prstGeom prst="rect">
            <a:avLst/>
          </a:prstGeom>
          <a:solidFill>
            <a:schemeClr val="tx2">
              <a:lumMod val="60000"/>
              <a:lumOff val="4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b="1" dirty="0" smtClean="0"/>
              <a:t>URS-05</a:t>
            </a:r>
            <a:r>
              <a:rPr lang="en-US" sz="2400" b="1" dirty="0" smtClean="0"/>
              <a:t>: </a:t>
            </a:r>
            <a:r>
              <a:rPr lang="en-US" sz="2400" dirty="0" smtClean="0"/>
              <a:t>Member can view own personal information</a:t>
            </a:r>
            <a:endParaRPr lang="en-US" sz="2400" dirty="0"/>
          </a:p>
        </p:txBody>
      </p:sp>
      <p:sp>
        <p:nvSpPr>
          <p:cNvPr id="8" name="เครื่องหมายบั้ง 7"/>
          <p:cNvSpPr/>
          <p:nvPr/>
        </p:nvSpPr>
        <p:spPr>
          <a:xfrm flipH="1">
            <a:off x="3118455" y="1200516"/>
            <a:ext cx="8255000" cy="1542336"/>
          </a:xfrm>
          <a:prstGeom prst="chevron">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SRS-01: </a:t>
            </a:r>
            <a:r>
              <a:rPr lang="en-US" sz="2000" dirty="0"/>
              <a:t>The system can connect to the phungnoi database and access Member and webpages_Roles tables</a:t>
            </a:r>
            <a:r>
              <a:rPr lang="en-US" sz="2000" dirty="0" smtClean="0"/>
              <a:t>.</a:t>
            </a:r>
            <a:endParaRPr lang="en-US" sz="2000" dirty="0"/>
          </a:p>
        </p:txBody>
      </p:sp>
      <p:sp>
        <p:nvSpPr>
          <p:cNvPr id="13" name="เครื่องหมายบั้ง 12"/>
          <p:cNvSpPr/>
          <p:nvPr/>
        </p:nvSpPr>
        <p:spPr>
          <a:xfrm flipH="1">
            <a:off x="3118455" y="2993113"/>
            <a:ext cx="8255000" cy="1577330"/>
          </a:xfrm>
          <a:prstGeom prst="chevron">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SRS-26:</a:t>
            </a:r>
            <a:r>
              <a:rPr lang="en-US" sz="2000" dirty="0"/>
              <a:t> The system shall provide a link for viewing member information in the member profile interface.</a:t>
            </a:r>
          </a:p>
        </p:txBody>
      </p:sp>
      <p:sp>
        <p:nvSpPr>
          <p:cNvPr id="15" name="สี่เหลี่ยมผืนผ้า 14"/>
          <p:cNvSpPr/>
          <p:nvPr/>
        </p:nvSpPr>
        <p:spPr>
          <a:xfrm>
            <a:off x="0" y="0"/>
            <a:ext cx="2352675" cy="68580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บวก 1"/>
          <p:cNvSpPr/>
          <p:nvPr/>
        </p:nvSpPr>
        <p:spPr>
          <a:xfrm>
            <a:off x="-476251" y="-1254366"/>
            <a:ext cx="3276601" cy="9366732"/>
          </a:xfrm>
          <a:prstGeom prst="mathPlus">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Browallia New" panose="020B0604020202020204" pitchFamily="34" charset="-34"/>
                <a:cs typeface="Browallia New" panose="020B0604020202020204" pitchFamily="34" charset="-34"/>
              </a:rPr>
              <a:t>User Requirement Specification</a:t>
            </a:r>
            <a:r>
              <a:rPr lang="th-TH" sz="2800" b="1" dirty="0" smtClean="0">
                <a:solidFill>
                  <a:schemeClr val="tx1"/>
                </a:solidFill>
                <a:latin typeface="Browallia New" panose="020B0604020202020204" pitchFamily="34" charset="-34"/>
                <a:cs typeface="Browallia New" panose="020B0604020202020204" pitchFamily="34" charset="-34"/>
              </a:rPr>
              <a:t> </a:t>
            </a:r>
            <a:endParaRPr lang="en-US" sz="2800" b="1" dirty="0">
              <a:solidFill>
                <a:schemeClr val="tx1"/>
              </a:solidFill>
              <a:latin typeface="Browallia New" panose="020B0604020202020204" pitchFamily="34" charset="-34"/>
              <a:cs typeface="Browallia New" panose="020B0604020202020204" pitchFamily="34" charset="-34"/>
            </a:endParaRPr>
          </a:p>
        </p:txBody>
      </p:sp>
      <p:sp>
        <p:nvSpPr>
          <p:cNvPr id="7" name="แผนผังลำดับงาน: ตัวเชื่อมต่อ 6"/>
          <p:cNvSpPr/>
          <p:nvPr/>
        </p:nvSpPr>
        <p:spPr>
          <a:xfrm>
            <a:off x="318105" y="4572921"/>
            <a:ext cx="1651000" cy="1574794"/>
          </a:xfrm>
          <a:prstGeom prst="flowChartConnector">
            <a:avLst/>
          </a:prstGeom>
          <a:solidFill>
            <a:srgbClr val="E9C359"/>
          </a:solidFill>
          <a:ln>
            <a:solidFill>
              <a:srgbClr val="E9C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รูปภาพ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523" y="4643986"/>
            <a:ext cx="1911677" cy="1911677"/>
          </a:xfrm>
          <a:prstGeom prst="rect">
            <a:avLst/>
          </a:prstGeom>
        </p:spPr>
      </p:pic>
      <p:sp>
        <p:nvSpPr>
          <p:cNvPr id="18" name="เครื่องหมายบั้ง 17"/>
          <p:cNvSpPr/>
          <p:nvPr/>
        </p:nvSpPr>
        <p:spPr>
          <a:xfrm flipH="1">
            <a:off x="3118455" y="4796359"/>
            <a:ext cx="8255000" cy="1616793"/>
          </a:xfrm>
          <a:prstGeom prst="chevron">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SRS-27:</a:t>
            </a:r>
            <a:r>
              <a:rPr lang="en-US" sz="2000" dirty="0"/>
              <a:t> The system shall provide a user interface to display the existing member information which are the member ID, username, password, first name, last name, phone number, address, role name, create date, last sign in date, and profile picture on member profile page.</a:t>
            </a:r>
          </a:p>
        </p:txBody>
      </p:sp>
    </p:spTree>
    <p:extLst>
      <p:ext uri="{BB962C8B-B14F-4D97-AF65-F5344CB8AC3E}">
        <p14:creationId xmlns:p14="http://schemas.microsoft.com/office/powerpoint/2010/main" val="3513688231"/>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8" name="รูปภาพ 7" descr="D:\NEST Work\Senior Project\Progress Report II\Diagram\AD 08 - view all member.jpg"/>
          <p:cNvPicPr/>
          <p:nvPr/>
        </p:nvPicPr>
        <p:blipFill rotWithShape="1">
          <a:blip r:embed="rId3">
            <a:extLst>
              <a:ext uri="{28A0092B-C50C-407E-A947-70E740481C1C}">
                <a14:useLocalDpi xmlns:a14="http://schemas.microsoft.com/office/drawing/2010/main" val="0"/>
              </a:ext>
            </a:extLst>
          </a:blip>
          <a:srcRect r="1455"/>
          <a:stretch/>
        </p:blipFill>
        <p:spPr bwMode="auto">
          <a:xfrm>
            <a:off x="3276601" y="228600"/>
            <a:ext cx="7928721" cy="6423212"/>
          </a:xfrm>
          <a:prstGeom prst="rect">
            <a:avLst/>
          </a:prstGeom>
          <a:noFill/>
          <a:ln>
            <a:noFill/>
          </a:ln>
          <a:extLst>
            <a:ext uri="{53640926-AAD7-44D8-BBD7-CCE9431645EC}">
              <a14:shadowObscured xmlns:a14="http://schemas.microsoft.com/office/drawing/2010/main"/>
            </a:ext>
          </a:extLst>
        </p:spPr>
      </p:pic>
      <p:sp>
        <p:nvSpPr>
          <p:cNvPr id="3" name="ตัวยึดเนื้อหา 2"/>
          <p:cNvSpPr>
            <a:spLocks noGrp="1"/>
          </p:cNvSpPr>
          <p:nvPr>
            <p:ph idx="1"/>
          </p:nvPr>
        </p:nvSpPr>
        <p:spPr>
          <a:xfrm>
            <a:off x="609600" y="1600206"/>
            <a:ext cx="1498600" cy="1104893"/>
          </a:xfrm>
        </p:spPr>
        <p:txBody>
          <a:bodyPr>
            <a:noAutofit/>
          </a:bodyPr>
          <a:lstStyle/>
          <a:p>
            <a:pPr>
              <a:lnSpc>
                <a:spcPct val="150000"/>
              </a:lnSpc>
              <a:buNone/>
            </a:pPr>
            <a:r>
              <a:rPr lang="th-TH" sz="4400" b="1" dirty="0" smtClean="0">
                <a:latin typeface="Angsana New" pitchFamily="18" charset="-34"/>
                <a:cs typeface="Angsana New" pitchFamily="18" charset="-34"/>
              </a:rPr>
              <a:t>      </a:t>
            </a:r>
            <a:endParaRPr lang="en-US" sz="4400" b="1" dirty="0">
              <a:latin typeface="Browallia New" panose="020B0604020202020204" pitchFamily="34" charset="-34"/>
              <a:cs typeface="Browallia New" panose="020B0604020202020204" pitchFamily="34" charset="-34"/>
            </a:endParaRPr>
          </a:p>
          <a:p>
            <a:pPr>
              <a:buNone/>
            </a:pPr>
            <a:endParaRPr lang="th-TH" sz="4800" b="1" dirty="0"/>
          </a:p>
        </p:txBody>
      </p:sp>
      <p:sp>
        <p:nvSpPr>
          <p:cNvPr id="15" name="สี่เหลี่ยมผืนผ้า 14"/>
          <p:cNvSpPr/>
          <p:nvPr/>
        </p:nvSpPr>
        <p:spPr>
          <a:xfrm>
            <a:off x="0" y="0"/>
            <a:ext cx="2352675" cy="68580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บวก 1"/>
          <p:cNvSpPr/>
          <p:nvPr/>
        </p:nvSpPr>
        <p:spPr>
          <a:xfrm>
            <a:off x="-476251" y="-1254366"/>
            <a:ext cx="3276601" cy="9366732"/>
          </a:xfrm>
          <a:prstGeom prst="mathPlus">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Browallia New" panose="020B0604020202020204" pitchFamily="34" charset="-34"/>
                <a:cs typeface="Browallia New" panose="020B0604020202020204" pitchFamily="34" charset="-34"/>
              </a:rPr>
              <a:t>Activity Diagram</a:t>
            </a:r>
            <a:endParaRPr lang="en-US" sz="2800" b="1" dirty="0">
              <a:solidFill>
                <a:schemeClr val="tx1"/>
              </a:solidFill>
              <a:latin typeface="Browallia New" panose="020B0604020202020204" pitchFamily="34" charset="-34"/>
              <a:cs typeface="Browallia New" panose="020B0604020202020204" pitchFamily="34" charset="-34"/>
            </a:endParaRPr>
          </a:p>
        </p:txBody>
      </p:sp>
      <p:sp>
        <p:nvSpPr>
          <p:cNvPr id="7" name="แผนผังลำดับงาน: ตัวเชื่อมต่อ 6"/>
          <p:cNvSpPr/>
          <p:nvPr/>
        </p:nvSpPr>
        <p:spPr>
          <a:xfrm>
            <a:off x="3746501" y="3935164"/>
            <a:ext cx="1930400" cy="1868362"/>
          </a:xfrm>
          <a:prstGeom prst="flowChartConnector">
            <a:avLst/>
          </a:prstGeom>
          <a:solidFill>
            <a:srgbClr val="E9C359"/>
          </a:solidFill>
          <a:ln>
            <a:solidFill>
              <a:srgbClr val="E9C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AD – </a:t>
            </a:r>
            <a:r>
              <a:rPr lang="en-GB" b="1" dirty="0" smtClean="0"/>
              <a:t>08</a:t>
            </a:r>
            <a:endParaRPr lang="en-GB" b="1" dirty="0"/>
          </a:p>
          <a:p>
            <a:pPr algn="ctr"/>
            <a:r>
              <a:rPr lang="en-GB" dirty="0" smtClean="0"/>
              <a:t>Admin view all member information</a:t>
            </a:r>
            <a:endParaRPr lang="en-US" dirty="0"/>
          </a:p>
        </p:txBody>
      </p:sp>
    </p:spTree>
    <p:extLst>
      <p:ext uri="{BB962C8B-B14F-4D97-AF65-F5344CB8AC3E}">
        <p14:creationId xmlns:p14="http://schemas.microsoft.com/office/powerpoint/2010/main" val="2177003887"/>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ตัวยึดเนื้อหา 2"/>
          <p:cNvSpPr>
            <a:spLocks noGrp="1"/>
          </p:cNvSpPr>
          <p:nvPr>
            <p:ph idx="1"/>
          </p:nvPr>
        </p:nvSpPr>
        <p:spPr>
          <a:xfrm>
            <a:off x="609600" y="1600206"/>
            <a:ext cx="1498600" cy="1104893"/>
          </a:xfrm>
        </p:spPr>
        <p:txBody>
          <a:bodyPr>
            <a:noAutofit/>
          </a:bodyPr>
          <a:lstStyle/>
          <a:p>
            <a:pPr>
              <a:lnSpc>
                <a:spcPct val="150000"/>
              </a:lnSpc>
              <a:buNone/>
            </a:pPr>
            <a:r>
              <a:rPr lang="th-TH" sz="4400" b="1" dirty="0" smtClean="0">
                <a:latin typeface="Angsana New" pitchFamily="18" charset="-34"/>
                <a:cs typeface="Angsana New" pitchFamily="18" charset="-34"/>
              </a:rPr>
              <a:t>      </a:t>
            </a:r>
            <a:endParaRPr lang="en-US" sz="4400" b="1" dirty="0">
              <a:latin typeface="Browallia New" panose="020B0604020202020204" pitchFamily="34" charset="-34"/>
              <a:cs typeface="Browallia New" panose="020B0604020202020204" pitchFamily="34" charset="-34"/>
            </a:endParaRPr>
          </a:p>
          <a:p>
            <a:pPr>
              <a:buNone/>
            </a:pPr>
            <a:endParaRPr lang="th-TH" sz="4800" b="1" dirty="0"/>
          </a:p>
        </p:txBody>
      </p:sp>
      <p:sp>
        <p:nvSpPr>
          <p:cNvPr id="15" name="สี่เหลี่ยมผืนผ้า 14"/>
          <p:cNvSpPr/>
          <p:nvPr/>
        </p:nvSpPr>
        <p:spPr>
          <a:xfrm>
            <a:off x="0" y="0"/>
            <a:ext cx="2352675" cy="68580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บวก 1"/>
          <p:cNvSpPr/>
          <p:nvPr/>
        </p:nvSpPr>
        <p:spPr>
          <a:xfrm>
            <a:off x="-476251" y="-1254366"/>
            <a:ext cx="3276601" cy="9366732"/>
          </a:xfrm>
          <a:prstGeom prst="mathPlus">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Browallia New" panose="020B0604020202020204" pitchFamily="34" charset="-34"/>
                <a:cs typeface="Browallia New" panose="020B0604020202020204" pitchFamily="34" charset="-34"/>
              </a:rPr>
              <a:t>Use Case Scenarios</a:t>
            </a:r>
            <a:endParaRPr lang="en-US" sz="2800" b="1" dirty="0">
              <a:solidFill>
                <a:schemeClr val="tx1"/>
              </a:solidFill>
              <a:latin typeface="Browallia New" panose="020B0604020202020204" pitchFamily="34" charset="-34"/>
              <a:cs typeface="Browallia New" panose="020B0604020202020204" pitchFamily="34" charset="-34"/>
            </a:endParaRPr>
          </a:p>
        </p:txBody>
      </p:sp>
      <p:sp>
        <p:nvSpPr>
          <p:cNvPr id="7" name="แผนผังลำดับงาน: ตัวเชื่อมต่อ 6"/>
          <p:cNvSpPr/>
          <p:nvPr/>
        </p:nvSpPr>
        <p:spPr>
          <a:xfrm>
            <a:off x="306387" y="4305305"/>
            <a:ext cx="1710532" cy="1695445"/>
          </a:xfrm>
          <a:prstGeom prst="flowChartConnector">
            <a:avLst/>
          </a:prstGeom>
          <a:solidFill>
            <a:srgbClr val="E9C359"/>
          </a:solidFill>
          <a:ln>
            <a:solidFill>
              <a:srgbClr val="E9C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รูปภาพ 28" descr="D:\NEST Work\Senior Project\Progress Report II\Diagram\Use Case Diagram III.jpg"/>
          <p:cNvPicPr/>
          <p:nvPr/>
        </p:nvPicPr>
        <p:blipFill rotWithShape="1">
          <a:blip r:embed="rId3">
            <a:extLst>
              <a:ext uri="{28A0092B-C50C-407E-A947-70E740481C1C}">
                <a14:useLocalDpi xmlns:a14="http://schemas.microsoft.com/office/drawing/2010/main" val="0"/>
              </a:ext>
            </a:extLst>
          </a:blip>
          <a:srcRect l="1291"/>
          <a:stretch/>
        </p:blipFill>
        <p:spPr bwMode="auto">
          <a:xfrm>
            <a:off x="2736849" y="420687"/>
            <a:ext cx="9152768" cy="6016625"/>
          </a:xfrm>
          <a:prstGeom prst="rect">
            <a:avLst/>
          </a:prstGeom>
          <a:noFill/>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pic>
        <p:nvPicPr>
          <p:cNvPr id="17" name="รูปภาพ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532" y="4424363"/>
            <a:ext cx="1576387" cy="1576387"/>
          </a:xfrm>
          <a:prstGeom prst="rect">
            <a:avLst/>
          </a:prstGeom>
        </p:spPr>
      </p:pic>
    </p:spTree>
    <p:extLst>
      <p:ext uri="{BB962C8B-B14F-4D97-AF65-F5344CB8AC3E}">
        <p14:creationId xmlns:p14="http://schemas.microsoft.com/office/powerpoint/2010/main" val="2060925569"/>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7" name="ตัวยึดเนื้อหา 2"/>
          <p:cNvSpPr txBox="1">
            <a:spLocks/>
          </p:cNvSpPr>
          <p:nvPr/>
        </p:nvSpPr>
        <p:spPr>
          <a:xfrm>
            <a:off x="4173539" y="2795098"/>
            <a:ext cx="6284911" cy="18105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en-US" sz="7100" b="1" dirty="0" smtClean="0">
                <a:latin typeface="Browallia New" panose="020B0604020202020204" pitchFamily="34" charset="-34"/>
                <a:cs typeface="Browallia New" panose="020B0604020202020204" pitchFamily="34" charset="-34"/>
              </a:rPr>
              <a:t> esign Document</a:t>
            </a:r>
            <a:endParaRPr lang="en-US" sz="7100" dirty="0" smtClean="0">
              <a:latin typeface="Browallia New" panose="020B0604020202020204" pitchFamily="34" charset="-34"/>
              <a:cs typeface="Browallia New" panose="020B0604020202020204" pitchFamily="34" charset="-34"/>
            </a:endParaRPr>
          </a:p>
        </p:txBody>
      </p:sp>
      <p:sp>
        <p:nvSpPr>
          <p:cNvPr id="5" name="ตัวยึดเนื้อหา 2"/>
          <p:cNvSpPr txBox="1">
            <a:spLocks/>
          </p:cNvSpPr>
          <p:nvPr/>
        </p:nvSpPr>
        <p:spPr>
          <a:xfrm>
            <a:off x="1794284" y="-1408932"/>
            <a:ext cx="3960734" cy="4029602"/>
          </a:xfrm>
          <a:prstGeom prst="rect">
            <a:avLst/>
          </a:prstGeom>
          <a:ln>
            <a:no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Arial" pitchFamily="34" charset="0"/>
              <a:buNone/>
            </a:pPr>
            <a:r>
              <a:rPr lang="en-US" sz="49600" b="1" dirty="0">
                <a:ln>
                  <a:solidFill>
                    <a:sysClr val="windowText" lastClr="000000"/>
                  </a:solidFill>
                </a:ln>
                <a:solidFill>
                  <a:schemeClr val="bg1"/>
                </a:solidFill>
                <a:latin typeface="Browallia New" panose="020B0604020202020204" pitchFamily="34" charset="-34"/>
                <a:cs typeface="Browallia New" panose="020B0604020202020204" pitchFamily="34" charset="-34"/>
              </a:rPr>
              <a:t>D</a:t>
            </a:r>
            <a:endParaRPr lang="en-US" sz="49600" dirty="0" smtClean="0">
              <a:ln>
                <a:solidFill>
                  <a:sysClr val="windowText" lastClr="000000"/>
                </a:solidFill>
              </a:ln>
              <a:solidFill>
                <a:schemeClr val="bg1"/>
              </a:solidFill>
              <a:latin typeface="Browallia New" panose="020B0604020202020204" pitchFamily="34" charset="-34"/>
              <a:cs typeface="Browallia New" panose="020B0604020202020204" pitchFamily="34" charset="-34"/>
            </a:endParaRPr>
          </a:p>
        </p:txBody>
      </p:sp>
      <p:sp>
        <p:nvSpPr>
          <p:cNvPr id="12" name="สี่เหลี่ยมผืนผ้า 11"/>
          <p:cNvSpPr/>
          <p:nvPr/>
        </p:nvSpPr>
        <p:spPr>
          <a:xfrm>
            <a:off x="521135" y="4052047"/>
            <a:ext cx="10812906" cy="2677656"/>
          </a:xfrm>
          <a:prstGeom prst="rect">
            <a:avLst/>
          </a:prstGeom>
        </p:spPr>
        <p:txBody>
          <a:bodyPr wrap="square" numCol="3">
            <a:spAutoFit/>
          </a:bodyPr>
          <a:lstStyle/>
          <a:p>
            <a:pPr marL="263525" lvl="0" indent="-219075">
              <a:lnSpc>
                <a:spcPct val="90000"/>
              </a:lnSpc>
              <a:spcBef>
                <a:spcPts val="1800"/>
              </a:spcBef>
              <a:buClr>
                <a:schemeClr val="accent1"/>
              </a:buClr>
              <a:defRPr/>
            </a:pPr>
            <a:r>
              <a:rPr lang="en-US" sz="2400" dirty="0"/>
              <a:t>	</a:t>
            </a:r>
            <a:endParaRPr lang="en-US" sz="2400" dirty="0" smtClean="0"/>
          </a:p>
          <a:p>
            <a:pPr marL="263525" lvl="0" indent="-219075">
              <a:lnSpc>
                <a:spcPct val="90000"/>
              </a:lnSpc>
              <a:spcBef>
                <a:spcPts val="1800"/>
              </a:spcBef>
              <a:buClr>
                <a:schemeClr val="accent1"/>
              </a:buClr>
              <a:defRPr/>
            </a:pPr>
            <a:r>
              <a:rPr lang="en-US" sz="2400" dirty="0" smtClean="0"/>
              <a:t>		Class Diagram</a:t>
            </a:r>
            <a:endParaRPr lang="en-US" sz="2400" dirty="0"/>
          </a:p>
          <a:p>
            <a:pPr marL="45720" lvl="0">
              <a:lnSpc>
                <a:spcPct val="90000"/>
              </a:lnSpc>
              <a:spcBef>
                <a:spcPts val="1800"/>
              </a:spcBef>
              <a:buClr>
                <a:schemeClr val="accent1"/>
              </a:buClr>
            </a:pPr>
            <a:endParaRPr lang="en-US" sz="2400" dirty="0" smtClean="0"/>
          </a:p>
          <a:p>
            <a:pPr marL="45720">
              <a:lnSpc>
                <a:spcPct val="90000"/>
              </a:lnSpc>
              <a:spcBef>
                <a:spcPts val="1800"/>
              </a:spcBef>
              <a:buClr>
                <a:schemeClr val="accent1"/>
              </a:buClr>
            </a:pPr>
            <a:r>
              <a:rPr lang="en-US" sz="2400" dirty="0" smtClean="0"/>
              <a:t>		</a:t>
            </a:r>
          </a:p>
          <a:p>
            <a:pPr marL="45720">
              <a:lnSpc>
                <a:spcPct val="90000"/>
              </a:lnSpc>
              <a:spcBef>
                <a:spcPts val="1800"/>
              </a:spcBef>
              <a:buClr>
                <a:schemeClr val="accent1"/>
              </a:buClr>
            </a:pPr>
            <a:endParaRPr lang="en-US" sz="2400" dirty="0"/>
          </a:p>
          <a:p>
            <a:pPr marL="45720">
              <a:lnSpc>
                <a:spcPct val="90000"/>
              </a:lnSpc>
              <a:spcBef>
                <a:spcPts val="1800"/>
              </a:spcBef>
              <a:buClr>
                <a:schemeClr val="accent1"/>
              </a:buClr>
            </a:pPr>
            <a:endParaRPr lang="en-US" sz="2400" dirty="0" smtClean="0"/>
          </a:p>
          <a:p>
            <a:pPr marL="352425" lvl="0" indent="-176213" defTabSz="269875">
              <a:lnSpc>
                <a:spcPct val="90000"/>
              </a:lnSpc>
              <a:spcBef>
                <a:spcPts val="1800"/>
              </a:spcBef>
              <a:buClr>
                <a:schemeClr val="accent1"/>
              </a:buClr>
            </a:pPr>
            <a:r>
              <a:rPr lang="en-US" sz="2400" dirty="0" smtClean="0"/>
              <a:t>			</a:t>
            </a:r>
            <a:r>
              <a:rPr lang="en-US" sz="2400" dirty="0" smtClean="0"/>
              <a:t>28 </a:t>
            </a:r>
            <a:r>
              <a:rPr lang="en-US" sz="2400" dirty="0" smtClean="0"/>
              <a:t>Sequence Diagram</a:t>
            </a:r>
            <a:endParaRPr lang="en-US" sz="2400" dirty="0"/>
          </a:p>
          <a:p>
            <a:pPr marL="45720" lvl="0">
              <a:lnSpc>
                <a:spcPct val="90000"/>
              </a:lnSpc>
              <a:spcBef>
                <a:spcPts val="1800"/>
              </a:spcBef>
              <a:buClr>
                <a:schemeClr val="accent1"/>
              </a:buClr>
            </a:pPr>
            <a:endParaRPr lang="en-US" sz="2400" dirty="0" smtClean="0"/>
          </a:p>
          <a:p>
            <a:pPr marL="45720">
              <a:lnSpc>
                <a:spcPct val="90000"/>
              </a:lnSpc>
              <a:spcBef>
                <a:spcPts val="1800"/>
              </a:spcBef>
              <a:buClr>
                <a:schemeClr val="accent1"/>
              </a:buClr>
            </a:pPr>
            <a:r>
              <a:rPr lang="en-US" sz="2400" dirty="0" smtClean="0"/>
              <a:t>32 </a:t>
            </a:r>
            <a:r>
              <a:rPr lang="en-US" sz="2400" dirty="0" smtClean="0"/>
              <a:t>User Interface</a:t>
            </a:r>
            <a:endParaRPr lang="en-US" sz="2400" dirty="0"/>
          </a:p>
          <a:p>
            <a:pPr marL="45720" lvl="0">
              <a:lnSpc>
                <a:spcPct val="90000"/>
              </a:lnSpc>
              <a:spcBef>
                <a:spcPts val="1800"/>
              </a:spcBef>
              <a:buClr>
                <a:schemeClr val="accent1"/>
              </a:buClr>
            </a:pPr>
            <a:endParaRPr lang="en-US" sz="2400" dirty="0" smtClean="0"/>
          </a:p>
          <a:p>
            <a:pPr lvl="0">
              <a:lnSpc>
                <a:spcPct val="90000"/>
              </a:lnSpc>
              <a:spcBef>
                <a:spcPts val="1800"/>
              </a:spcBef>
              <a:buClr>
                <a:schemeClr val="accent1"/>
              </a:buClr>
            </a:pPr>
            <a:endParaRPr lang="en-US" sz="2400" dirty="0" smtClean="0"/>
          </a:p>
          <a:p>
            <a:pPr lvl="0">
              <a:lnSpc>
                <a:spcPct val="90000"/>
              </a:lnSpc>
              <a:spcBef>
                <a:spcPts val="1800"/>
              </a:spcBef>
              <a:buClr>
                <a:schemeClr val="accent1"/>
              </a:buClr>
            </a:pPr>
            <a:r>
              <a:rPr lang="en-US" sz="2400" dirty="0" smtClean="0"/>
              <a:t>	</a:t>
            </a:r>
          </a:p>
          <a:p>
            <a:pPr lvl="0">
              <a:lnSpc>
                <a:spcPct val="90000"/>
              </a:lnSpc>
              <a:spcBef>
                <a:spcPts val="1800"/>
              </a:spcBef>
              <a:buClr>
                <a:schemeClr val="accent1"/>
              </a:buClr>
            </a:pPr>
            <a:r>
              <a:rPr lang="en-US" sz="2400" dirty="0"/>
              <a:t>	</a:t>
            </a:r>
            <a:r>
              <a:rPr lang="en-US" sz="2400" dirty="0" smtClean="0"/>
              <a:t>Database Design</a:t>
            </a:r>
          </a:p>
          <a:p>
            <a:pPr marL="274320" lvl="0" indent="-228600">
              <a:lnSpc>
                <a:spcPct val="90000"/>
              </a:lnSpc>
              <a:spcBef>
                <a:spcPts val="1800"/>
              </a:spcBef>
              <a:buClr>
                <a:schemeClr val="accent1"/>
              </a:buClr>
              <a:buFont typeface="Wingdings" panose="05000000000000000000" pitchFamily="2" charset="2"/>
              <a:buChar char="§"/>
            </a:pPr>
            <a:endParaRPr lang="en-US" sz="2400" dirty="0"/>
          </a:p>
        </p:txBody>
      </p:sp>
    </p:spTree>
    <p:extLst>
      <p:ext uri="{BB962C8B-B14F-4D97-AF65-F5344CB8AC3E}">
        <p14:creationId xmlns:p14="http://schemas.microsoft.com/office/powerpoint/2010/main" val="375574027"/>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ตัวยึดเนื้อหา 2"/>
          <p:cNvSpPr>
            <a:spLocks noGrp="1"/>
          </p:cNvSpPr>
          <p:nvPr>
            <p:ph idx="1"/>
          </p:nvPr>
        </p:nvSpPr>
        <p:spPr>
          <a:xfrm>
            <a:off x="609600" y="1600206"/>
            <a:ext cx="1498600" cy="1104893"/>
          </a:xfrm>
        </p:spPr>
        <p:txBody>
          <a:bodyPr>
            <a:noAutofit/>
          </a:bodyPr>
          <a:lstStyle/>
          <a:p>
            <a:pPr>
              <a:lnSpc>
                <a:spcPct val="150000"/>
              </a:lnSpc>
              <a:buNone/>
            </a:pPr>
            <a:r>
              <a:rPr lang="th-TH" sz="4400" b="1" dirty="0" smtClean="0">
                <a:latin typeface="Angsana New" pitchFamily="18" charset="-34"/>
                <a:cs typeface="Angsana New" pitchFamily="18" charset="-34"/>
              </a:rPr>
              <a:t>      </a:t>
            </a:r>
            <a:endParaRPr lang="en-US" sz="4400" b="1" dirty="0">
              <a:latin typeface="Browallia New" panose="020B0604020202020204" pitchFamily="34" charset="-34"/>
              <a:cs typeface="Browallia New" panose="020B0604020202020204" pitchFamily="34" charset="-34"/>
            </a:endParaRPr>
          </a:p>
          <a:p>
            <a:pPr>
              <a:buNone/>
            </a:pPr>
            <a:endParaRPr lang="th-TH" sz="4800" b="1" dirty="0"/>
          </a:p>
        </p:txBody>
      </p:sp>
      <p:sp>
        <p:nvSpPr>
          <p:cNvPr id="15" name="สี่เหลี่ยมผืนผ้า 14"/>
          <p:cNvSpPr/>
          <p:nvPr/>
        </p:nvSpPr>
        <p:spPr>
          <a:xfrm>
            <a:off x="0" y="0"/>
            <a:ext cx="2352675"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สี่เหลี่ยมผืนผ้ามุมมน 18"/>
          <p:cNvSpPr/>
          <p:nvPr/>
        </p:nvSpPr>
        <p:spPr>
          <a:xfrm>
            <a:off x="240506" y="3084513"/>
            <a:ext cx="1871662" cy="723897"/>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Browallia New" panose="020B0604020202020204" pitchFamily="34" charset="-34"/>
                <a:cs typeface="Browallia New" panose="020B0604020202020204" pitchFamily="34" charset="-34"/>
              </a:rPr>
              <a:t>Class Diagram</a:t>
            </a:r>
            <a:endParaRPr lang="en-US" sz="2800" b="1" dirty="0">
              <a:solidFill>
                <a:schemeClr val="tx1"/>
              </a:solidFill>
              <a:latin typeface="Browallia New" panose="020B0604020202020204" pitchFamily="34" charset="-34"/>
              <a:cs typeface="Browallia New" panose="020B0604020202020204" pitchFamily="34" charset="-34"/>
            </a:endParaRPr>
          </a:p>
        </p:txBody>
      </p:sp>
      <p:sp>
        <p:nvSpPr>
          <p:cNvPr id="7" name="แผนผังลำดับงาน: ตัวเชื่อมต่อ 6"/>
          <p:cNvSpPr/>
          <p:nvPr/>
        </p:nvSpPr>
        <p:spPr>
          <a:xfrm>
            <a:off x="2923977" y="4603758"/>
            <a:ext cx="1651000" cy="1574794"/>
          </a:xfrm>
          <a:prstGeom prst="flowChartConnector">
            <a:avLst/>
          </a:prstGeom>
          <a:solidFill>
            <a:srgbClr val="B8B8B8"/>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1016"/>
          <p:cNvPicPr/>
          <p:nvPr/>
        </p:nvPicPr>
        <p:blipFill>
          <a:blip r:embed="rId3">
            <a:extLst>
              <a:ext uri="{28A0092B-C50C-407E-A947-70E740481C1C}">
                <a14:useLocalDpi xmlns:a14="http://schemas.microsoft.com/office/drawing/2010/main" val="0"/>
              </a:ext>
            </a:extLst>
          </a:blip>
          <a:stretch>
            <a:fillRect/>
          </a:stretch>
        </p:blipFill>
        <p:spPr>
          <a:xfrm>
            <a:off x="5146279" y="115887"/>
            <a:ext cx="6184900" cy="6626225"/>
          </a:xfrm>
          <a:prstGeom prst="rect">
            <a:avLst/>
          </a:prstGeom>
        </p:spPr>
      </p:pic>
      <p:pic>
        <p:nvPicPr>
          <p:cNvPr id="4" name="รูปภาพ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01355" y="4152900"/>
            <a:ext cx="1696244" cy="1696244"/>
          </a:xfrm>
          <a:prstGeom prst="rect">
            <a:avLst/>
          </a:prstGeom>
        </p:spPr>
      </p:pic>
    </p:spTree>
    <p:extLst>
      <p:ext uri="{BB962C8B-B14F-4D97-AF65-F5344CB8AC3E}">
        <p14:creationId xmlns:p14="http://schemas.microsoft.com/office/powerpoint/2010/main" val="2229672469"/>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ตัวยึดเนื้อหา 2"/>
          <p:cNvSpPr>
            <a:spLocks noGrp="1"/>
          </p:cNvSpPr>
          <p:nvPr>
            <p:ph idx="1"/>
          </p:nvPr>
        </p:nvSpPr>
        <p:spPr>
          <a:xfrm>
            <a:off x="609600" y="1600206"/>
            <a:ext cx="1498600" cy="1104893"/>
          </a:xfrm>
        </p:spPr>
        <p:txBody>
          <a:bodyPr>
            <a:noAutofit/>
          </a:bodyPr>
          <a:lstStyle/>
          <a:p>
            <a:pPr>
              <a:lnSpc>
                <a:spcPct val="150000"/>
              </a:lnSpc>
              <a:buNone/>
            </a:pPr>
            <a:r>
              <a:rPr lang="th-TH" sz="4400" b="1" dirty="0" smtClean="0">
                <a:latin typeface="Angsana New" pitchFamily="18" charset="-34"/>
                <a:cs typeface="Angsana New" pitchFamily="18" charset="-34"/>
              </a:rPr>
              <a:t>      </a:t>
            </a:r>
            <a:endParaRPr lang="en-US" sz="4400" b="1" dirty="0">
              <a:latin typeface="Browallia New" panose="020B0604020202020204" pitchFamily="34" charset="-34"/>
              <a:cs typeface="Browallia New" panose="020B0604020202020204" pitchFamily="34" charset="-34"/>
            </a:endParaRPr>
          </a:p>
          <a:p>
            <a:pPr>
              <a:buNone/>
            </a:pPr>
            <a:endParaRPr lang="th-TH" sz="4800" b="1" dirty="0"/>
          </a:p>
        </p:txBody>
      </p:sp>
      <p:sp>
        <p:nvSpPr>
          <p:cNvPr id="15" name="สี่เหลี่ยมผืนผ้า 14"/>
          <p:cNvSpPr/>
          <p:nvPr/>
        </p:nvSpPr>
        <p:spPr>
          <a:xfrm>
            <a:off x="0" y="0"/>
            <a:ext cx="2352675"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สี่เหลี่ยมผืนผ้ามุมมน 18"/>
          <p:cNvSpPr/>
          <p:nvPr/>
        </p:nvSpPr>
        <p:spPr>
          <a:xfrm>
            <a:off x="104775" y="1162058"/>
            <a:ext cx="2143124" cy="723897"/>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Browallia New" panose="020B0604020202020204" pitchFamily="34" charset="-34"/>
                <a:cs typeface="Browallia New" panose="020B0604020202020204" pitchFamily="34" charset="-34"/>
              </a:rPr>
              <a:t>Sequence Diagram</a:t>
            </a:r>
            <a:endParaRPr lang="en-US" sz="2800" b="1" dirty="0">
              <a:solidFill>
                <a:schemeClr val="tx1"/>
              </a:solidFill>
              <a:latin typeface="Browallia New" panose="020B0604020202020204" pitchFamily="34" charset="-34"/>
              <a:cs typeface="Browallia New" panose="020B0604020202020204" pitchFamily="34" charset="-34"/>
            </a:endParaRPr>
          </a:p>
        </p:txBody>
      </p:sp>
      <p:sp>
        <p:nvSpPr>
          <p:cNvPr id="7" name="แผนผังลำดับงาน: ตัวเชื่อมต่อ 6"/>
          <p:cNvSpPr/>
          <p:nvPr/>
        </p:nvSpPr>
        <p:spPr>
          <a:xfrm>
            <a:off x="1218804" y="2705099"/>
            <a:ext cx="2232818" cy="2209794"/>
          </a:xfrm>
          <a:prstGeom prst="flowChartConnector">
            <a:avLst/>
          </a:prstGeom>
          <a:solidFill>
            <a:srgbClr val="B8B8B8"/>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a:t>
            </a:r>
            <a:r>
              <a:rPr lang="en-GB" dirty="0">
                <a:solidFill>
                  <a:schemeClr val="bg1"/>
                </a:solidFill>
              </a:rPr>
              <a:t>D – </a:t>
            </a:r>
            <a:r>
              <a:rPr lang="en-GB" dirty="0" smtClean="0">
                <a:solidFill>
                  <a:schemeClr val="bg1"/>
                </a:solidFill>
              </a:rPr>
              <a:t>20: Admin create menu recipe information</a:t>
            </a:r>
            <a:endParaRPr lang="th-TH" dirty="0">
              <a:solidFill>
                <a:schemeClr val="bg1"/>
              </a:solidFill>
            </a:endParaRPr>
          </a:p>
        </p:txBody>
      </p:sp>
      <p:pic>
        <p:nvPicPr>
          <p:cNvPr id="8"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4132541" y="89645"/>
            <a:ext cx="5979645" cy="6705600"/>
          </a:xfrm>
          <a:prstGeom prst="rect">
            <a:avLst/>
          </a:prstGeom>
          <a:noFill/>
          <a:ln>
            <a:noFill/>
          </a:ln>
        </p:spPr>
      </p:pic>
    </p:spTree>
    <p:extLst>
      <p:ext uri="{BB962C8B-B14F-4D97-AF65-F5344CB8AC3E}">
        <p14:creationId xmlns:p14="http://schemas.microsoft.com/office/powerpoint/2010/main" val="2697158946"/>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ECEB5"/>
        </a:solidFill>
        <a:effectLst/>
      </p:bgPr>
    </p:bg>
    <p:spTree>
      <p:nvGrpSpPr>
        <p:cNvPr id="1" name=""/>
        <p:cNvGrpSpPr/>
        <p:nvPr/>
      </p:nvGrpSpPr>
      <p:grpSpPr>
        <a:xfrm>
          <a:off x="0" y="0"/>
          <a:ext cx="0" cy="0"/>
          <a:chOff x="0" y="0"/>
          <a:chExt cx="0" cy="0"/>
        </a:xfrm>
      </p:grpSpPr>
      <p:sp>
        <p:nvSpPr>
          <p:cNvPr id="5" name="สี่เหลี่ยมผืนผ้า 4"/>
          <p:cNvSpPr/>
          <p:nvPr/>
        </p:nvSpPr>
        <p:spPr>
          <a:xfrm>
            <a:off x="0" y="0"/>
            <a:ext cx="12192000" cy="6858000"/>
          </a:xfrm>
          <a:prstGeom prst="rect">
            <a:avLst/>
          </a:prstGeom>
          <a:solidFill>
            <a:srgbClr val="3ECEB5"/>
          </a:solidFill>
          <a:ln>
            <a:solidFill>
              <a:srgbClr val="3EC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latin typeface="Browallia New" pitchFamily="34" charset="-34"/>
                <a:cs typeface="Browallia New" pitchFamily="34" charset="-34"/>
              </a:rPr>
              <a:t>    </a:t>
            </a:r>
            <a:endParaRPr lang="en-US" dirty="0">
              <a:latin typeface="Browallia New" pitchFamily="34" charset="-34"/>
              <a:cs typeface="Browallia New" pitchFamily="34" charset="-34"/>
            </a:endParaRPr>
          </a:p>
        </p:txBody>
      </p:sp>
      <p:sp>
        <p:nvSpPr>
          <p:cNvPr id="3" name="สี่เหลี่ยมผืนผ้า 2"/>
          <p:cNvSpPr/>
          <p:nvPr/>
        </p:nvSpPr>
        <p:spPr>
          <a:xfrm>
            <a:off x="905329" y="3104754"/>
            <a:ext cx="10381342" cy="286401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just">
              <a:buFont typeface="Wingdings" panose="05000000000000000000" pitchFamily="2" charset="2"/>
              <a:buChar char="§"/>
            </a:pPr>
            <a:r>
              <a:rPr lang="en-US" sz="2400" dirty="0"/>
              <a:t>Introduction</a:t>
            </a:r>
          </a:p>
          <a:p>
            <a:pPr algn="just">
              <a:buFont typeface="Wingdings" panose="05000000000000000000" pitchFamily="2" charset="2"/>
              <a:buChar char="§"/>
            </a:pPr>
            <a:r>
              <a:rPr lang="en-US" sz="2400" dirty="0"/>
              <a:t>System Architecture</a:t>
            </a:r>
          </a:p>
          <a:p>
            <a:pPr algn="just">
              <a:buFont typeface="Wingdings" panose="05000000000000000000" pitchFamily="2" charset="2"/>
              <a:buChar char="§"/>
            </a:pPr>
            <a:r>
              <a:rPr lang="en-US" sz="2400" dirty="0"/>
              <a:t>Project Status Report</a:t>
            </a:r>
          </a:p>
          <a:p>
            <a:pPr algn="just">
              <a:buFont typeface="Wingdings" panose="05000000000000000000" pitchFamily="2" charset="2"/>
              <a:buChar char="§"/>
            </a:pPr>
            <a:r>
              <a:rPr lang="en-US" sz="2400" dirty="0"/>
              <a:t>Work list</a:t>
            </a:r>
          </a:p>
          <a:p>
            <a:pPr algn="just">
              <a:buFont typeface="Wingdings" panose="05000000000000000000" pitchFamily="2" charset="2"/>
              <a:buChar char="§"/>
            </a:pPr>
            <a:r>
              <a:rPr lang="en-US" sz="2400" dirty="0"/>
              <a:t>Software Project Management Plan</a:t>
            </a:r>
          </a:p>
          <a:p>
            <a:pPr algn="just">
              <a:buFont typeface="Wingdings" panose="05000000000000000000" pitchFamily="2" charset="2"/>
              <a:buChar char="§"/>
            </a:pPr>
            <a:r>
              <a:rPr lang="en-US" sz="2400" dirty="0"/>
              <a:t>Software Requirement </a:t>
            </a:r>
            <a:r>
              <a:rPr lang="en-US" sz="2400" dirty="0" smtClean="0"/>
              <a:t>Specification</a:t>
            </a:r>
          </a:p>
          <a:p>
            <a:pPr algn="just">
              <a:buFont typeface="Wingdings" panose="05000000000000000000" pitchFamily="2" charset="2"/>
              <a:buChar char="§"/>
              <a:tabLst>
                <a:tab pos="4924425" algn="l"/>
              </a:tabLst>
            </a:pPr>
            <a:endParaRPr lang="en-US" sz="2400" dirty="0"/>
          </a:p>
          <a:p>
            <a:pPr marL="809625" algn="just">
              <a:buFont typeface="Wingdings" panose="05000000000000000000" pitchFamily="2" charset="2"/>
              <a:buChar char="§"/>
            </a:pPr>
            <a:r>
              <a:rPr lang="en-US" sz="2400" dirty="0" smtClean="0"/>
              <a:t>Software Design Document</a:t>
            </a:r>
          </a:p>
          <a:p>
            <a:pPr marL="809625" algn="just">
              <a:buFont typeface="Wingdings" panose="05000000000000000000" pitchFamily="2" charset="2"/>
              <a:buChar char="§"/>
            </a:pPr>
            <a:r>
              <a:rPr lang="en-US" sz="2400" dirty="0" smtClean="0"/>
              <a:t>Software Implementation</a:t>
            </a:r>
          </a:p>
          <a:p>
            <a:pPr marL="809625" algn="just">
              <a:buFont typeface="Wingdings" panose="05000000000000000000" pitchFamily="2" charset="2"/>
              <a:buChar char="§"/>
            </a:pPr>
            <a:r>
              <a:rPr lang="en-US" sz="2400" dirty="0" smtClean="0"/>
              <a:t>Software Testing Document</a:t>
            </a:r>
          </a:p>
          <a:p>
            <a:pPr marL="809625" algn="just">
              <a:buFont typeface="Wingdings" panose="05000000000000000000" pitchFamily="2" charset="2"/>
              <a:buChar char="§"/>
            </a:pPr>
            <a:r>
              <a:rPr lang="en-US" sz="2400" dirty="0" smtClean="0"/>
              <a:t>Software Traceability Record</a:t>
            </a:r>
          </a:p>
          <a:p>
            <a:pPr marL="809625" algn="just">
              <a:buFont typeface="Wingdings" panose="05000000000000000000" pitchFamily="2" charset="2"/>
              <a:buChar char="§"/>
            </a:pPr>
            <a:r>
              <a:rPr lang="en-US" sz="2400" dirty="0" smtClean="0"/>
              <a:t>Demo</a:t>
            </a:r>
          </a:p>
          <a:p>
            <a:pPr marL="809625" algn="just">
              <a:buFont typeface="Wingdings" panose="05000000000000000000" pitchFamily="2" charset="2"/>
              <a:buChar char="§"/>
            </a:pPr>
            <a:r>
              <a:rPr lang="en-US" sz="2400" dirty="0" smtClean="0"/>
              <a:t>Problems</a:t>
            </a:r>
            <a:endParaRPr lang="en-US" sz="2400" dirty="0"/>
          </a:p>
        </p:txBody>
      </p:sp>
      <p:sp>
        <p:nvSpPr>
          <p:cNvPr id="7" name="Flowchart: Alternate Process 4"/>
          <p:cNvSpPr/>
          <p:nvPr/>
        </p:nvSpPr>
        <p:spPr>
          <a:xfrm>
            <a:off x="0" y="1148056"/>
            <a:ext cx="12192000" cy="936624"/>
          </a:xfrm>
          <a:prstGeom prst="rect">
            <a:avLst/>
          </a:prstGeom>
          <a:solidFill>
            <a:srgbClr val="EE3435"/>
          </a:solidFill>
          <a:ln>
            <a:solidFill>
              <a:srgbClr val="EE34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h-TH" sz="4000" b="1" dirty="0" smtClean="0">
                <a:solidFill>
                  <a:schemeClr val="bg1"/>
                </a:solidFill>
                <a:latin typeface="Browallia New" pitchFamily="34" charset="-34"/>
                <a:cs typeface="Browallia New" pitchFamily="34" charset="-34"/>
              </a:rPr>
              <a:t>							</a:t>
            </a:r>
            <a:r>
              <a:rPr lang="en-US" sz="4000" b="1" dirty="0" smtClean="0">
                <a:solidFill>
                  <a:schemeClr val="bg1"/>
                </a:solidFill>
                <a:latin typeface="Browallia New" pitchFamily="34" charset="-34"/>
                <a:cs typeface="Browallia New" pitchFamily="34" charset="-34"/>
              </a:rPr>
              <a:t>AGENDA</a:t>
            </a:r>
            <a:r>
              <a:rPr lang="th-TH" sz="4800" b="1" dirty="0" smtClean="0">
                <a:solidFill>
                  <a:schemeClr val="tx1"/>
                </a:solidFill>
                <a:latin typeface="Browallia New" pitchFamily="34" charset="-34"/>
                <a:cs typeface="Browallia New" pitchFamily="34" charset="-34"/>
              </a:rPr>
              <a:t> </a:t>
            </a:r>
            <a:endParaRPr lang="en-US" sz="4400" b="1" dirty="0">
              <a:solidFill>
                <a:schemeClr val="tx1"/>
              </a:solidFill>
              <a:latin typeface="Browallia New" pitchFamily="34" charset="-34"/>
              <a:cs typeface="Browallia New" pitchFamily="34" charset="-34"/>
            </a:endParaRPr>
          </a:p>
        </p:txBody>
      </p:sp>
    </p:spTree>
    <p:extLst>
      <p:ext uri="{BB962C8B-B14F-4D97-AF65-F5344CB8AC3E}">
        <p14:creationId xmlns:p14="http://schemas.microsoft.com/office/powerpoint/2010/main" val="2818928937"/>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ตัวยึดเนื้อหา 2"/>
          <p:cNvSpPr>
            <a:spLocks noGrp="1"/>
          </p:cNvSpPr>
          <p:nvPr>
            <p:ph idx="1"/>
          </p:nvPr>
        </p:nvSpPr>
        <p:spPr>
          <a:xfrm>
            <a:off x="609600" y="1600206"/>
            <a:ext cx="1498600" cy="1104893"/>
          </a:xfrm>
        </p:spPr>
        <p:txBody>
          <a:bodyPr>
            <a:noAutofit/>
          </a:bodyPr>
          <a:lstStyle/>
          <a:p>
            <a:pPr>
              <a:lnSpc>
                <a:spcPct val="150000"/>
              </a:lnSpc>
              <a:buNone/>
            </a:pPr>
            <a:r>
              <a:rPr lang="th-TH" sz="4400" b="1" dirty="0" smtClean="0">
                <a:latin typeface="Angsana New" pitchFamily="18" charset="-34"/>
                <a:cs typeface="Angsana New" pitchFamily="18" charset="-34"/>
              </a:rPr>
              <a:t>      </a:t>
            </a:r>
            <a:endParaRPr lang="en-US" sz="4400" b="1" dirty="0">
              <a:latin typeface="Browallia New" panose="020B0604020202020204" pitchFamily="34" charset="-34"/>
              <a:cs typeface="Browallia New" panose="020B0604020202020204" pitchFamily="34" charset="-34"/>
            </a:endParaRPr>
          </a:p>
          <a:p>
            <a:pPr>
              <a:buNone/>
            </a:pPr>
            <a:endParaRPr lang="th-TH" sz="4800" b="1" dirty="0"/>
          </a:p>
        </p:txBody>
      </p:sp>
      <p:sp>
        <p:nvSpPr>
          <p:cNvPr id="15" name="สี่เหลี่ยมผืนผ้า 14"/>
          <p:cNvSpPr/>
          <p:nvPr/>
        </p:nvSpPr>
        <p:spPr>
          <a:xfrm>
            <a:off x="0" y="0"/>
            <a:ext cx="2352675"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สี่เหลี่ยมผืนผ้ามุมมน 18"/>
          <p:cNvSpPr/>
          <p:nvPr/>
        </p:nvSpPr>
        <p:spPr>
          <a:xfrm>
            <a:off x="236538" y="3067051"/>
            <a:ext cx="1871662" cy="723897"/>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Browallia New" panose="020B0604020202020204" pitchFamily="34" charset="-34"/>
                <a:cs typeface="Browallia New" panose="020B0604020202020204" pitchFamily="34" charset="-34"/>
              </a:rPr>
              <a:t>Database Design</a:t>
            </a:r>
            <a:endParaRPr lang="en-US" sz="2800" b="1" dirty="0">
              <a:solidFill>
                <a:schemeClr val="tx1"/>
              </a:solidFill>
              <a:latin typeface="Browallia New" panose="020B0604020202020204" pitchFamily="34" charset="-34"/>
              <a:cs typeface="Browallia New" panose="020B0604020202020204" pitchFamily="34" charset="-34"/>
            </a:endParaRPr>
          </a:p>
        </p:txBody>
      </p:sp>
      <p:sp>
        <p:nvSpPr>
          <p:cNvPr id="7" name="แผนผังลำดับงาน: ตัวเชื่อมต่อ 6"/>
          <p:cNvSpPr/>
          <p:nvPr/>
        </p:nvSpPr>
        <p:spPr>
          <a:xfrm>
            <a:off x="2997689" y="4502156"/>
            <a:ext cx="1651000" cy="1574794"/>
          </a:xfrm>
          <a:prstGeom prst="flowChartConnector">
            <a:avLst/>
          </a:prstGeom>
          <a:solidFill>
            <a:srgbClr val="B8B8B8"/>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รูปภาพ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20718" y="4210056"/>
            <a:ext cx="1612897" cy="1612897"/>
          </a:xfrm>
          <a:prstGeom prst="rect">
            <a:avLst/>
          </a:prstGeom>
        </p:spPr>
      </p:pic>
      <p:pic>
        <p:nvPicPr>
          <p:cNvPr id="9" name="Picture 8" descr="C:\Users\thisf_000\Desktop\EntityDesignerDiagram.jpg"/>
          <p:cNvPicPr/>
          <p:nvPr/>
        </p:nvPicPr>
        <p:blipFill>
          <a:blip r:embed="rId4">
            <a:extLst>
              <a:ext uri="{28A0092B-C50C-407E-A947-70E740481C1C}">
                <a14:useLocalDpi xmlns:a14="http://schemas.microsoft.com/office/drawing/2010/main" val="0"/>
              </a:ext>
            </a:extLst>
          </a:blip>
          <a:srcRect/>
          <a:stretch>
            <a:fillRect/>
          </a:stretch>
        </p:blipFill>
        <p:spPr bwMode="auto">
          <a:xfrm>
            <a:off x="5221978" y="175187"/>
            <a:ext cx="6109403" cy="6514784"/>
          </a:xfrm>
          <a:prstGeom prst="rect">
            <a:avLst/>
          </a:prstGeom>
          <a:noFill/>
          <a:ln>
            <a:noFill/>
          </a:ln>
        </p:spPr>
      </p:pic>
    </p:spTree>
    <p:extLst>
      <p:ext uri="{BB962C8B-B14F-4D97-AF65-F5344CB8AC3E}">
        <p14:creationId xmlns:p14="http://schemas.microsoft.com/office/powerpoint/2010/main" val="1459352285"/>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ตัวยึดเนื้อหา 2"/>
          <p:cNvSpPr>
            <a:spLocks noGrp="1"/>
          </p:cNvSpPr>
          <p:nvPr>
            <p:ph idx="1"/>
          </p:nvPr>
        </p:nvSpPr>
        <p:spPr>
          <a:xfrm>
            <a:off x="609600" y="1600206"/>
            <a:ext cx="1498600" cy="1104893"/>
          </a:xfrm>
        </p:spPr>
        <p:txBody>
          <a:bodyPr>
            <a:noAutofit/>
          </a:bodyPr>
          <a:lstStyle/>
          <a:p>
            <a:pPr>
              <a:lnSpc>
                <a:spcPct val="150000"/>
              </a:lnSpc>
              <a:buNone/>
            </a:pPr>
            <a:r>
              <a:rPr lang="th-TH" sz="4400" b="1" dirty="0" smtClean="0">
                <a:latin typeface="Angsana New" pitchFamily="18" charset="-34"/>
                <a:cs typeface="Angsana New" pitchFamily="18" charset="-34"/>
              </a:rPr>
              <a:t>      </a:t>
            </a:r>
            <a:endParaRPr lang="en-US" sz="4400" b="1" dirty="0">
              <a:latin typeface="Browallia New" panose="020B0604020202020204" pitchFamily="34" charset="-34"/>
              <a:cs typeface="Browallia New" panose="020B0604020202020204" pitchFamily="34" charset="-34"/>
            </a:endParaRPr>
          </a:p>
          <a:p>
            <a:pPr>
              <a:buNone/>
            </a:pPr>
            <a:endParaRPr lang="th-TH" sz="4800" b="1" dirty="0"/>
          </a:p>
        </p:txBody>
      </p:sp>
      <p:sp>
        <p:nvSpPr>
          <p:cNvPr id="15" name="สี่เหลี่ยมผืนผ้า 14"/>
          <p:cNvSpPr/>
          <p:nvPr/>
        </p:nvSpPr>
        <p:spPr>
          <a:xfrm>
            <a:off x="0" y="0"/>
            <a:ext cx="2352675"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สี่เหลี่ยมผืนผ้ามุมมน 18"/>
          <p:cNvSpPr/>
          <p:nvPr/>
        </p:nvSpPr>
        <p:spPr>
          <a:xfrm>
            <a:off x="236538" y="3228976"/>
            <a:ext cx="1871662" cy="723897"/>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Browallia New" panose="020B0604020202020204" pitchFamily="34" charset="-34"/>
                <a:cs typeface="Browallia New" panose="020B0604020202020204" pitchFamily="34" charset="-34"/>
              </a:rPr>
              <a:t>User Interface</a:t>
            </a:r>
            <a:endParaRPr lang="en-US" sz="2800" dirty="0">
              <a:solidFill>
                <a:schemeClr val="tx1"/>
              </a:solidFill>
              <a:latin typeface="Browallia New" panose="020B0604020202020204" pitchFamily="34" charset="-34"/>
              <a:cs typeface="Browallia New" panose="020B0604020202020204" pitchFamily="34" charset="-34"/>
            </a:endParaRPr>
          </a:p>
        </p:txBody>
      </p:sp>
      <p:sp>
        <p:nvSpPr>
          <p:cNvPr id="10" name="สี่เหลี่ยมผืนผ้า 9"/>
          <p:cNvSpPr/>
          <p:nvPr/>
        </p:nvSpPr>
        <p:spPr>
          <a:xfrm>
            <a:off x="8282289" y="1511684"/>
            <a:ext cx="3415319" cy="370916"/>
          </a:xfrm>
          <a:prstGeom prst="rect">
            <a:avLst/>
          </a:prstGeom>
          <a:solidFill>
            <a:srgbClr val="AEE07C"/>
          </a:solidFill>
          <a:ln>
            <a:solidFill>
              <a:srgbClr val="94D6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UI </a:t>
            </a:r>
            <a:r>
              <a:rPr lang="en-US" sz="2400" dirty="0"/>
              <a:t>– </a:t>
            </a:r>
            <a:r>
              <a:rPr lang="en-US" sz="2400" dirty="0" smtClean="0"/>
              <a:t>29: Estimation Chart</a:t>
            </a:r>
            <a:endParaRPr lang="th-TH" sz="2400" b="1" dirty="0"/>
          </a:p>
        </p:txBody>
      </p:sp>
      <p:pic>
        <p:nvPicPr>
          <p:cNvPr id="7" name="รูปภาพ 6" descr="C:\Users\nontra\Desktop\Program Pic\Sale product report chart.PNG"/>
          <p:cNvPicPr/>
          <p:nvPr/>
        </p:nvPicPr>
        <p:blipFill>
          <a:blip r:embed="rId3">
            <a:extLst>
              <a:ext uri="{28A0092B-C50C-407E-A947-70E740481C1C}">
                <a14:useLocalDpi xmlns:a14="http://schemas.microsoft.com/office/drawing/2010/main" val="0"/>
              </a:ext>
            </a:extLst>
          </a:blip>
          <a:srcRect/>
          <a:stretch>
            <a:fillRect/>
          </a:stretch>
        </p:blipFill>
        <p:spPr bwMode="auto">
          <a:xfrm>
            <a:off x="2818843" y="285257"/>
            <a:ext cx="5098320" cy="3040655"/>
          </a:xfrm>
          <a:prstGeom prst="rect">
            <a:avLst/>
          </a:prstGeom>
          <a:noFill/>
          <a:ln w="3175">
            <a:solidFill>
              <a:schemeClr val="tx1"/>
            </a:solidFill>
          </a:ln>
        </p:spPr>
      </p:pic>
      <p:pic>
        <p:nvPicPr>
          <p:cNvPr id="1026" name="Picture 2" descr="Stat produ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9287" y="3590924"/>
            <a:ext cx="5098321" cy="300261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9" name="สี่เหลี่ยมผืนผ้า 8"/>
          <p:cNvSpPr/>
          <p:nvPr/>
        </p:nvSpPr>
        <p:spPr>
          <a:xfrm>
            <a:off x="2818843" y="4906774"/>
            <a:ext cx="3415319" cy="370916"/>
          </a:xfrm>
          <a:prstGeom prst="rect">
            <a:avLst/>
          </a:prstGeom>
          <a:solidFill>
            <a:srgbClr val="AEE07C"/>
          </a:solidFill>
          <a:ln>
            <a:solidFill>
              <a:srgbClr val="94D6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UI </a:t>
            </a:r>
            <a:r>
              <a:rPr lang="en-US" sz="2400" dirty="0"/>
              <a:t>– </a:t>
            </a:r>
            <a:r>
              <a:rPr lang="en-US" sz="2400" dirty="0" smtClean="0"/>
              <a:t>30</a:t>
            </a:r>
            <a:r>
              <a:rPr lang="en-US" sz="2400" dirty="0" smtClean="0"/>
              <a:t>: Statistical Chart</a:t>
            </a:r>
            <a:endParaRPr lang="th-TH" sz="2400" b="1" dirty="0"/>
          </a:p>
        </p:txBody>
      </p:sp>
    </p:spTree>
    <p:extLst>
      <p:ext uri="{BB962C8B-B14F-4D97-AF65-F5344CB8AC3E}">
        <p14:creationId xmlns:p14="http://schemas.microsoft.com/office/powerpoint/2010/main" val="738629770"/>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7" name="ตัวยึดเนื้อหา 2"/>
          <p:cNvSpPr txBox="1">
            <a:spLocks/>
          </p:cNvSpPr>
          <p:nvPr/>
        </p:nvSpPr>
        <p:spPr>
          <a:xfrm>
            <a:off x="3444036" y="2555506"/>
            <a:ext cx="6572902" cy="18304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en-US" sz="7100" b="1" dirty="0" smtClean="0">
                <a:latin typeface="Browallia New" panose="020B0604020202020204" pitchFamily="34" charset="-34"/>
                <a:cs typeface="Browallia New" panose="020B0604020202020204" pitchFamily="34" charset="-34"/>
              </a:rPr>
              <a:t>mplementation</a:t>
            </a:r>
            <a:endParaRPr lang="en-US" sz="7100" dirty="0" smtClean="0">
              <a:latin typeface="Browallia New" panose="020B0604020202020204" pitchFamily="34" charset="-34"/>
              <a:cs typeface="Browallia New" panose="020B0604020202020204" pitchFamily="34" charset="-34"/>
            </a:endParaRPr>
          </a:p>
        </p:txBody>
      </p:sp>
      <p:sp>
        <p:nvSpPr>
          <p:cNvPr id="5" name="ตัวยึดเนื้อหา 2"/>
          <p:cNvSpPr txBox="1">
            <a:spLocks/>
          </p:cNvSpPr>
          <p:nvPr/>
        </p:nvSpPr>
        <p:spPr>
          <a:xfrm>
            <a:off x="2088442" y="-1663621"/>
            <a:ext cx="3960734" cy="53591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Arial" pitchFamily="34" charset="0"/>
              <a:buNone/>
            </a:pPr>
            <a:r>
              <a:rPr lang="en-US" sz="49600" b="1" dirty="0" smtClean="0">
                <a:ln>
                  <a:solidFill>
                    <a:sysClr val="windowText" lastClr="000000"/>
                  </a:solidFill>
                </a:ln>
                <a:solidFill>
                  <a:schemeClr val="bg1"/>
                </a:solidFill>
                <a:latin typeface="Browallia New" panose="020B0604020202020204" pitchFamily="34" charset="-34"/>
                <a:cs typeface="Browallia New" panose="020B0604020202020204" pitchFamily="34" charset="-34"/>
              </a:rPr>
              <a:t>I</a:t>
            </a:r>
            <a:endParaRPr lang="en-US" sz="49600" dirty="0" smtClean="0">
              <a:ln>
                <a:solidFill>
                  <a:sysClr val="windowText" lastClr="000000"/>
                </a:solidFill>
              </a:ln>
              <a:solidFill>
                <a:schemeClr val="bg1"/>
              </a:solidFill>
              <a:latin typeface="Browallia New" panose="020B0604020202020204" pitchFamily="34" charset="-34"/>
              <a:cs typeface="Browallia New" panose="020B0604020202020204" pitchFamily="34" charset="-34"/>
            </a:endParaRPr>
          </a:p>
        </p:txBody>
      </p:sp>
      <p:sp>
        <p:nvSpPr>
          <p:cNvPr id="10" name="สี่เหลี่ยมผืนผ้า 9"/>
          <p:cNvSpPr/>
          <p:nvPr/>
        </p:nvSpPr>
        <p:spPr>
          <a:xfrm>
            <a:off x="-119921" y="3767247"/>
            <a:ext cx="13289406" cy="3240887"/>
          </a:xfrm>
          <a:prstGeom prst="rect">
            <a:avLst/>
          </a:prstGeom>
        </p:spPr>
        <p:txBody>
          <a:bodyPr wrap="square" numCol="3">
            <a:spAutoFit/>
          </a:bodyPr>
          <a:lstStyle/>
          <a:p>
            <a:pPr marL="263525" lvl="0" indent="-219075">
              <a:lnSpc>
                <a:spcPct val="90000"/>
              </a:lnSpc>
              <a:spcBef>
                <a:spcPts val="1800"/>
              </a:spcBef>
              <a:buClr>
                <a:schemeClr val="accent1"/>
              </a:buClr>
              <a:defRPr/>
            </a:pPr>
            <a:r>
              <a:rPr lang="en-US" sz="2400" dirty="0"/>
              <a:t>	</a:t>
            </a:r>
            <a:endParaRPr lang="en-US" sz="2400" dirty="0" smtClean="0"/>
          </a:p>
          <a:p>
            <a:pPr marL="263525" lvl="0" indent="-219075">
              <a:lnSpc>
                <a:spcPct val="90000"/>
              </a:lnSpc>
              <a:spcBef>
                <a:spcPts val="1800"/>
              </a:spcBef>
              <a:buClr>
                <a:schemeClr val="accent1"/>
              </a:buClr>
              <a:defRPr/>
            </a:pPr>
            <a:r>
              <a:rPr lang="en-US" sz="2400" dirty="0"/>
              <a:t>	</a:t>
            </a:r>
            <a:r>
              <a:rPr lang="en-US" sz="2400" dirty="0" smtClean="0"/>
              <a:t>			</a:t>
            </a:r>
            <a:r>
              <a:rPr lang="en-US" sz="2400" dirty="0" smtClean="0"/>
              <a:t>User</a:t>
            </a:r>
            <a:endParaRPr lang="en-US" sz="2400" dirty="0"/>
          </a:p>
          <a:p>
            <a:pPr marL="45720" lvl="0">
              <a:lnSpc>
                <a:spcPct val="90000"/>
              </a:lnSpc>
              <a:spcBef>
                <a:spcPts val="1800"/>
              </a:spcBef>
              <a:buClr>
                <a:schemeClr val="accent1"/>
              </a:buClr>
            </a:pPr>
            <a:endParaRPr lang="en-US" sz="2400" dirty="0" smtClean="0"/>
          </a:p>
          <a:p>
            <a:pPr marL="45720">
              <a:lnSpc>
                <a:spcPct val="90000"/>
              </a:lnSpc>
              <a:spcBef>
                <a:spcPts val="1800"/>
              </a:spcBef>
              <a:buClr>
                <a:schemeClr val="accent1"/>
              </a:buClr>
            </a:pPr>
            <a:r>
              <a:rPr lang="en-US" sz="2400" dirty="0" smtClean="0"/>
              <a:t>	Ingredient Estimation</a:t>
            </a:r>
            <a:endParaRPr lang="en-US" sz="2400" dirty="0"/>
          </a:p>
          <a:p>
            <a:pPr lvl="0" defTabSz="269875">
              <a:lnSpc>
                <a:spcPct val="90000"/>
              </a:lnSpc>
              <a:spcBef>
                <a:spcPts val="1800"/>
              </a:spcBef>
              <a:buClr>
                <a:schemeClr val="accent1"/>
              </a:buClr>
              <a:tabLst>
                <a:tab pos="3409950" algn="l"/>
              </a:tabLst>
            </a:pPr>
            <a:r>
              <a:rPr lang="en-US" sz="2400" dirty="0"/>
              <a:t> </a:t>
            </a:r>
            <a:endParaRPr lang="en-US" sz="2400" dirty="0" smtClean="0"/>
          </a:p>
          <a:p>
            <a:pPr lvl="0" defTabSz="269875">
              <a:lnSpc>
                <a:spcPct val="90000"/>
              </a:lnSpc>
              <a:spcBef>
                <a:spcPts val="1800"/>
              </a:spcBef>
              <a:buClr>
                <a:schemeClr val="accent1"/>
              </a:buClr>
              <a:tabLst>
                <a:tab pos="3409950" algn="l"/>
              </a:tabLst>
            </a:pPr>
            <a:r>
              <a:rPr lang="en-US" sz="2400" dirty="0" smtClean="0"/>
              <a:t>                   </a:t>
            </a:r>
          </a:p>
          <a:p>
            <a:pPr lvl="0" defTabSz="269875">
              <a:lnSpc>
                <a:spcPct val="90000"/>
              </a:lnSpc>
              <a:spcBef>
                <a:spcPts val="1800"/>
              </a:spcBef>
              <a:buClr>
                <a:schemeClr val="accent1"/>
              </a:buClr>
              <a:tabLst>
                <a:tab pos="3409950" algn="l"/>
              </a:tabLst>
            </a:pPr>
            <a:endParaRPr lang="en-US" sz="2400" dirty="0"/>
          </a:p>
          <a:p>
            <a:pPr lvl="0" defTabSz="269875">
              <a:lnSpc>
                <a:spcPct val="90000"/>
              </a:lnSpc>
              <a:spcBef>
                <a:spcPts val="1800"/>
              </a:spcBef>
              <a:buClr>
                <a:schemeClr val="accent1"/>
              </a:buClr>
              <a:tabLst>
                <a:tab pos="3409950" algn="l"/>
              </a:tabLst>
            </a:pPr>
            <a:r>
              <a:rPr lang="en-US" sz="2400" dirty="0"/>
              <a:t> </a:t>
            </a:r>
            <a:r>
              <a:rPr lang="en-US" sz="2400" dirty="0" smtClean="0"/>
              <a:t>                     Order</a:t>
            </a:r>
          </a:p>
          <a:p>
            <a:pPr marL="45720" lvl="0">
              <a:lnSpc>
                <a:spcPct val="90000"/>
              </a:lnSpc>
              <a:spcBef>
                <a:spcPts val="1800"/>
              </a:spcBef>
              <a:buClr>
                <a:schemeClr val="accent1"/>
              </a:buClr>
            </a:pPr>
            <a:endParaRPr lang="en-US" sz="2400" dirty="0" smtClean="0"/>
          </a:p>
          <a:p>
            <a:pPr marL="45720">
              <a:lnSpc>
                <a:spcPct val="90000"/>
              </a:lnSpc>
              <a:spcBef>
                <a:spcPts val="1800"/>
              </a:spcBef>
              <a:buClr>
                <a:schemeClr val="accent1"/>
              </a:buClr>
            </a:pPr>
            <a:r>
              <a:rPr lang="en-US" sz="2400" dirty="0" smtClean="0"/>
              <a:t>		</a:t>
            </a:r>
          </a:p>
          <a:p>
            <a:pPr marL="45720">
              <a:lnSpc>
                <a:spcPct val="90000"/>
              </a:lnSpc>
              <a:spcBef>
                <a:spcPts val="1800"/>
              </a:spcBef>
              <a:buClr>
                <a:schemeClr val="accent1"/>
              </a:buClr>
            </a:pPr>
            <a:r>
              <a:rPr lang="en-US" sz="2400" dirty="0"/>
              <a:t>	</a:t>
            </a:r>
            <a:r>
              <a:rPr lang="en-US" sz="2400" dirty="0" smtClean="0"/>
              <a:t>	Product</a:t>
            </a:r>
          </a:p>
          <a:p>
            <a:pPr marL="45720">
              <a:lnSpc>
                <a:spcPct val="90000"/>
              </a:lnSpc>
              <a:spcBef>
                <a:spcPts val="1800"/>
              </a:spcBef>
              <a:buClr>
                <a:schemeClr val="accent1"/>
              </a:buClr>
            </a:pPr>
            <a:endParaRPr lang="en-US" sz="2400" dirty="0"/>
          </a:p>
          <a:p>
            <a:pPr marL="45720">
              <a:lnSpc>
                <a:spcPct val="90000"/>
              </a:lnSpc>
              <a:spcBef>
                <a:spcPts val="1800"/>
              </a:spcBef>
              <a:buClr>
                <a:schemeClr val="accent1"/>
              </a:buClr>
            </a:pPr>
            <a:r>
              <a:rPr lang="en-US" sz="2400" dirty="0"/>
              <a:t>	</a:t>
            </a:r>
            <a:r>
              <a:rPr lang="en-US" sz="2400" dirty="0" smtClean="0"/>
              <a:t>Ingredient</a:t>
            </a:r>
          </a:p>
          <a:p>
            <a:pPr marL="274320" lvl="0" indent="-228600">
              <a:lnSpc>
                <a:spcPct val="90000"/>
              </a:lnSpc>
              <a:spcBef>
                <a:spcPts val="1800"/>
              </a:spcBef>
              <a:buClr>
                <a:schemeClr val="accent1"/>
              </a:buClr>
              <a:buFont typeface="Wingdings" panose="05000000000000000000" pitchFamily="2" charset="2"/>
              <a:buChar char="§"/>
            </a:pPr>
            <a:endParaRPr lang="en-US" sz="2400" dirty="0" smtClean="0"/>
          </a:p>
          <a:p>
            <a:pPr marL="45720" lvl="0">
              <a:lnSpc>
                <a:spcPct val="90000"/>
              </a:lnSpc>
              <a:spcBef>
                <a:spcPts val="1800"/>
              </a:spcBef>
              <a:buClr>
                <a:schemeClr val="accent1"/>
              </a:buClr>
            </a:pPr>
            <a:endParaRPr lang="en-US" sz="2400" dirty="0" smtClean="0"/>
          </a:p>
          <a:p>
            <a:pPr marL="45720" lvl="0">
              <a:lnSpc>
                <a:spcPct val="90000"/>
              </a:lnSpc>
              <a:spcBef>
                <a:spcPts val="1800"/>
              </a:spcBef>
              <a:buClr>
                <a:schemeClr val="accent1"/>
              </a:buClr>
            </a:pPr>
            <a:r>
              <a:rPr lang="en-US" sz="2400" dirty="0" smtClean="0"/>
              <a:t>Report</a:t>
            </a:r>
            <a:endParaRPr lang="en-US" sz="2400" dirty="0"/>
          </a:p>
        </p:txBody>
      </p:sp>
    </p:spTree>
    <p:extLst>
      <p:ext uri="{BB962C8B-B14F-4D97-AF65-F5344CB8AC3E}">
        <p14:creationId xmlns:p14="http://schemas.microsoft.com/office/powerpoint/2010/main" val="2541684586"/>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3" name="ตัวยึดเนื้อหา 2"/>
          <p:cNvSpPr>
            <a:spLocks noGrp="1"/>
          </p:cNvSpPr>
          <p:nvPr>
            <p:ph idx="1"/>
          </p:nvPr>
        </p:nvSpPr>
        <p:spPr>
          <a:xfrm>
            <a:off x="609600" y="1600206"/>
            <a:ext cx="1498600" cy="1104893"/>
          </a:xfrm>
        </p:spPr>
        <p:txBody>
          <a:bodyPr>
            <a:noAutofit/>
          </a:bodyPr>
          <a:lstStyle/>
          <a:p>
            <a:pPr>
              <a:lnSpc>
                <a:spcPct val="150000"/>
              </a:lnSpc>
              <a:buNone/>
            </a:pPr>
            <a:r>
              <a:rPr lang="th-TH" sz="4400" b="1" dirty="0" smtClean="0">
                <a:latin typeface="Angsana New" pitchFamily="18" charset="-34"/>
                <a:cs typeface="Angsana New" pitchFamily="18" charset="-34"/>
              </a:rPr>
              <a:t>      </a:t>
            </a:r>
            <a:endParaRPr lang="en-US" sz="4400" b="1" dirty="0">
              <a:latin typeface="Browallia New" panose="020B0604020202020204" pitchFamily="34" charset="-34"/>
              <a:cs typeface="Browallia New" panose="020B0604020202020204" pitchFamily="34" charset="-34"/>
            </a:endParaRPr>
          </a:p>
          <a:p>
            <a:pPr>
              <a:buNone/>
            </a:pPr>
            <a:endParaRPr lang="th-TH" sz="4800" b="1" dirty="0"/>
          </a:p>
        </p:txBody>
      </p:sp>
      <p:sp>
        <p:nvSpPr>
          <p:cNvPr id="6" name="เครื่องหมายบั้ง 5"/>
          <p:cNvSpPr/>
          <p:nvPr/>
        </p:nvSpPr>
        <p:spPr>
          <a:xfrm>
            <a:off x="3162299" y="1985055"/>
            <a:ext cx="8261350" cy="1117603"/>
          </a:xfrm>
          <a:prstGeom prst="chevron">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Angsana New" pitchFamily="18" charset="-34"/>
                <a:cs typeface="Angsana New" pitchFamily="18" charset="-34"/>
              </a:rPr>
              <a:t>		</a:t>
            </a:r>
          </a:p>
          <a:p>
            <a:pPr lvl="0"/>
            <a:r>
              <a:rPr lang="en-US" sz="3600" dirty="0">
                <a:latin typeface="BrowalliaUPC" panose="020B0604020202020204" pitchFamily="34" charset="-34"/>
                <a:cs typeface="BrowalliaUPC" panose="020B0604020202020204" pitchFamily="34" charset="-34"/>
              </a:rPr>
              <a:t>	</a:t>
            </a:r>
            <a:r>
              <a:rPr lang="en-US" sz="3600" dirty="0" smtClean="0">
                <a:latin typeface="BrowalliaUPC" panose="020B0604020202020204" pitchFamily="34" charset="-34"/>
                <a:cs typeface="BrowalliaUPC" panose="020B0604020202020204" pitchFamily="34" charset="-34"/>
              </a:rPr>
              <a:t>	 Software Requirement Specification 		 (SRS)</a:t>
            </a:r>
            <a:endParaRPr lang="en-US" sz="3600" dirty="0">
              <a:latin typeface="BrowalliaUPC" panose="020B0604020202020204" pitchFamily="34" charset="-34"/>
              <a:cs typeface="BrowalliaUPC" panose="020B0604020202020204" pitchFamily="34" charset="-34"/>
            </a:endParaRPr>
          </a:p>
          <a:p>
            <a:pPr lvl="0"/>
            <a:r>
              <a:rPr lang="th-TH" sz="2300" dirty="0" smtClean="0">
                <a:latin typeface="Browallia New" panose="020B0604020202020204" pitchFamily="34" charset="-34"/>
                <a:cs typeface="Browallia New" panose="020B0604020202020204" pitchFamily="34" charset="-34"/>
              </a:rPr>
              <a:t> </a:t>
            </a:r>
            <a:endParaRPr lang="en-US" sz="2300" dirty="0">
              <a:latin typeface="Browallia New" panose="020B0604020202020204" pitchFamily="34" charset="-34"/>
              <a:cs typeface="Browallia New" panose="020B0604020202020204" pitchFamily="34" charset="-34"/>
            </a:endParaRPr>
          </a:p>
        </p:txBody>
      </p:sp>
      <p:sp>
        <p:nvSpPr>
          <p:cNvPr id="7" name="แผนผังลำดับงาน: ตัวเชื่อมต่อ 6"/>
          <p:cNvSpPr/>
          <p:nvPr/>
        </p:nvSpPr>
        <p:spPr>
          <a:xfrm>
            <a:off x="3854449" y="1786048"/>
            <a:ext cx="1651000" cy="1574794"/>
          </a:xfrm>
          <a:prstGeom prst="flowChartConnector">
            <a:avLst/>
          </a:prstGeom>
          <a:solidFill>
            <a:srgbClr val="D07C7A"/>
          </a:solidFill>
          <a:ln>
            <a:solidFill>
              <a:srgbClr val="D07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เครื่องหมายบั้ง 7"/>
          <p:cNvSpPr/>
          <p:nvPr/>
        </p:nvSpPr>
        <p:spPr>
          <a:xfrm flipH="1">
            <a:off x="2962275" y="3882732"/>
            <a:ext cx="8461374" cy="1117603"/>
          </a:xfrm>
          <a:prstGeom prst="chevron">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latin typeface="Browallia New" panose="020B0604020202020204" pitchFamily="34" charset="-34"/>
                <a:cs typeface="Browallia New" panose="020B0604020202020204" pitchFamily="34" charset="-34"/>
              </a:rPr>
              <a:t> </a:t>
            </a:r>
            <a:r>
              <a:rPr lang="en-US" sz="3600" dirty="0" smtClean="0">
                <a:latin typeface="Browallia New" panose="020B0604020202020204" pitchFamily="34" charset="-34"/>
                <a:cs typeface="Browallia New" panose="020B0604020202020204" pitchFamily="34" charset="-34"/>
              </a:rPr>
              <a:t>   </a:t>
            </a:r>
            <a:r>
              <a:rPr lang="th-TH" sz="3600" dirty="0" smtClean="0">
                <a:latin typeface="Browallia New" panose="020B0604020202020204" pitchFamily="34" charset="-34"/>
                <a:cs typeface="Browallia New" panose="020B0604020202020204" pitchFamily="34" charset="-34"/>
              </a:rPr>
              <a:t>	</a:t>
            </a:r>
            <a:r>
              <a:rPr lang="en-US" sz="3600" dirty="0" smtClean="0">
                <a:latin typeface="Browallia New" panose="020B0604020202020204" pitchFamily="34" charset="-34"/>
                <a:cs typeface="Browallia New" panose="020B0604020202020204" pitchFamily="34" charset="-34"/>
              </a:rPr>
              <a:t> Software Design Document</a:t>
            </a:r>
          </a:p>
          <a:p>
            <a:pPr algn="ctr"/>
            <a:r>
              <a:rPr lang="th-TH" sz="3600" dirty="0" smtClean="0">
                <a:latin typeface="Browallia New" panose="020B0604020202020204" pitchFamily="34" charset="-34"/>
                <a:cs typeface="Browallia New" panose="020B0604020202020204" pitchFamily="34" charset="-34"/>
              </a:rPr>
              <a:t>	</a:t>
            </a:r>
            <a:r>
              <a:rPr lang="en-US" sz="3600" dirty="0" smtClean="0">
                <a:latin typeface="Browallia New" panose="020B0604020202020204" pitchFamily="34" charset="-34"/>
                <a:cs typeface="Browallia New" panose="020B0604020202020204" pitchFamily="34" charset="-34"/>
              </a:rPr>
              <a:t>  </a:t>
            </a:r>
            <a:r>
              <a:rPr lang="th-TH" sz="3600" dirty="0" smtClean="0">
                <a:latin typeface="Browallia New" panose="020B0604020202020204" pitchFamily="34" charset="-34"/>
                <a:cs typeface="Browallia New" panose="020B0604020202020204" pitchFamily="34" charset="-34"/>
              </a:rPr>
              <a:t>  </a:t>
            </a:r>
            <a:r>
              <a:rPr lang="en-US" sz="3600" dirty="0" smtClean="0">
                <a:latin typeface="Browallia New" panose="020B0604020202020204" pitchFamily="34" charset="-34"/>
                <a:cs typeface="Browallia New" panose="020B0604020202020204" pitchFamily="34" charset="-34"/>
              </a:rPr>
              <a:t>(SDD)</a:t>
            </a:r>
            <a:endParaRPr lang="en-US" sz="3600" dirty="0">
              <a:latin typeface="Browallia New" panose="020B0604020202020204" pitchFamily="34" charset="-34"/>
              <a:cs typeface="Browallia New" panose="020B0604020202020204" pitchFamily="34" charset="-34"/>
            </a:endParaRPr>
          </a:p>
        </p:txBody>
      </p:sp>
      <p:sp>
        <p:nvSpPr>
          <p:cNvPr id="15" name="สี่เหลี่ยมผืนผ้า 14"/>
          <p:cNvSpPr/>
          <p:nvPr/>
        </p:nvSpPr>
        <p:spPr>
          <a:xfrm>
            <a:off x="0" y="0"/>
            <a:ext cx="2352675" cy="685800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บวก 12"/>
          <p:cNvSpPr/>
          <p:nvPr/>
        </p:nvSpPr>
        <p:spPr>
          <a:xfrm>
            <a:off x="-476251" y="-1254366"/>
            <a:ext cx="3276601" cy="9366732"/>
          </a:xfrm>
          <a:prstGeom prst="mathPlus">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Browallia New" panose="020B0604020202020204" pitchFamily="34" charset="-34"/>
                <a:cs typeface="Browallia New" panose="020B0604020202020204" pitchFamily="34" charset="-34"/>
              </a:rPr>
              <a:t>Development</a:t>
            </a:r>
            <a:endParaRPr lang="en-US" sz="2800" b="1" dirty="0">
              <a:solidFill>
                <a:schemeClr val="tx1"/>
              </a:solidFill>
              <a:latin typeface="Browallia New" panose="020B0604020202020204" pitchFamily="34" charset="-34"/>
              <a:cs typeface="Browallia New" panose="020B0604020202020204" pitchFamily="34" charset="-34"/>
            </a:endParaRPr>
          </a:p>
        </p:txBody>
      </p:sp>
      <p:pic>
        <p:nvPicPr>
          <p:cNvPr id="14" name="รูปภาพ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52566" y="1533251"/>
            <a:ext cx="1752883" cy="1752883"/>
          </a:xfrm>
          <a:prstGeom prst="rect">
            <a:avLst/>
          </a:prstGeom>
        </p:spPr>
      </p:pic>
      <p:sp>
        <p:nvSpPr>
          <p:cNvPr id="4" name="AutoShape 2" descr="SQL Brows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แผนผังลำดับงาน: ตัวเชื่อมต่อ 10"/>
          <p:cNvSpPr/>
          <p:nvPr/>
        </p:nvSpPr>
        <p:spPr>
          <a:xfrm>
            <a:off x="9026056" y="3654136"/>
            <a:ext cx="1651000" cy="1574794"/>
          </a:xfrm>
          <a:prstGeom prst="flowChartConnector">
            <a:avLst/>
          </a:prstGeom>
          <a:solidFill>
            <a:srgbClr val="D07C7A"/>
          </a:solidFill>
          <a:ln>
            <a:solidFill>
              <a:srgbClr val="D07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รูปภาพ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4935" y="3654136"/>
            <a:ext cx="1393242" cy="1393242"/>
          </a:xfrm>
          <a:prstGeom prst="rect">
            <a:avLst/>
          </a:prstGeom>
        </p:spPr>
      </p:pic>
    </p:spTree>
    <p:extLst>
      <p:ext uri="{BB962C8B-B14F-4D97-AF65-F5344CB8AC3E}">
        <p14:creationId xmlns:p14="http://schemas.microsoft.com/office/powerpoint/2010/main" val="3485656414"/>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7" name="ตัวยึดเนื้อหา 2"/>
          <p:cNvSpPr txBox="1">
            <a:spLocks/>
          </p:cNvSpPr>
          <p:nvPr/>
        </p:nvSpPr>
        <p:spPr>
          <a:xfrm>
            <a:off x="3030741" y="3230179"/>
            <a:ext cx="7337971" cy="24444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en-US" sz="7100" b="1" dirty="0" smtClean="0">
                <a:latin typeface="Browallia New" panose="020B0604020202020204" pitchFamily="34" charset="-34"/>
                <a:cs typeface="Browallia New" panose="020B0604020202020204" pitchFamily="34" charset="-34"/>
              </a:rPr>
              <a:t> esting Document</a:t>
            </a:r>
            <a:endParaRPr lang="en-US" sz="7100" dirty="0" smtClean="0">
              <a:latin typeface="Browallia New" panose="020B0604020202020204" pitchFamily="34" charset="-34"/>
              <a:cs typeface="Browallia New" panose="020B0604020202020204" pitchFamily="34" charset="-34"/>
            </a:endParaRPr>
          </a:p>
        </p:txBody>
      </p:sp>
      <p:sp>
        <p:nvSpPr>
          <p:cNvPr id="5" name="ตัวยึดเนื้อหา 2"/>
          <p:cNvSpPr txBox="1">
            <a:spLocks/>
          </p:cNvSpPr>
          <p:nvPr/>
        </p:nvSpPr>
        <p:spPr>
          <a:xfrm>
            <a:off x="1896606" y="-1010701"/>
            <a:ext cx="3960734" cy="4029602"/>
          </a:xfrm>
          <a:prstGeom prst="rect">
            <a:avLst/>
          </a:prstGeom>
          <a:ln>
            <a:no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Arial" pitchFamily="34" charset="0"/>
              <a:buNone/>
            </a:pPr>
            <a:r>
              <a:rPr lang="en-US" sz="49600" b="1" dirty="0" smtClean="0">
                <a:ln>
                  <a:solidFill>
                    <a:sysClr val="windowText" lastClr="000000"/>
                  </a:solidFill>
                </a:ln>
                <a:solidFill>
                  <a:schemeClr val="bg1"/>
                </a:solidFill>
                <a:latin typeface="Browallia New" panose="020B0604020202020204" pitchFamily="34" charset="-34"/>
                <a:cs typeface="Browallia New" panose="020B0604020202020204" pitchFamily="34" charset="-34"/>
              </a:rPr>
              <a:t>T</a:t>
            </a:r>
            <a:endParaRPr lang="en-US" sz="49600" dirty="0" smtClean="0">
              <a:ln>
                <a:solidFill>
                  <a:sysClr val="windowText" lastClr="000000"/>
                </a:solidFill>
              </a:ln>
              <a:solidFill>
                <a:schemeClr val="bg1"/>
              </a:solidFill>
              <a:latin typeface="Browallia New" panose="020B0604020202020204" pitchFamily="34" charset="-34"/>
              <a:cs typeface="Browallia New" panose="020B0604020202020204" pitchFamily="34" charset="-34"/>
            </a:endParaRPr>
          </a:p>
        </p:txBody>
      </p:sp>
      <p:sp>
        <p:nvSpPr>
          <p:cNvPr id="12" name="สี่เหลี่ยมผืนผ้า 11"/>
          <p:cNvSpPr/>
          <p:nvPr/>
        </p:nvSpPr>
        <p:spPr>
          <a:xfrm>
            <a:off x="2779730" y="4977655"/>
            <a:ext cx="7159382" cy="3240887"/>
          </a:xfrm>
          <a:prstGeom prst="rect">
            <a:avLst/>
          </a:prstGeom>
        </p:spPr>
        <p:txBody>
          <a:bodyPr wrap="square" numCol="2">
            <a:spAutoFit/>
          </a:bodyPr>
          <a:lstStyle/>
          <a:p>
            <a:pPr marL="263525" lvl="0" indent="-219075">
              <a:lnSpc>
                <a:spcPct val="90000"/>
              </a:lnSpc>
              <a:spcBef>
                <a:spcPts val="1800"/>
              </a:spcBef>
              <a:buClr>
                <a:schemeClr val="accent1"/>
              </a:buClr>
              <a:defRPr/>
            </a:pPr>
            <a:r>
              <a:rPr lang="en-US" sz="2400" dirty="0"/>
              <a:t>	</a:t>
            </a:r>
            <a:r>
              <a:rPr lang="en-US" sz="2400" dirty="0" smtClean="0"/>
              <a:t>Test Plan</a:t>
            </a:r>
          </a:p>
          <a:p>
            <a:pPr marL="45720" lvl="0">
              <a:lnSpc>
                <a:spcPct val="90000"/>
              </a:lnSpc>
              <a:spcBef>
                <a:spcPts val="1800"/>
              </a:spcBef>
              <a:buClr>
                <a:schemeClr val="accent1"/>
              </a:buClr>
            </a:pPr>
            <a:endParaRPr lang="en-US" sz="2400" dirty="0" smtClean="0"/>
          </a:p>
          <a:p>
            <a:pPr marL="45720" lvl="0">
              <a:lnSpc>
                <a:spcPct val="90000"/>
              </a:lnSpc>
              <a:spcBef>
                <a:spcPts val="1800"/>
              </a:spcBef>
              <a:buClr>
                <a:schemeClr val="accent1"/>
              </a:buClr>
            </a:pPr>
            <a:endParaRPr lang="en-US" sz="2400" dirty="0"/>
          </a:p>
          <a:p>
            <a:pPr marL="45720" lvl="0">
              <a:lnSpc>
                <a:spcPct val="90000"/>
              </a:lnSpc>
              <a:spcBef>
                <a:spcPts val="1800"/>
              </a:spcBef>
              <a:buClr>
                <a:schemeClr val="accent1"/>
              </a:buClr>
            </a:pPr>
            <a:endParaRPr lang="en-US" sz="2400" dirty="0" smtClean="0"/>
          </a:p>
          <a:p>
            <a:pPr marL="45720" lvl="0">
              <a:lnSpc>
                <a:spcPct val="90000"/>
              </a:lnSpc>
              <a:spcBef>
                <a:spcPts val="1800"/>
              </a:spcBef>
              <a:buClr>
                <a:schemeClr val="accent1"/>
              </a:buClr>
            </a:pPr>
            <a:endParaRPr lang="en-US" sz="2400" dirty="0"/>
          </a:p>
          <a:p>
            <a:pPr marL="45720" lvl="0">
              <a:lnSpc>
                <a:spcPct val="90000"/>
              </a:lnSpc>
              <a:spcBef>
                <a:spcPts val="1800"/>
              </a:spcBef>
              <a:buClr>
                <a:schemeClr val="accent1"/>
              </a:buClr>
            </a:pPr>
            <a:endParaRPr lang="en-US" sz="2400" dirty="0" smtClean="0"/>
          </a:p>
          <a:p>
            <a:pPr marL="45720">
              <a:lnSpc>
                <a:spcPct val="90000"/>
              </a:lnSpc>
              <a:spcBef>
                <a:spcPts val="1800"/>
              </a:spcBef>
              <a:buClr>
                <a:schemeClr val="accent1"/>
              </a:buClr>
            </a:pPr>
            <a:r>
              <a:rPr lang="en-US" sz="2400" dirty="0" smtClean="0"/>
              <a:t>	Test Record</a:t>
            </a:r>
          </a:p>
          <a:p>
            <a:pPr marL="274320" lvl="0" indent="-228600">
              <a:lnSpc>
                <a:spcPct val="90000"/>
              </a:lnSpc>
              <a:spcBef>
                <a:spcPts val="1800"/>
              </a:spcBef>
              <a:buClr>
                <a:schemeClr val="accent1"/>
              </a:buClr>
              <a:buFont typeface="Wingdings" panose="05000000000000000000" pitchFamily="2" charset="2"/>
              <a:buChar char="§"/>
            </a:pPr>
            <a:endParaRPr lang="en-US" sz="2400" dirty="0"/>
          </a:p>
        </p:txBody>
      </p:sp>
    </p:spTree>
    <p:extLst>
      <p:ext uri="{BB962C8B-B14F-4D97-AF65-F5344CB8AC3E}">
        <p14:creationId xmlns:p14="http://schemas.microsoft.com/office/powerpoint/2010/main" val="3858807488"/>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ตัวยึดเนื้อหา 2"/>
          <p:cNvSpPr>
            <a:spLocks noGrp="1"/>
          </p:cNvSpPr>
          <p:nvPr>
            <p:ph idx="1"/>
          </p:nvPr>
        </p:nvSpPr>
        <p:spPr>
          <a:xfrm>
            <a:off x="609600" y="1600206"/>
            <a:ext cx="1498600" cy="1104893"/>
          </a:xfrm>
        </p:spPr>
        <p:txBody>
          <a:bodyPr>
            <a:noAutofit/>
          </a:bodyPr>
          <a:lstStyle/>
          <a:p>
            <a:pPr>
              <a:lnSpc>
                <a:spcPct val="150000"/>
              </a:lnSpc>
              <a:buNone/>
            </a:pPr>
            <a:r>
              <a:rPr lang="th-TH" sz="4400" b="1" dirty="0" smtClean="0">
                <a:latin typeface="Angsana New" pitchFamily="18" charset="-34"/>
                <a:cs typeface="Angsana New" pitchFamily="18" charset="-34"/>
              </a:rPr>
              <a:t>      </a:t>
            </a:r>
            <a:endParaRPr lang="en-US" sz="4400" b="1" dirty="0">
              <a:latin typeface="Browallia New" panose="020B0604020202020204" pitchFamily="34" charset="-34"/>
              <a:cs typeface="Browallia New" panose="020B0604020202020204" pitchFamily="34" charset="-34"/>
            </a:endParaRPr>
          </a:p>
          <a:p>
            <a:pPr>
              <a:buNone/>
            </a:pPr>
            <a:endParaRPr lang="th-TH" sz="4800" b="1" dirty="0"/>
          </a:p>
        </p:txBody>
      </p:sp>
      <p:sp>
        <p:nvSpPr>
          <p:cNvPr id="6" name="สี่เหลี่ยมผืนผ้า 5"/>
          <p:cNvSpPr/>
          <p:nvPr/>
        </p:nvSpPr>
        <p:spPr>
          <a:xfrm>
            <a:off x="3423016" y="739594"/>
            <a:ext cx="7543800" cy="925401"/>
          </a:xfrm>
          <a:prstGeom prst="rect">
            <a:avLst/>
          </a:prstGeom>
          <a:solidFill>
            <a:srgbClr val="F9AD6F"/>
          </a:solidFill>
          <a:ln>
            <a:solidFill>
              <a:srgbClr val="F9AD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2000" b="1" dirty="0" smtClean="0"/>
              <a:t>Unit </a:t>
            </a:r>
            <a:r>
              <a:rPr lang="en-US" sz="2000" b="1" dirty="0"/>
              <a:t>Test </a:t>
            </a:r>
            <a:r>
              <a:rPr lang="en-US" sz="2000" b="1" dirty="0" smtClean="0"/>
              <a:t>Case-02(UTC-02)</a:t>
            </a:r>
            <a:endParaRPr lang="en-US" sz="2000" b="1" dirty="0" smtClean="0"/>
          </a:p>
          <a:p>
            <a:pPr>
              <a:lnSpc>
                <a:spcPct val="150000"/>
              </a:lnSpc>
            </a:pPr>
            <a:r>
              <a:rPr lang="en-US" sz="2000" dirty="0"/>
              <a:t>public ActionResultLogin (LoginModel model, string returnUrl)</a:t>
            </a:r>
            <a:endParaRPr lang="en-US" sz="2000" dirty="0"/>
          </a:p>
        </p:txBody>
      </p:sp>
      <p:sp>
        <p:nvSpPr>
          <p:cNvPr id="8" name="สี่เหลี่ยมผืนผ้า 7"/>
          <p:cNvSpPr/>
          <p:nvPr/>
        </p:nvSpPr>
        <p:spPr>
          <a:xfrm flipH="1">
            <a:off x="3423016" y="1664995"/>
            <a:ext cx="7543800" cy="760665"/>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This unit test case used to check procedure of Login () method that can work correctly.</a:t>
            </a:r>
            <a:endParaRPr lang="en-US" sz="2000" dirty="0"/>
          </a:p>
        </p:txBody>
      </p:sp>
      <p:sp>
        <p:nvSpPr>
          <p:cNvPr id="15" name="สี่เหลี่ยมผืนผ้า 14"/>
          <p:cNvSpPr/>
          <p:nvPr/>
        </p:nvSpPr>
        <p:spPr>
          <a:xfrm>
            <a:off x="0" y="0"/>
            <a:ext cx="2352675"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สี่เหลี่ยมผืนผ้ามุมมน 18"/>
          <p:cNvSpPr/>
          <p:nvPr/>
        </p:nvSpPr>
        <p:spPr>
          <a:xfrm>
            <a:off x="236538" y="2277737"/>
            <a:ext cx="1871662" cy="723897"/>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Browallia New" panose="020B0604020202020204" pitchFamily="34" charset="-34"/>
                <a:cs typeface="Browallia New" panose="020B0604020202020204" pitchFamily="34" charset="-34"/>
              </a:rPr>
              <a:t>Unit Testing</a:t>
            </a:r>
            <a:endParaRPr lang="en-US" sz="2800" dirty="0">
              <a:solidFill>
                <a:schemeClr val="tx1"/>
              </a:solidFill>
              <a:latin typeface="Browallia New" panose="020B0604020202020204" pitchFamily="34" charset="-34"/>
              <a:cs typeface="Browallia New" panose="020B0604020202020204" pitchFamily="34" charset="-34"/>
            </a:endParaRPr>
          </a:p>
        </p:txBody>
      </p:sp>
      <p:sp>
        <p:nvSpPr>
          <p:cNvPr id="7" name="แผนผังลำดับงาน: ตัวเชื่อมต่อ 6"/>
          <p:cNvSpPr/>
          <p:nvPr/>
        </p:nvSpPr>
        <p:spPr>
          <a:xfrm>
            <a:off x="346869" y="3355023"/>
            <a:ext cx="1651000" cy="1574794"/>
          </a:xfrm>
          <a:prstGeom prst="flowChartConnector">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รูปภาพ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6251" y="3150097"/>
            <a:ext cx="2008094" cy="2008094"/>
          </a:xfrm>
          <a:prstGeom prst="rect">
            <a:avLst/>
          </a:prstGeom>
        </p:spPr>
      </p:pic>
      <p:graphicFrame>
        <p:nvGraphicFramePr>
          <p:cNvPr id="2" name="ตาราง 1"/>
          <p:cNvGraphicFramePr>
            <a:graphicFrameLocks noGrp="1"/>
          </p:cNvGraphicFramePr>
          <p:nvPr>
            <p:extLst>
              <p:ext uri="{D42A27DB-BD31-4B8C-83A1-F6EECF244321}">
                <p14:modId xmlns:p14="http://schemas.microsoft.com/office/powerpoint/2010/main" val="1343795799"/>
              </p:ext>
            </p:extLst>
          </p:nvPr>
        </p:nvGraphicFramePr>
        <p:xfrm>
          <a:off x="2803945" y="2740957"/>
          <a:ext cx="8900092" cy="3414466"/>
        </p:xfrm>
        <a:graphic>
          <a:graphicData uri="http://schemas.openxmlformats.org/drawingml/2006/table">
            <a:tbl>
              <a:tblPr firstRow="1" firstCol="1" bandRow="1">
                <a:tableStyleId>{93296810-A885-4BE3-A3E7-6D5BEEA58F35}</a:tableStyleId>
              </a:tblPr>
              <a:tblGrid>
                <a:gridCol w="509132"/>
                <a:gridCol w="1963474"/>
                <a:gridCol w="3138662"/>
                <a:gridCol w="3288824"/>
              </a:tblGrid>
              <a:tr h="327214">
                <a:tc>
                  <a:txBody>
                    <a:bodyPr/>
                    <a:lstStyle/>
                    <a:p>
                      <a:pPr algn="ctr">
                        <a:lnSpc>
                          <a:spcPct val="115000"/>
                        </a:lnSpc>
                        <a:spcAft>
                          <a:spcPts val="0"/>
                        </a:spcAft>
                      </a:pPr>
                      <a:r>
                        <a:rPr lang="en-US" sz="1800" dirty="0">
                          <a:effectLst/>
                        </a:rPr>
                        <a:t>No.</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1800">
                          <a:effectLst/>
                        </a:rPr>
                        <a:t>Description</a:t>
                      </a:r>
                      <a:endParaRPr lang="en-US" sz="18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1800" dirty="0">
                          <a:effectLst/>
                        </a:rPr>
                        <a:t>Input</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1800">
                          <a:effectLst/>
                        </a:rPr>
                        <a:t>Expected output</a:t>
                      </a:r>
                      <a:endParaRPr lang="en-US" sz="18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r>
              <a:tr h="1398494">
                <a:tc>
                  <a:txBody>
                    <a:bodyPr/>
                    <a:lstStyle/>
                    <a:p>
                      <a:pPr algn="ctr">
                        <a:lnSpc>
                          <a:spcPct val="115000"/>
                        </a:lnSpc>
                        <a:spcAft>
                          <a:spcPts val="0"/>
                        </a:spcAft>
                      </a:pPr>
                      <a:r>
                        <a:rPr lang="en-US" sz="1800">
                          <a:effectLst/>
                        </a:rPr>
                        <a:t> </a:t>
                      </a:r>
                    </a:p>
                    <a:p>
                      <a:pPr algn="ctr">
                        <a:lnSpc>
                          <a:spcPct val="115000"/>
                        </a:lnSpc>
                        <a:spcAft>
                          <a:spcPts val="0"/>
                        </a:spcAft>
                      </a:pPr>
                      <a:r>
                        <a:rPr lang="en-US" sz="1800">
                          <a:effectLst/>
                        </a:rPr>
                        <a:t>1</a:t>
                      </a:r>
                      <a:endParaRPr lang="en-US" sz="18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nSpc>
                          <a:spcPct val="115000"/>
                        </a:lnSpc>
                        <a:spcAft>
                          <a:spcPts val="0"/>
                        </a:spcAft>
                      </a:pPr>
                      <a:r>
                        <a:rPr lang="en-US" sz="1800" dirty="0">
                          <a:effectLst/>
                        </a:rPr>
                        <a:t>Login with valid username and password</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nSpc>
                          <a:spcPct val="115000"/>
                        </a:lnSpc>
                        <a:spcAft>
                          <a:spcPts val="0"/>
                        </a:spcAft>
                      </a:pPr>
                      <a:r>
                        <a:rPr lang="en-US" sz="1800" dirty="0">
                          <a:effectLst/>
                        </a:rPr>
                        <a:t>{ Username == “</a:t>
                      </a:r>
                      <a:r>
                        <a:rPr lang="en-US" sz="1800" u="sng" dirty="0" smtClean="0">
                          <a:effectLst/>
                        </a:rPr>
                        <a:t>tung@dd.com</a:t>
                      </a:r>
                      <a:r>
                        <a:rPr lang="en-US" sz="1800" u="none" dirty="0" smtClean="0">
                          <a:effectLst/>
                        </a:rPr>
                        <a:t>”</a:t>
                      </a:r>
                      <a:r>
                        <a:rPr lang="en-US" sz="1800" dirty="0" smtClean="0">
                          <a:effectLst/>
                        </a:rPr>
                        <a:t>, </a:t>
                      </a:r>
                      <a:r>
                        <a:rPr lang="en-US" sz="1800" dirty="0">
                          <a:effectLst/>
                        </a:rPr>
                        <a:t>Password == “123456”,</a:t>
                      </a:r>
                    </a:p>
                    <a:p>
                      <a:pPr>
                        <a:lnSpc>
                          <a:spcPct val="115000"/>
                        </a:lnSpc>
                        <a:spcAft>
                          <a:spcPts val="0"/>
                        </a:spcAft>
                      </a:pPr>
                      <a:r>
                        <a:rPr lang="en-US" sz="1800" dirty="0">
                          <a:effectLst/>
                        </a:rPr>
                        <a:t>RememberMe ==  false},</a:t>
                      </a:r>
                    </a:p>
                    <a:p>
                      <a:pPr>
                        <a:lnSpc>
                          <a:spcPct val="115000"/>
                        </a:lnSpc>
                        <a:spcAft>
                          <a:spcPts val="1000"/>
                        </a:spcAft>
                      </a:pPr>
                      <a:r>
                        <a:rPr lang="en-US" sz="1800" dirty="0">
                          <a:effectLst/>
                        </a:rPr>
                        <a:t>{returnUrl == null}</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1800" dirty="0">
                          <a:effectLst/>
                        </a:rPr>
                        <a:t>RedirectToLocal (null);</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r>
              <a:tr h="1688758">
                <a:tc>
                  <a:txBody>
                    <a:bodyPr/>
                    <a:lstStyle/>
                    <a:p>
                      <a:pPr algn="ctr">
                        <a:lnSpc>
                          <a:spcPct val="115000"/>
                        </a:lnSpc>
                        <a:spcAft>
                          <a:spcPts val="0"/>
                        </a:spcAft>
                      </a:pPr>
                      <a:r>
                        <a:rPr lang="en-US" sz="1800">
                          <a:effectLst/>
                        </a:rPr>
                        <a:t> </a:t>
                      </a:r>
                    </a:p>
                    <a:p>
                      <a:pPr algn="ctr">
                        <a:lnSpc>
                          <a:spcPct val="115000"/>
                        </a:lnSpc>
                        <a:spcAft>
                          <a:spcPts val="0"/>
                        </a:spcAft>
                      </a:pPr>
                      <a:r>
                        <a:rPr lang="en-US" sz="1800">
                          <a:effectLst/>
                        </a:rPr>
                        <a:t> </a:t>
                      </a:r>
                    </a:p>
                    <a:p>
                      <a:pPr algn="ctr">
                        <a:lnSpc>
                          <a:spcPct val="115000"/>
                        </a:lnSpc>
                        <a:spcAft>
                          <a:spcPts val="0"/>
                        </a:spcAft>
                      </a:pPr>
                      <a:r>
                        <a:rPr lang="en-US" sz="1800">
                          <a:effectLst/>
                        </a:rPr>
                        <a:t>2</a:t>
                      </a:r>
                      <a:endParaRPr lang="en-US" sz="18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nSpc>
                          <a:spcPct val="115000"/>
                        </a:lnSpc>
                        <a:spcAft>
                          <a:spcPts val="0"/>
                        </a:spcAft>
                      </a:pPr>
                      <a:r>
                        <a:rPr lang="en-US" sz="1800">
                          <a:effectLst/>
                        </a:rPr>
                        <a:t>Login with invalid username and password</a:t>
                      </a:r>
                      <a:endParaRPr lang="en-US" sz="18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nSpc>
                          <a:spcPct val="115000"/>
                        </a:lnSpc>
                        <a:spcAft>
                          <a:spcPts val="0"/>
                        </a:spcAft>
                      </a:pPr>
                      <a:r>
                        <a:rPr lang="en-US" sz="1800" dirty="0">
                          <a:effectLst/>
                        </a:rPr>
                        <a:t>{ Username == “</a:t>
                      </a:r>
                      <a:r>
                        <a:rPr lang="en-US" sz="1800" u="sng" dirty="0" smtClean="0">
                          <a:effectLst/>
                        </a:rPr>
                        <a:t>tung@dd.com</a:t>
                      </a:r>
                      <a:r>
                        <a:rPr lang="en-US" sz="1800" u="none" dirty="0" smtClean="0">
                          <a:effectLst/>
                        </a:rPr>
                        <a:t>”</a:t>
                      </a:r>
                      <a:r>
                        <a:rPr lang="en-US" sz="1800" dirty="0" smtClean="0">
                          <a:effectLst/>
                        </a:rPr>
                        <a:t>, </a:t>
                      </a:r>
                      <a:r>
                        <a:rPr lang="en-US" sz="1800" dirty="0">
                          <a:effectLst/>
                        </a:rPr>
                        <a:t>Password == “555555”,</a:t>
                      </a:r>
                    </a:p>
                    <a:p>
                      <a:pPr>
                        <a:lnSpc>
                          <a:spcPct val="115000"/>
                        </a:lnSpc>
                        <a:spcAft>
                          <a:spcPts val="0"/>
                        </a:spcAft>
                      </a:pPr>
                      <a:r>
                        <a:rPr lang="en-US" sz="1800" dirty="0">
                          <a:effectLst/>
                        </a:rPr>
                        <a:t>RememberMe ==  false},</a:t>
                      </a:r>
                    </a:p>
                    <a:p>
                      <a:pPr>
                        <a:lnSpc>
                          <a:spcPct val="115000"/>
                        </a:lnSpc>
                        <a:spcAft>
                          <a:spcPts val="0"/>
                        </a:spcAft>
                      </a:pPr>
                      <a:r>
                        <a:rPr lang="en-US" sz="1800" dirty="0">
                          <a:effectLst/>
                        </a:rPr>
                        <a:t>{returnUrl == null}</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nSpc>
                          <a:spcPct val="115000"/>
                        </a:lnSpc>
                        <a:spcAft>
                          <a:spcPts val="0"/>
                        </a:spcAft>
                      </a:pPr>
                      <a:r>
                        <a:rPr lang="en-US" sz="1800" dirty="0">
                          <a:effectLst/>
                        </a:rPr>
                        <a:t>return View ("Login", "_PlainLayout",</a:t>
                      </a:r>
                    </a:p>
                    <a:p>
                      <a:pPr>
                        <a:lnSpc>
                          <a:spcPct val="115000"/>
                        </a:lnSpc>
                        <a:spcAft>
                          <a:spcPts val="0"/>
                        </a:spcAft>
                      </a:pPr>
                      <a:r>
                        <a:rPr lang="en-US" sz="1800" dirty="0">
                          <a:effectLst/>
                        </a:rPr>
                        <a:t>{ Username == “</a:t>
                      </a:r>
                      <a:r>
                        <a:rPr lang="en-US" sz="1800" u="sng" dirty="0" smtClean="0">
                          <a:effectLst/>
                        </a:rPr>
                        <a:t>tung@dd.com</a:t>
                      </a:r>
                      <a:r>
                        <a:rPr lang="en-US" sz="1800" u="none" dirty="0" smtClean="0">
                          <a:effectLst/>
                        </a:rPr>
                        <a:t>”</a:t>
                      </a:r>
                      <a:r>
                        <a:rPr lang="en-US" sz="1800" dirty="0" smtClean="0">
                          <a:effectLst/>
                        </a:rPr>
                        <a:t>, </a:t>
                      </a:r>
                      <a:r>
                        <a:rPr lang="en-US" sz="1800" dirty="0">
                          <a:effectLst/>
                        </a:rPr>
                        <a:t>Password == “555555”,</a:t>
                      </a:r>
                    </a:p>
                    <a:p>
                      <a:pPr>
                        <a:lnSpc>
                          <a:spcPct val="115000"/>
                        </a:lnSpc>
                        <a:spcAft>
                          <a:spcPts val="1000"/>
                        </a:spcAft>
                      </a:pPr>
                      <a:r>
                        <a:rPr lang="en-US" sz="1800" dirty="0">
                          <a:effectLst/>
                        </a:rPr>
                        <a:t>RememberMe ==  false});</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r>
            </a:tbl>
          </a:graphicData>
        </a:graphic>
      </p:graphicFrame>
    </p:spTree>
    <p:extLst>
      <p:ext uri="{BB962C8B-B14F-4D97-AF65-F5344CB8AC3E}">
        <p14:creationId xmlns:p14="http://schemas.microsoft.com/office/powerpoint/2010/main" val="308982501"/>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graphicFrame>
        <p:nvGraphicFramePr>
          <p:cNvPr id="4" name="ตาราง 3"/>
          <p:cNvGraphicFramePr>
            <a:graphicFrameLocks noGrp="1"/>
          </p:cNvGraphicFramePr>
          <p:nvPr>
            <p:extLst>
              <p:ext uri="{D42A27DB-BD31-4B8C-83A1-F6EECF244321}">
                <p14:modId xmlns:p14="http://schemas.microsoft.com/office/powerpoint/2010/main" val="2762111323"/>
              </p:ext>
            </p:extLst>
          </p:nvPr>
        </p:nvGraphicFramePr>
        <p:xfrm>
          <a:off x="2780460" y="1856182"/>
          <a:ext cx="8604716" cy="3269798"/>
        </p:xfrm>
        <a:graphic>
          <a:graphicData uri="http://schemas.openxmlformats.org/drawingml/2006/table">
            <a:tbl>
              <a:tblPr firstRow="1" firstCol="1" bandRow="1">
                <a:tableStyleId>{93296810-A885-4BE3-A3E7-6D5BEEA58F35}</a:tableStyleId>
              </a:tblPr>
              <a:tblGrid>
                <a:gridCol w="758125"/>
                <a:gridCol w="3328380"/>
                <a:gridCol w="3383111"/>
                <a:gridCol w="1135100"/>
              </a:tblGrid>
              <a:tr h="574084">
                <a:tc>
                  <a:txBody>
                    <a:bodyPr/>
                    <a:lstStyle/>
                    <a:p>
                      <a:pPr algn="ctr">
                        <a:lnSpc>
                          <a:spcPct val="115000"/>
                        </a:lnSpc>
                        <a:spcAft>
                          <a:spcPts val="0"/>
                        </a:spcAft>
                      </a:pPr>
                      <a:r>
                        <a:rPr lang="en-US" sz="2000" dirty="0">
                          <a:effectLst/>
                        </a:rPr>
                        <a:t>No.</a:t>
                      </a:r>
                      <a:endParaRPr lang="en-US" sz="20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2000">
                          <a:effectLst/>
                        </a:rPr>
                        <a:t>Expected output</a:t>
                      </a:r>
                      <a:endParaRPr lang="en-US" sz="20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2000">
                          <a:effectLst/>
                        </a:rPr>
                        <a:t>Actual output</a:t>
                      </a:r>
                      <a:endParaRPr lang="en-US" sz="20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2000">
                          <a:effectLst/>
                        </a:rPr>
                        <a:t>Pass/Fail</a:t>
                      </a:r>
                      <a:endParaRPr lang="en-US" sz="20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r>
              <a:tr h="313849">
                <a:tc>
                  <a:txBody>
                    <a:bodyPr/>
                    <a:lstStyle/>
                    <a:p>
                      <a:pPr algn="ctr">
                        <a:lnSpc>
                          <a:spcPct val="115000"/>
                        </a:lnSpc>
                        <a:spcAft>
                          <a:spcPts val="0"/>
                        </a:spcAft>
                      </a:pPr>
                      <a:r>
                        <a:rPr lang="en-US" sz="2000">
                          <a:effectLst/>
                        </a:rPr>
                        <a:t>1</a:t>
                      </a:r>
                      <a:endParaRPr lang="en-US" sz="20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2000">
                          <a:effectLst/>
                        </a:rPr>
                        <a:t>RedirectToLocal (null);</a:t>
                      </a:r>
                      <a:endParaRPr lang="en-US" sz="20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1000"/>
                        </a:spcAft>
                      </a:pPr>
                      <a:r>
                        <a:rPr lang="en-US" sz="2000" dirty="0">
                          <a:effectLst/>
                        </a:rPr>
                        <a:t>RedirectToLocal (null);</a:t>
                      </a:r>
                      <a:endParaRPr lang="en-US" sz="20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2000">
                          <a:effectLst/>
                        </a:rPr>
                        <a:t>Pass</a:t>
                      </a:r>
                      <a:endParaRPr lang="en-US" sz="20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r>
              <a:tr h="2365768">
                <a:tc>
                  <a:txBody>
                    <a:bodyPr/>
                    <a:lstStyle/>
                    <a:p>
                      <a:pPr algn="ctr">
                        <a:lnSpc>
                          <a:spcPct val="115000"/>
                        </a:lnSpc>
                        <a:spcAft>
                          <a:spcPts val="0"/>
                        </a:spcAft>
                      </a:pPr>
                      <a:r>
                        <a:rPr lang="en-US" sz="2000">
                          <a:effectLst/>
                        </a:rPr>
                        <a:t> </a:t>
                      </a:r>
                    </a:p>
                    <a:p>
                      <a:pPr algn="ctr">
                        <a:lnSpc>
                          <a:spcPct val="115000"/>
                        </a:lnSpc>
                        <a:spcAft>
                          <a:spcPts val="0"/>
                        </a:spcAft>
                      </a:pPr>
                      <a:r>
                        <a:rPr lang="en-US" sz="2000">
                          <a:effectLst/>
                        </a:rPr>
                        <a:t>2</a:t>
                      </a:r>
                      <a:endParaRPr lang="en-US" sz="20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nSpc>
                          <a:spcPct val="115000"/>
                        </a:lnSpc>
                        <a:spcAft>
                          <a:spcPts val="0"/>
                        </a:spcAft>
                      </a:pPr>
                      <a:r>
                        <a:rPr lang="en-US" sz="2000" dirty="0" smtClean="0">
                          <a:effectLst/>
                        </a:rPr>
                        <a:t>return View ("Login", "_PlainLayout",</a:t>
                      </a:r>
                    </a:p>
                    <a:p>
                      <a:pPr>
                        <a:lnSpc>
                          <a:spcPct val="115000"/>
                        </a:lnSpc>
                        <a:spcAft>
                          <a:spcPts val="0"/>
                        </a:spcAft>
                      </a:pPr>
                      <a:r>
                        <a:rPr lang="en-US" sz="2000" dirty="0" smtClean="0">
                          <a:effectLst/>
                        </a:rPr>
                        <a:t>{ Username == “</a:t>
                      </a:r>
                      <a:r>
                        <a:rPr lang="en-US" sz="2000" u="sng" dirty="0" smtClean="0">
                          <a:effectLst/>
                        </a:rPr>
                        <a:t>tung@dd.com</a:t>
                      </a:r>
                      <a:r>
                        <a:rPr lang="en-US" sz="2000" u="none" dirty="0" smtClean="0">
                          <a:effectLst/>
                        </a:rPr>
                        <a:t>”</a:t>
                      </a:r>
                      <a:r>
                        <a:rPr lang="en-US" sz="2000" dirty="0" smtClean="0">
                          <a:effectLst/>
                        </a:rPr>
                        <a:t>, Password == “555555”,</a:t>
                      </a:r>
                    </a:p>
                    <a:p>
                      <a:pPr>
                        <a:lnSpc>
                          <a:spcPct val="115000"/>
                        </a:lnSpc>
                        <a:spcAft>
                          <a:spcPts val="1000"/>
                        </a:spcAft>
                      </a:pPr>
                      <a:r>
                        <a:rPr lang="en-US" sz="2000" dirty="0" smtClean="0">
                          <a:effectLst/>
                        </a:rPr>
                        <a:t>RememberMe ==  false});</a:t>
                      </a:r>
                      <a:endParaRPr lang="en-US" sz="20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nSpc>
                          <a:spcPct val="115000"/>
                        </a:lnSpc>
                        <a:spcAft>
                          <a:spcPts val="0"/>
                        </a:spcAft>
                      </a:pPr>
                      <a:r>
                        <a:rPr lang="en-US" sz="2000" dirty="0" smtClean="0">
                          <a:effectLst/>
                        </a:rPr>
                        <a:t>return View ("Login", "_PlainLayout",</a:t>
                      </a:r>
                    </a:p>
                    <a:p>
                      <a:pPr>
                        <a:lnSpc>
                          <a:spcPct val="115000"/>
                        </a:lnSpc>
                        <a:spcAft>
                          <a:spcPts val="0"/>
                        </a:spcAft>
                      </a:pPr>
                      <a:r>
                        <a:rPr lang="en-US" sz="2000" dirty="0" smtClean="0">
                          <a:effectLst/>
                        </a:rPr>
                        <a:t>{ Username == “</a:t>
                      </a:r>
                      <a:r>
                        <a:rPr lang="en-US" sz="2000" u="sng" dirty="0" smtClean="0">
                          <a:effectLst/>
                        </a:rPr>
                        <a:t>tung@dd.com</a:t>
                      </a:r>
                      <a:r>
                        <a:rPr lang="en-US" sz="2000" u="none" dirty="0" smtClean="0">
                          <a:effectLst/>
                        </a:rPr>
                        <a:t>”</a:t>
                      </a:r>
                      <a:r>
                        <a:rPr lang="en-US" sz="2000" dirty="0" smtClean="0">
                          <a:effectLst/>
                        </a:rPr>
                        <a:t>, Password == “555555”,</a:t>
                      </a:r>
                    </a:p>
                    <a:p>
                      <a:pPr>
                        <a:lnSpc>
                          <a:spcPct val="115000"/>
                        </a:lnSpc>
                        <a:spcAft>
                          <a:spcPts val="1000"/>
                        </a:spcAft>
                      </a:pPr>
                      <a:r>
                        <a:rPr lang="en-US" sz="2000" dirty="0" smtClean="0">
                          <a:effectLst/>
                        </a:rPr>
                        <a:t>RememberMe ==  false});</a:t>
                      </a:r>
                      <a:endParaRPr lang="en-US" sz="20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2000" dirty="0">
                          <a:effectLst/>
                        </a:rPr>
                        <a:t> </a:t>
                      </a:r>
                    </a:p>
                    <a:p>
                      <a:pPr algn="ctr">
                        <a:lnSpc>
                          <a:spcPct val="115000"/>
                        </a:lnSpc>
                        <a:spcAft>
                          <a:spcPts val="0"/>
                        </a:spcAft>
                      </a:pPr>
                      <a:r>
                        <a:rPr lang="en-US" sz="2000" dirty="0">
                          <a:effectLst/>
                        </a:rPr>
                        <a:t>Pass</a:t>
                      </a:r>
                      <a:endParaRPr lang="en-US" sz="20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r>
            </a:tbl>
          </a:graphicData>
        </a:graphic>
      </p:graphicFrame>
      <p:sp>
        <p:nvSpPr>
          <p:cNvPr id="3" name="ตัวยึดเนื้อหา 2"/>
          <p:cNvSpPr>
            <a:spLocks noGrp="1"/>
          </p:cNvSpPr>
          <p:nvPr>
            <p:ph idx="1"/>
          </p:nvPr>
        </p:nvSpPr>
        <p:spPr>
          <a:xfrm>
            <a:off x="609600" y="1600206"/>
            <a:ext cx="1498600" cy="1104893"/>
          </a:xfrm>
        </p:spPr>
        <p:txBody>
          <a:bodyPr>
            <a:noAutofit/>
          </a:bodyPr>
          <a:lstStyle/>
          <a:p>
            <a:pPr>
              <a:lnSpc>
                <a:spcPct val="150000"/>
              </a:lnSpc>
              <a:buNone/>
            </a:pPr>
            <a:r>
              <a:rPr lang="th-TH" sz="4400" b="1" dirty="0" smtClean="0">
                <a:latin typeface="Angsana New" pitchFamily="18" charset="-34"/>
                <a:cs typeface="Angsana New" pitchFamily="18" charset="-34"/>
              </a:rPr>
              <a:t>      </a:t>
            </a:r>
            <a:endParaRPr lang="en-US" sz="4400" b="1" dirty="0">
              <a:latin typeface="Browallia New" panose="020B0604020202020204" pitchFamily="34" charset="-34"/>
              <a:cs typeface="Browallia New" panose="020B0604020202020204" pitchFamily="34" charset="-34"/>
            </a:endParaRPr>
          </a:p>
          <a:p>
            <a:pPr>
              <a:buNone/>
            </a:pPr>
            <a:endParaRPr lang="th-TH" sz="4800" b="1" dirty="0"/>
          </a:p>
        </p:txBody>
      </p:sp>
      <p:sp>
        <p:nvSpPr>
          <p:cNvPr id="15" name="สี่เหลี่ยมผืนผ้า 14"/>
          <p:cNvSpPr/>
          <p:nvPr/>
        </p:nvSpPr>
        <p:spPr>
          <a:xfrm>
            <a:off x="0" y="0"/>
            <a:ext cx="2352675"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สี่เหลี่ยมผืนผ้ามุมมน 18"/>
          <p:cNvSpPr/>
          <p:nvPr/>
        </p:nvSpPr>
        <p:spPr>
          <a:xfrm>
            <a:off x="236538" y="3291914"/>
            <a:ext cx="1871662" cy="723897"/>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Browallia New" panose="020B0604020202020204" pitchFamily="34" charset="-34"/>
                <a:cs typeface="Browallia New" panose="020B0604020202020204" pitchFamily="34" charset="-34"/>
              </a:rPr>
              <a:t>Unit</a:t>
            </a:r>
          </a:p>
          <a:p>
            <a:pPr algn="ctr"/>
            <a:r>
              <a:rPr lang="en-US" sz="2800" dirty="0" smtClean="0">
                <a:solidFill>
                  <a:schemeClr val="tx1"/>
                </a:solidFill>
                <a:latin typeface="Browallia New" panose="020B0604020202020204" pitchFamily="34" charset="-34"/>
                <a:cs typeface="Browallia New" panose="020B0604020202020204" pitchFamily="34" charset="-34"/>
              </a:rPr>
              <a:t>Test Record</a:t>
            </a:r>
            <a:endParaRPr lang="en-US" sz="2800" dirty="0">
              <a:solidFill>
                <a:schemeClr val="tx1"/>
              </a:solidFill>
              <a:latin typeface="Browallia New" panose="020B0604020202020204" pitchFamily="34" charset="-34"/>
              <a:cs typeface="Browallia New" panose="020B0604020202020204" pitchFamily="34" charset="-34"/>
            </a:endParaRPr>
          </a:p>
        </p:txBody>
      </p:sp>
      <p:pic>
        <p:nvPicPr>
          <p:cNvPr id="12" name="รูปภาพ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7152" y="4227604"/>
            <a:ext cx="2076452" cy="2076452"/>
          </a:xfrm>
          <a:prstGeom prst="rect">
            <a:avLst/>
          </a:prstGeom>
        </p:spPr>
      </p:pic>
    </p:spTree>
    <p:extLst>
      <p:ext uri="{BB962C8B-B14F-4D97-AF65-F5344CB8AC3E}">
        <p14:creationId xmlns:p14="http://schemas.microsoft.com/office/powerpoint/2010/main" val="3853466195"/>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ตัวยึดเนื้อหา 2"/>
          <p:cNvSpPr>
            <a:spLocks noGrp="1"/>
          </p:cNvSpPr>
          <p:nvPr>
            <p:ph idx="1"/>
          </p:nvPr>
        </p:nvSpPr>
        <p:spPr>
          <a:xfrm>
            <a:off x="609600" y="1600206"/>
            <a:ext cx="1498600" cy="1104893"/>
          </a:xfrm>
        </p:spPr>
        <p:txBody>
          <a:bodyPr>
            <a:noAutofit/>
          </a:bodyPr>
          <a:lstStyle/>
          <a:p>
            <a:pPr>
              <a:lnSpc>
                <a:spcPct val="150000"/>
              </a:lnSpc>
              <a:buNone/>
            </a:pPr>
            <a:r>
              <a:rPr lang="th-TH" sz="4400" b="1" dirty="0" smtClean="0">
                <a:latin typeface="Angsana New" pitchFamily="18" charset="-34"/>
                <a:cs typeface="Angsana New" pitchFamily="18" charset="-34"/>
              </a:rPr>
              <a:t>      </a:t>
            </a:r>
            <a:endParaRPr lang="en-US" sz="4400" b="1" dirty="0">
              <a:latin typeface="Browallia New" panose="020B0604020202020204" pitchFamily="34" charset="-34"/>
              <a:cs typeface="Browallia New" panose="020B0604020202020204" pitchFamily="34" charset="-34"/>
            </a:endParaRPr>
          </a:p>
          <a:p>
            <a:pPr>
              <a:buNone/>
            </a:pPr>
            <a:endParaRPr lang="th-TH" sz="4800" b="1" dirty="0"/>
          </a:p>
        </p:txBody>
      </p:sp>
      <p:sp>
        <p:nvSpPr>
          <p:cNvPr id="6" name="สี่เหลี่ยมผืนผ้า 5"/>
          <p:cNvSpPr/>
          <p:nvPr/>
        </p:nvSpPr>
        <p:spPr>
          <a:xfrm>
            <a:off x="3620239" y="482603"/>
            <a:ext cx="7543800" cy="1117603"/>
          </a:xfrm>
          <a:prstGeom prst="rect">
            <a:avLst/>
          </a:prstGeom>
          <a:solidFill>
            <a:srgbClr val="F9AD6F"/>
          </a:solidFill>
          <a:ln>
            <a:solidFill>
              <a:srgbClr val="F9AD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2000" b="1" dirty="0" smtClean="0"/>
              <a:t>System Test </a:t>
            </a:r>
            <a:r>
              <a:rPr lang="en-US" sz="2000" b="1" dirty="0" smtClean="0"/>
              <a:t>Case-10(STC-10)</a:t>
            </a:r>
            <a:endParaRPr lang="en-US" sz="2000" b="1" dirty="0" smtClean="0"/>
          </a:p>
          <a:p>
            <a:r>
              <a:rPr lang="en-US" sz="2000" dirty="0"/>
              <a:t>Admin can manage all bakery product information by edit product.</a:t>
            </a:r>
            <a:endParaRPr lang="en-US" sz="2000" dirty="0"/>
          </a:p>
        </p:txBody>
      </p:sp>
      <p:sp>
        <p:nvSpPr>
          <p:cNvPr id="15" name="สี่เหลี่ยมผืนผ้า 14"/>
          <p:cNvSpPr/>
          <p:nvPr/>
        </p:nvSpPr>
        <p:spPr>
          <a:xfrm>
            <a:off x="0" y="0"/>
            <a:ext cx="2352675"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สี่เหลี่ยมผืนผ้ามุมมน 18"/>
          <p:cNvSpPr/>
          <p:nvPr/>
        </p:nvSpPr>
        <p:spPr>
          <a:xfrm>
            <a:off x="236538" y="2277737"/>
            <a:ext cx="1871662" cy="723897"/>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Browallia New" panose="020B0604020202020204" pitchFamily="34" charset="-34"/>
                <a:cs typeface="Browallia New" panose="020B0604020202020204" pitchFamily="34" charset="-34"/>
              </a:rPr>
              <a:t>SystemTesting</a:t>
            </a:r>
            <a:endParaRPr lang="en-US" sz="2800" dirty="0">
              <a:solidFill>
                <a:schemeClr val="tx1"/>
              </a:solidFill>
              <a:latin typeface="Browallia New" panose="020B0604020202020204" pitchFamily="34" charset="-34"/>
              <a:cs typeface="Browallia New" panose="020B0604020202020204" pitchFamily="34" charset="-34"/>
            </a:endParaRPr>
          </a:p>
        </p:txBody>
      </p:sp>
      <p:sp>
        <p:nvSpPr>
          <p:cNvPr id="7" name="แผนผังลำดับงาน: ตัวเชื่อมต่อ 6"/>
          <p:cNvSpPr/>
          <p:nvPr/>
        </p:nvSpPr>
        <p:spPr>
          <a:xfrm>
            <a:off x="346869" y="3355023"/>
            <a:ext cx="1651000" cy="1574794"/>
          </a:xfrm>
          <a:prstGeom prst="flowChartConnector">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รูปภาพ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39" y="3266123"/>
            <a:ext cx="1818808" cy="1818808"/>
          </a:xfrm>
          <a:prstGeom prst="rect">
            <a:avLst/>
          </a:prstGeom>
        </p:spPr>
      </p:pic>
      <p:graphicFrame>
        <p:nvGraphicFramePr>
          <p:cNvPr id="4" name="ตาราง 3"/>
          <p:cNvGraphicFramePr>
            <a:graphicFrameLocks noGrp="1"/>
          </p:cNvGraphicFramePr>
          <p:nvPr>
            <p:extLst>
              <p:ext uri="{D42A27DB-BD31-4B8C-83A1-F6EECF244321}">
                <p14:modId xmlns:p14="http://schemas.microsoft.com/office/powerpoint/2010/main" val="1282738249"/>
              </p:ext>
            </p:extLst>
          </p:nvPr>
        </p:nvGraphicFramePr>
        <p:xfrm>
          <a:off x="3056583" y="1900985"/>
          <a:ext cx="8455959" cy="4482870"/>
        </p:xfrm>
        <a:graphic>
          <a:graphicData uri="http://schemas.openxmlformats.org/drawingml/2006/table">
            <a:tbl>
              <a:tblPr firstRow="1" firstCol="1" bandRow="1">
                <a:tableStyleId>{93296810-A885-4BE3-A3E7-6D5BEEA58F35}</a:tableStyleId>
              </a:tblPr>
              <a:tblGrid>
                <a:gridCol w="585067"/>
                <a:gridCol w="2693305"/>
                <a:gridCol w="2529287"/>
                <a:gridCol w="2648300"/>
              </a:tblGrid>
              <a:tr h="187960">
                <a:tc>
                  <a:txBody>
                    <a:bodyPr/>
                    <a:lstStyle/>
                    <a:p>
                      <a:pPr algn="ctr">
                        <a:lnSpc>
                          <a:spcPct val="115000"/>
                        </a:lnSpc>
                        <a:spcAft>
                          <a:spcPts val="0"/>
                        </a:spcAft>
                      </a:pPr>
                      <a:r>
                        <a:rPr lang="en-US" sz="1600" dirty="0">
                          <a:effectLst/>
                        </a:rPr>
                        <a:t>No.</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1600">
                          <a:effectLst/>
                        </a:rPr>
                        <a:t>Description</a:t>
                      </a:r>
                      <a:endParaRPr lang="en-US" sz="16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1600">
                          <a:effectLst/>
                        </a:rPr>
                        <a:t>Input</a:t>
                      </a:r>
                      <a:endParaRPr lang="en-US" sz="16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1600">
                          <a:effectLst/>
                        </a:rPr>
                        <a:t>Expected output</a:t>
                      </a:r>
                      <a:endParaRPr lang="en-US" sz="16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r>
              <a:tr h="2833394">
                <a:tc>
                  <a:txBody>
                    <a:bodyPr/>
                    <a:lstStyle/>
                    <a:p>
                      <a:pPr algn="ctr">
                        <a:lnSpc>
                          <a:spcPct val="115000"/>
                        </a:lnSpc>
                        <a:spcAft>
                          <a:spcPts val="0"/>
                        </a:spcAft>
                      </a:pPr>
                      <a:r>
                        <a:rPr lang="en-US" sz="1600">
                          <a:effectLst/>
                        </a:rPr>
                        <a:t>1</a:t>
                      </a:r>
                      <a:endParaRPr lang="en-US" sz="16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nSpc>
                          <a:spcPct val="115000"/>
                        </a:lnSpc>
                        <a:spcAft>
                          <a:spcPts val="0"/>
                        </a:spcAft>
                      </a:pPr>
                      <a:r>
                        <a:rPr lang="en-US" sz="1600">
                          <a:effectLst/>
                        </a:rPr>
                        <a:t>Test with input all correctly information to the product form and bakery product information can update into the database.</a:t>
                      </a:r>
                      <a:endParaRPr lang="en-US" sz="16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nSpc>
                          <a:spcPct val="107000"/>
                        </a:lnSpc>
                        <a:spcAft>
                          <a:spcPts val="0"/>
                        </a:spcAft>
                      </a:pPr>
                      <a:r>
                        <a:rPr lang="en-US" sz="1600" dirty="0">
                          <a:effectLst/>
                        </a:rPr>
                        <a:t>Product Name: “Brownie” </a:t>
                      </a:r>
                    </a:p>
                    <a:p>
                      <a:pPr>
                        <a:lnSpc>
                          <a:spcPct val="107000"/>
                        </a:lnSpc>
                        <a:spcAft>
                          <a:spcPts val="0"/>
                        </a:spcAft>
                      </a:pPr>
                      <a:r>
                        <a:rPr lang="en-US" sz="1600" dirty="0">
                          <a:effectLst/>
                        </a:rPr>
                        <a:t>Information: A chocolate brownie is a flat or </a:t>
                      </a:r>
                      <a:r>
                        <a:rPr lang="en-US" sz="1600" u="sng" dirty="0">
                          <a:effectLst/>
                          <a:hlinkClick r:id="rId4" tooltip="Baking"/>
                        </a:rPr>
                        <a:t>baked</a:t>
                      </a:r>
                      <a:r>
                        <a:rPr lang="en-US" sz="1600" dirty="0">
                          <a:effectLst/>
                        </a:rPr>
                        <a:t> square.</a:t>
                      </a:r>
                    </a:p>
                    <a:p>
                      <a:pPr>
                        <a:lnSpc>
                          <a:spcPct val="107000"/>
                        </a:lnSpc>
                        <a:spcAft>
                          <a:spcPts val="0"/>
                        </a:spcAft>
                      </a:pPr>
                      <a:r>
                        <a:rPr lang="en-US" sz="1600" dirty="0">
                          <a:effectLst/>
                        </a:rPr>
                        <a:t>Price: 29.00</a:t>
                      </a:r>
                    </a:p>
                    <a:p>
                      <a:pPr>
                        <a:lnSpc>
                          <a:spcPct val="150000"/>
                        </a:lnSpc>
                        <a:spcAft>
                          <a:spcPts val="0"/>
                        </a:spcAft>
                      </a:pPr>
                      <a:r>
                        <a:rPr lang="en-US" sz="1600" dirty="0">
                          <a:effectLst/>
                        </a:rPr>
                        <a:t>Category: “Bread” </a:t>
                      </a:r>
                      <a:endParaRPr lang="en-US" sz="1600" dirty="0" smtClean="0">
                        <a:effectLst/>
                      </a:endParaRPr>
                    </a:p>
                    <a:p>
                      <a:pPr>
                        <a:lnSpc>
                          <a:spcPct val="150000"/>
                        </a:lnSpc>
                        <a:spcAft>
                          <a:spcPts val="0"/>
                        </a:spcAft>
                      </a:pPr>
                      <a:endPar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15000"/>
                        </a:lnSpc>
                        <a:spcAft>
                          <a:spcPts val="0"/>
                        </a:spcAft>
                      </a:pPr>
                      <a:r>
                        <a:rPr lang="en-US" sz="1600">
                          <a:effectLst/>
                        </a:rPr>
                        <a:t>Update bakery product information success and keep updated information in the database. After that the system will redirect to the product page.</a:t>
                      </a:r>
                      <a:endParaRPr lang="en-US" sz="16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r>
              <a:tr h="761890">
                <a:tc>
                  <a:txBody>
                    <a:bodyPr/>
                    <a:lstStyle/>
                    <a:p>
                      <a:pPr algn="ctr">
                        <a:lnSpc>
                          <a:spcPct val="115000"/>
                        </a:lnSpc>
                        <a:spcAft>
                          <a:spcPts val="0"/>
                        </a:spcAft>
                      </a:pPr>
                      <a:r>
                        <a:rPr lang="en-US" sz="1600">
                          <a:effectLst/>
                        </a:rPr>
                        <a:t>2</a:t>
                      </a:r>
                      <a:endParaRPr lang="en-US" sz="16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nSpc>
                          <a:spcPct val="115000"/>
                        </a:lnSpc>
                        <a:spcAft>
                          <a:spcPts val="0"/>
                        </a:spcAft>
                      </a:pPr>
                      <a:r>
                        <a:rPr lang="en-US" sz="1600">
                          <a:effectLst/>
                        </a:rPr>
                        <a:t>Test with invalid input information type to the product form.</a:t>
                      </a:r>
                      <a:endParaRPr lang="en-US" sz="16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nSpc>
                          <a:spcPct val="107000"/>
                        </a:lnSpc>
                        <a:spcAft>
                          <a:spcPts val="0"/>
                        </a:spcAft>
                      </a:pPr>
                      <a:r>
                        <a:rPr lang="en-US" sz="1600">
                          <a:effectLst/>
                        </a:rPr>
                        <a:t>Price: goods</a:t>
                      </a:r>
                    </a:p>
                    <a:p>
                      <a:pPr>
                        <a:lnSpc>
                          <a:spcPct val="107000"/>
                        </a:lnSpc>
                        <a:spcAft>
                          <a:spcPts val="0"/>
                        </a:spcAft>
                      </a:pPr>
                      <a:r>
                        <a:rPr lang="en-US" sz="1600">
                          <a:effectLst/>
                        </a:rPr>
                        <a:t> </a:t>
                      </a:r>
                    </a:p>
                    <a:p>
                      <a:pPr>
                        <a:lnSpc>
                          <a:spcPct val="107000"/>
                        </a:lnSpc>
                        <a:spcAft>
                          <a:spcPts val="0"/>
                        </a:spcAft>
                      </a:pPr>
                      <a:r>
                        <a:rPr lang="en-US" sz="1600">
                          <a:effectLst/>
                        </a:rPr>
                        <a:t> </a:t>
                      </a:r>
                      <a:endPar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15000"/>
                        </a:lnSpc>
                        <a:spcAft>
                          <a:spcPts val="1000"/>
                        </a:spcAft>
                      </a:pPr>
                      <a:r>
                        <a:rPr lang="en-US" sz="1600" dirty="0">
                          <a:effectLst/>
                        </a:rPr>
                        <a:t>Display error message “</a:t>
                      </a:r>
                      <a:r>
                        <a:rPr lang="en-US" sz="1600" dirty="0">
                          <a:effectLst/>
                          <a:highlight>
                            <a:srgbClr val="FFFFFF"/>
                          </a:highlight>
                        </a:rPr>
                        <a:t>Please input with a number.</a:t>
                      </a:r>
                      <a:r>
                        <a:rPr lang="en-US" sz="1600" dirty="0">
                          <a:effectLst/>
                        </a:rPr>
                        <a:t>” After that the system gives an admin input new information again.</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r>
            </a:tbl>
          </a:graphicData>
        </a:graphic>
      </p:graphicFrame>
      <p:pic>
        <p:nvPicPr>
          <p:cNvPr id="4097" name="Picture 1" descr="Aglayan past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1527" y="3905250"/>
            <a:ext cx="1196049" cy="897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427544"/>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graphicFrame>
        <p:nvGraphicFramePr>
          <p:cNvPr id="4" name="ตาราง 3"/>
          <p:cNvGraphicFramePr>
            <a:graphicFrameLocks noGrp="1"/>
          </p:cNvGraphicFramePr>
          <p:nvPr>
            <p:extLst>
              <p:ext uri="{D42A27DB-BD31-4B8C-83A1-F6EECF244321}">
                <p14:modId xmlns:p14="http://schemas.microsoft.com/office/powerpoint/2010/main" val="414791358"/>
              </p:ext>
            </p:extLst>
          </p:nvPr>
        </p:nvGraphicFramePr>
        <p:xfrm>
          <a:off x="2735729" y="1539314"/>
          <a:ext cx="9008043" cy="3505200"/>
        </p:xfrm>
        <a:graphic>
          <a:graphicData uri="http://schemas.openxmlformats.org/drawingml/2006/table">
            <a:tbl>
              <a:tblPr firstRow="1" firstCol="1" bandRow="1">
                <a:tableStyleId>{93296810-A885-4BE3-A3E7-6D5BEEA58F35}</a:tableStyleId>
              </a:tblPr>
              <a:tblGrid>
                <a:gridCol w="751214"/>
                <a:gridCol w="3577253"/>
                <a:gridCol w="3550024"/>
                <a:gridCol w="1129552"/>
              </a:tblGrid>
              <a:tr h="175260">
                <a:tc>
                  <a:txBody>
                    <a:bodyPr/>
                    <a:lstStyle/>
                    <a:p>
                      <a:pPr algn="ctr">
                        <a:lnSpc>
                          <a:spcPct val="115000"/>
                        </a:lnSpc>
                        <a:spcAft>
                          <a:spcPts val="0"/>
                        </a:spcAft>
                      </a:pPr>
                      <a:r>
                        <a:rPr lang="en-US" sz="2000" dirty="0">
                          <a:effectLst/>
                        </a:rPr>
                        <a:t>No.</a:t>
                      </a:r>
                      <a:endParaRPr lang="en-US" sz="20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2000" dirty="0">
                          <a:effectLst/>
                        </a:rPr>
                        <a:t>Expected Result</a:t>
                      </a:r>
                      <a:endParaRPr lang="en-US" sz="20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2000">
                          <a:effectLst/>
                        </a:rPr>
                        <a:t>Actual Result</a:t>
                      </a:r>
                      <a:endParaRPr lang="en-US" sz="20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2000">
                          <a:effectLst/>
                        </a:rPr>
                        <a:t>Pass/Fail</a:t>
                      </a:r>
                      <a:endParaRPr lang="en-US" sz="20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r>
              <a:tr h="175260">
                <a:tc>
                  <a:txBody>
                    <a:bodyPr/>
                    <a:lstStyle/>
                    <a:p>
                      <a:pPr algn="ctr">
                        <a:lnSpc>
                          <a:spcPct val="115000"/>
                        </a:lnSpc>
                        <a:spcAft>
                          <a:spcPts val="0"/>
                        </a:spcAft>
                      </a:pPr>
                      <a:r>
                        <a:rPr lang="en-US" sz="2000">
                          <a:effectLst/>
                        </a:rPr>
                        <a:t> </a:t>
                      </a:r>
                    </a:p>
                    <a:p>
                      <a:pPr algn="ctr">
                        <a:lnSpc>
                          <a:spcPct val="115000"/>
                        </a:lnSpc>
                        <a:spcAft>
                          <a:spcPts val="0"/>
                        </a:spcAft>
                      </a:pPr>
                      <a:r>
                        <a:rPr lang="en-US" sz="2000">
                          <a:effectLst/>
                        </a:rPr>
                        <a:t>1</a:t>
                      </a:r>
                      <a:endParaRPr lang="en-US" sz="20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nSpc>
                          <a:spcPct val="115000"/>
                        </a:lnSpc>
                        <a:spcAft>
                          <a:spcPts val="1000"/>
                        </a:spcAft>
                      </a:pPr>
                      <a:r>
                        <a:rPr lang="en-US" sz="2000" dirty="0">
                          <a:effectLst/>
                        </a:rPr>
                        <a:t>Update bakery product information success and keep updated information in the database. After that the system will redirect to the product page.</a:t>
                      </a:r>
                      <a:endParaRPr lang="en-US" sz="20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nSpc>
                          <a:spcPct val="115000"/>
                        </a:lnSpc>
                        <a:spcAft>
                          <a:spcPts val="0"/>
                        </a:spcAft>
                      </a:pPr>
                      <a:r>
                        <a:rPr lang="en-US" sz="2000" dirty="0">
                          <a:effectLst/>
                        </a:rPr>
                        <a:t>Update bakery product information success and keep updated information in the database. After that the system will redirect to the product page.</a:t>
                      </a:r>
                      <a:endParaRPr lang="en-US" sz="20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2000">
                          <a:effectLst/>
                        </a:rPr>
                        <a:t> </a:t>
                      </a:r>
                    </a:p>
                    <a:p>
                      <a:pPr algn="ctr">
                        <a:lnSpc>
                          <a:spcPct val="115000"/>
                        </a:lnSpc>
                        <a:spcAft>
                          <a:spcPts val="0"/>
                        </a:spcAft>
                      </a:pPr>
                      <a:r>
                        <a:rPr lang="en-US" sz="2000">
                          <a:effectLst/>
                        </a:rPr>
                        <a:t>Pass</a:t>
                      </a:r>
                      <a:endParaRPr lang="en-US" sz="20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r>
              <a:tr h="175260">
                <a:tc>
                  <a:txBody>
                    <a:bodyPr/>
                    <a:lstStyle/>
                    <a:p>
                      <a:pPr algn="ctr">
                        <a:lnSpc>
                          <a:spcPct val="115000"/>
                        </a:lnSpc>
                        <a:spcAft>
                          <a:spcPts val="0"/>
                        </a:spcAft>
                      </a:pPr>
                      <a:r>
                        <a:rPr lang="en-US" sz="2000">
                          <a:effectLst/>
                        </a:rPr>
                        <a:t> </a:t>
                      </a:r>
                    </a:p>
                    <a:p>
                      <a:pPr algn="ctr">
                        <a:lnSpc>
                          <a:spcPct val="115000"/>
                        </a:lnSpc>
                        <a:spcAft>
                          <a:spcPts val="0"/>
                        </a:spcAft>
                      </a:pPr>
                      <a:r>
                        <a:rPr lang="en-US" sz="2000">
                          <a:effectLst/>
                        </a:rPr>
                        <a:t>2</a:t>
                      </a:r>
                      <a:endParaRPr lang="en-US" sz="20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nSpc>
                          <a:spcPct val="115000"/>
                        </a:lnSpc>
                        <a:spcAft>
                          <a:spcPts val="1000"/>
                        </a:spcAft>
                      </a:pPr>
                      <a:r>
                        <a:rPr lang="en-US" sz="2000">
                          <a:effectLst/>
                        </a:rPr>
                        <a:t>Display error message “</a:t>
                      </a:r>
                      <a:r>
                        <a:rPr lang="en-US" sz="2000">
                          <a:effectLst/>
                          <a:highlight>
                            <a:srgbClr val="FFFFFF"/>
                          </a:highlight>
                        </a:rPr>
                        <a:t>Please input with a number.</a:t>
                      </a:r>
                      <a:r>
                        <a:rPr lang="en-US" sz="2000">
                          <a:effectLst/>
                        </a:rPr>
                        <a:t>” After that the system gives an admin input new information again.</a:t>
                      </a:r>
                      <a:endParaRPr lang="en-US" sz="20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nSpc>
                          <a:spcPct val="115000"/>
                        </a:lnSpc>
                        <a:spcAft>
                          <a:spcPts val="1000"/>
                        </a:spcAft>
                      </a:pPr>
                      <a:r>
                        <a:rPr lang="en-US" sz="2000">
                          <a:effectLst/>
                        </a:rPr>
                        <a:t>Display error message “</a:t>
                      </a:r>
                      <a:r>
                        <a:rPr lang="en-US" sz="2000">
                          <a:effectLst/>
                          <a:highlight>
                            <a:srgbClr val="FFFFFF"/>
                          </a:highlight>
                        </a:rPr>
                        <a:t>Please input with a number.</a:t>
                      </a:r>
                      <a:r>
                        <a:rPr lang="en-US" sz="2000">
                          <a:effectLst/>
                        </a:rPr>
                        <a:t>” After that the system gives an admin input new information again.</a:t>
                      </a:r>
                      <a:endParaRPr lang="en-US" sz="20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2000" dirty="0">
                          <a:effectLst/>
                        </a:rPr>
                        <a:t> </a:t>
                      </a:r>
                    </a:p>
                    <a:p>
                      <a:pPr algn="ctr">
                        <a:lnSpc>
                          <a:spcPct val="115000"/>
                        </a:lnSpc>
                        <a:spcAft>
                          <a:spcPts val="0"/>
                        </a:spcAft>
                      </a:pPr>
                      <a:r>
                        <a:rPr lang="en-US" sz="2000" dirty="0">
                          <a:effectLst/>
                        </a:rPr>
                        <a:t>Pass</a:t>
                      </a:r>
                      <a:endParaRPr lang="en-US" sz="20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r>
            </a:tbl>
          </a:graphicData>
        </a:graphic>
      </p:graphicFrame>
      <p:sp>
        <p:nvSpPr>
          <p:cNvPr id="3" name="ตัวยึดเนื้อหา 2"/>
          <p:cNvSpPr>
            <a:spLocks noGrp="1"/>
          </p:cNvSpPr>
          <p:nvPr>
            <p:ph idx="1"/>
          </p:nvPr>
        </p:nvSpPr>
        <p:spPr>
          <a:xfrm>
            <a:off x="609600" y="1600206"/>
            <a:ext cx="1498600" cy="1104893"/>
          </a:xfrm>
        </p:spPr>
        <p:txBody>
          <a:bodyPr>
            <a:noAutofit/>
          </a:bodyPr>
          <a:lstStyle/>
          <a:p>
            <a:pPr>
              <a:lnSpc>
                <a:spcPct val="150000"/>
              </a:lnSpc>
              <a:buNone/>
            </a:pPr>
            <a:r>
              <a:rPr lang="th-TH" sz="4400" b="1" dirty="0" smtClean="0">
                <a:latin typeface="Angsana New" pitchFamily="18" charset="-34"/>
                <a:cs typeface="Angsana New" pitchFamily="18" charset="-34"/>
              </a:rPr>
              <a:t>      </a:t>
            </a:r>
            <a:endParaRPr lang="en-US" sz="4400" b="1" dirty="0">
              <a:latin typeface="Browallia New" panose="020B0604020202020204" pitchFamily="34" charset="-34"/>
              <a:cs typeface="Browallia New" panose="020B0604020202020204" pitchFamily="34" charset="-34"/>
            </a:endParaRPr>
          </a:p>
          <a:p>
            <a:pPr>
              <a:buNone/>
            </a:pPr>
            <a:endParaRPr lang="th-TH" sz="4800" b="1" dirty="0"/>
          </a:p>
        </p:txBody>
      </p:sp>
      <p:sp>
        <p:nvSpPr>
          <p:cNvPr id="15" name="สี่เหลี่ยมผืนผ้า 14"/>
          <p:cNvSpPr/>
          <p:nvPr/>
        </p:nvSpPr>
        <p:spPr>
          <a:xfrm>
            <a:off x="0" y="0"/>
            <a:ext cx="2352675"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สี่เหลี่ยมผืนผ้ามุมมน 18"/>
          <p:cNvSpPr/>
          <p:nvPr/>
        </p:nvSpPr>
        <p:spPr>
          <a:xfrm>
            <a:off x="236538" y="3291914"/>
            <a:ext cx="1871662" cy="723897"/>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Browallia New" panose="020B0604020202020204" pitchFamily="34" charset="-34"/>
                <a:cs typeface="Browallia New" panose="020B0604020202020204" pitchFamily="34" charset="-34"/>
              </a:rPr>
              <a:t>System</a:t>
            </a:r>
          </a:p>
          <a:p>
            <a:pPr algn="ctr"/>
            <a:r>
              <a:rPr lang="en-US" sz="2800" dirty="0" smtClean="0">
                <a:solidFill>
                  <a:schemeClr val="tx1"/>
                </a:solidFill>
                <a:latin typeface="Browallia New" panose="020B0604020202020204" pitchFamily="34" charset="-34"/>
                <a:cs typeface="Browallia New" panose="020B0604020202020204" pitchFamily="34" charset="-34"/>
              </a:rPr>
              <a:t>Test Record</a:t>
            </a:r>
            <a:endParaRPr lang="en-US" sz="2800" dirty="0">
              <a:solidFill>
                <a:schemeClr val="tx1"/>
              </a:solidFill>
              <a:latin typeface="Browallia New" panose="020B0604020202020204" pitchFamily="34" charset="-34"/>
              <a:cs typeface="Browallia New" panose="020B0604020202020204" pitchFamily="34" charset="-34"/>
            </a:endParaRPr>
          </a:p>
        </p:txBody>
      </p:sp>
      <p:pic>
        <p:nvPicPr>
          <p:cNvPr id="13" name="รูปภาพ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3003" y="4416800"/>
            <a:ext cx="2076452" cy="2076452"/>
          </a:xfrm>
          <a:prstGeom prst="rect">
            <a:avLst/>
          </a:prstGeom>
        </p:spPr>
      </p:pic>
    </p:spTree>
    <p:extLst>
      <p:ext uri="{BB962C8B-B14F-4D97-AF65-F5344CB8AC3E}">
        <p14:creationId xmlns:p14="http://schemas.microsoft.com/office/powerpoint/2010/main" val="3132246337"/>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7" name="ตัวยึดเนื้อหา 2"/>
          <p:cNvSpPr txBox="1">
            <a:spLocks/>
          </p:cNvSpPr>
          <p:nvPr/>
        </p:nvSpPr>
        <p:spPr>
          <a:xfrm>
            <a:off x="4136560" y="3604380"/>
            <a:ext cx="5657382" cy="114002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en-US" sz="7100" b="1" dirty="0">
                <a:latin typeface="Browallia New" panose="020B0604020202020204" pitchFamily="34" charset="-34"/>
                <a:cs typeface="Browallia New" panose="020B0604020202020204" pitchFamily="34" charset="-34"/>
              </a:rPr>
              <a:t>r</a:t>
            </a:r>
            <a:r>
              <a:rPr lang="en-US" sz="7100" b="1" dirty="0" smtClean="0">
                <a:latin typeface="Browallia New" panose="020B0604020202020204" pitchFamily="34" charset="-34"/>
                <a:cs typeface="Browallia New" panose="020B0604020202020204" pitchFamily="34" charset="-34"/>
              </a:rPr>
              <a:t>aceability Record</a:t>
            </a:r>
            <a:endParaRPr lang="en-US" sz="7100" dirty="0" smtClean="0">
              <a:latin typeface="Browallia New" panose="020B0604020202020204" pitchFamily="34" charset="-34"/>
              <a:cs typeface="Browallia New" panose="020B0604020202020204" pitchFamily="34" charset="-34"/>
            </a:endParaRPr>
          </a:p>
        </p:txBody>
      </p:sp>
      <p:sp>
        <p:nvSpPr>
          <p:cNvPr id="5" name="ตัวยึดเนื้อหา 2"/>
          <p:cNvSpPr txBox="1">
            <a:spLocks/>
          </p:cNvSpPr>
          <p:nvPr/>
        </p:nvSpPr>
        <p:spPr>
          <a:xfrm>
            <a:off x="1788124" y="-740254"/>
            <a:ext cx="3960734" cy="53591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Arial" pitchFamily="34" charset="0"/>
              <a:buNone/>
            </a:pPr>
            <a:r>
              <a:rPr lang="en-US" sz="49600" b="1" dirty="0">
                <a:ln>
                  <a:solidFill>
                    <a:sysClr val="windowText" lastClr="000000"/>
                  </a:solidFill>
                </a:ln>
                <a:solidFill>
                  <a:schemeClr val="bg1"/>
                </a:solidFill>
                <a:latin typeface="Browallia New" panose="020B0604020202020204" pitchFamily="34" charset="-34"/>
                <a:cs typeface="Browallia New" panose="020B0604020202020204" pitchFamily="34" charset="-34"/>
              </a:rPr>
              <a:t>T</a:t>
            </a:r>
            <a:endParaRPr lang="en-US" sz="49600" dirty="0" smtClean="0">
              <a:ln>
                <a:solidFill>
                  <a:sysClr val="windowText" lastClr="000000"/>
                </a:solidFill>
              </a:ln>
              <a:solidFill>
                <a:schemeClr val="bg1"/>
              </a:solidFill>
              <a:latin typeface="Browallia New" panose="020B0604020202020204" pitchFamily="34" charset="-34"/>
              <a:cs typeface="Browallia New" panose="020B0604020202020204" pitchFamily="34" charset="-34"/>
            </a:endParaRPr>
          </a:p>
        </p:txBody>
      </p:sp>
      <p:sp>
        <p:nvSpPr>
          <p:cNvPr id="10" name="สี่เหลี่ยมผืนผ้า 9"/>
          <p:cNvSpPr/>
          <p:nvPr/>
        </p:nvSpPr>
        <p:spPr>
          <a:xfrm>
            <a:off x="1580028" y="5426840"/>
            <a:ext cx="3873085" cy="424732"/>
          </a:xfrm>
          <a:prstGeom prst="rect">
            <a:avLst/>
          </a:prstGeom>
        </p:spPr>
        <p:txBody>
          <a:bodyPr wrap="square" numCol="1">
            <a:spAutoFit/>
          </a:bodyPr>
          <a:lstStyle/>
          <a:p>
            <a:pPr marL="263525" lvl="0" indent="-219075">
              <a:lnSpc>
                <a:spcPct val="90000"/>
              </a:lnSpc>
              <a:spcBef>
                <a:spcPts val="1800"/>
              </a:spcBef>
              <a:buClr>
                <a:schemeClr val="accent1"/>
              </a:buClr>
              <a:defRPr/>
            </a:pPr>
            <a:r>
              <a:rPr lang="en-US" sz="2400" dirty="0" smtClean="0"/>
              <a:t>Traceability Record Table</a:t>
            </a:r>
          </a:p>
        </p:txBody>
      </p:sp>
    </p:spTree>
    <p:extLst>
      <p:ext uri="{BB962C8B-B14F-4D97-AF65-F5344CB8AC3E}">
        <p14:creationId xmlns:p14="http://schemas.microsoft.com/office/powerpoint/2010/main" val="180698573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5A33"/>
        </a:solidFill>
        <a:effectLst/>
      </p:bgPr>
    </p:bg>
    <p:spTree>
      <p:nvGrpSpPr>
        <p:cNvPr id="1" name=""/>
        <p:cNvGrpSpPr/>
        <p:nvPr/>
      </p:nvGrpSpPr>
      <p:grpSpPr>
        <a:xfrm>
          <a:off x="0" y="0"/>
          <a:ext cx="0" cy="0"/>
          <a:chOff x="0" y="0"/>
          <a:chExt cx="0" cy="0"/>
        </a:xfrm>
      </p:grpSpPr>
      <p:sp>
        <p:nvSpPr>
          <p:cNvPr id="3" name="ตัวยึดเนื้อหา 2"/>
          <p:cNvSpPr>
            <a:spLocks noGrp="1"/>
          </p:cNvSpPr>
          <p:nvPr>
            <p:ph idx="1"/>
          </p:nvPr>
        </p:nvSpPr>
        <p:spPr>
          <a:xfrm>
            <a:off x="4566603" y="554639"/>
            <a:ext cx="7027985" cy="827127"/>
          </a:xfrm>
        </p:spPr>
        <p:txBody>
          <a:bodyPr>
            <a:normAutofit fontScale="92500" lnSpcReduction="10000"/>
          </a:bodyPr>
          <a:lstStyle/>
          <a:p>
            <a:pPr>
              <a:buNone/>
            </a:pPr>
            <a:r>
              <a:rPr lang="en-US" sz="5400" b="1" dirty="0" smtClean="0">
                <a:latin typeface="Browallia New" panose="020B0604020202020204" pitchFamily="34" charset="-34"/>
                <a:cs typeface="Browallia New" panose="020B0604020202020204" pitchFamily="34" charset="-34"/>
              </a:rPr>
              <a:t>Introduction</a:t>
            </a:r>
          </a:p>
          <a:p>
            <a:pPr>
              <a:buNone/>
            </a:pPr>
            <a:endParaRPr lang="en-US" sz="2800" dirty="0" smtClean="0">
              <a:latin typeface="Browallia New" panose="020B0604020202020204" pitchFamily="34" charset="-34"/>
              <a:cs typeface="Browallia New" panose="020B0604020202020204" pitchFamily="34" charset="-34"/>
              <a:sym typeface="Webdings" panose="05030102010509060703" pitchFamily="18" charset="2"/>
            </a:endParaRPr>
          </a:p>
          <a:p>
            <a:pPr>
              <a:buNone/>
            </a:pPr>
            <a:endParaRPr lang="th-TH" dirty="0"/>
          </a:p>
        </p:txBody>
      </p:sp>
      <p:sp>
        <p:nvSpPr>
          <p:cNvPr id="2" name="แผนผังลำดับงาน: ที่เก็บแบบเข้าถึงโดยลำดับ 1"/>
          <p:cNvSpPr/>
          <p:nvPr/>
        </p:nvSpPr>
        <p:spPr>
          <a:xfrm rot="643913">
            <a:off x="712919" y="1054671"/>
            <a:ext cx="2712771" cy="1698456"/>
          </a:xfrm>
          <a:prstGeom prst="flowChartMagneticTape">
            <a:avLst/>
          </a:prstGeom>
          <a:gradFill flip="none" rotWithShape="1">
            <a:gsLst>
              <a:gs pos="0">
                <a:srgbClr val="1F87C4">
                  <a:shade val="30000"/>
                  <a:satMod val="115000"/>
                </a:srgbClr>
              </a:gs>
              <a:gs pos="50000">
                <a:srgbClr val="1F87C4">
                  <a:shade val="67500"/>
                  <a:satMod val="115000"/>
                </a:srgbClr>
              </a:gs>
              <a:gs pos="100000">
                <a:srgbClr val="1F87C4">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Browallia New" panose="020B0604020202020204" pitchFamily="34" charset="-34"/>
                <a:cs typeface="Browallia New" panose="020B0604020202020204" pitchFamily="34" charset="-34"/>
              </a:rPr>
              <a:t>Web-application</a:t>
            </a:r>
            <a:endParaRPr lang="en-US" sz="2800" dirty="0"/>
          </a:p>
        </p:txBody>
      </p:sp>
      <p:sp>
        <p:nvSpPr>
          <p:cNvPr id="5" name="แผนผังลำดับงาน: ที่เก็บแบบเข้าถึงโดยลำดับ 4"/>
          <p:cNvSpPr/>
          <p:nvPr/>
        </p:nvSpPr>
        <p:spPr>
          <a:xfrm>
            <a:off x="552492" y="3674266"/>
            <a:ext cx="3697496" cy="1952041"/>
          </a:xfrm>
          <a:prstGeom prst="flowChartMagneticTape">
            <a:avLst/>
          </a:prstGeom>
          <a:gradFill flip="none" rotWithShape="1">
            <a:gsLst>
              <a:gs pos="0">
                <a:srgbClr val="1F87C4">
                  <a:shade val="30000"/>
                  <a:satMod val="115000"/>
                </a:srgbClr>
              </a:gs>
              <a:gs pos="50000">
                <a:srgbClr val="1F87C4">
                  <a:shade val="67500"/>
                  <a:satMod val="115000"/>
                </a:srgbClr>
              </a:gs>
              <a:gs pos="100000">
                <a:srgbClr val="1F87C4">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Browallia New" panose="020B0604020202020204" pitchFamily="34" charset="-34"/>
                <a:cs typeface="Browallia New" panose="020B0604020202020204" pitchFamily="34" charset="-34"/>
              </a:rPr>
              <a:t>Ordering</a:t>
            </a:r>
          </a:p>
          <a:p>
            <a:pPr algn="ctr"/>
            <a:r>
              <a:rPr lang="en-US" sz="2800" dirty="0" smtClean="0">
                <a:latin typeface="Browallia New" panose="020B0604020202020204" pitchFamily="34" charset="-34"/>
                <a:cs typeface="Browallia New" panose="020B0604020202020204" pitchFamily="34" charset="-34"/>
              </a:rPr>
              <a:t>a fresh bakery product</a:t>
            </a:r>
            <a:endParaRPr lang="en-US" sz="2800" dirty="0">
              <a:latin typeface="Browallia New" panose="020B0604020202020204" pitchFamily="34" charset="-34"/>
              <a:cs typeface="Browallia New" panose="020B0604020202020204" pitchFamily="34" charset="-34"/>
            </a:endParaRPr>
          </a:p>
        </p:txBody>
      </p:sp>
      <p:sp>
        <p:nvSpPr>
          <p:cNvPr id="7" name="แผนผังลำดับงาน: ที่เก็บแบบเข้าถึงโดยลำดับ 6"/>
          <p:cNvSpPr/>
          <p:nvPr/>
        </p:nvSpPr>
        <p:spPr>
          <a:xfrm flipH="1">
            <a:off x="8533973" y="520289"/>
            <a:ext cx="3048426" cy="2067790"/>
          </a:xfrm>
          <a:prstGeom prst="flowChartMagneticTape">
            <a:avLst/>
          </a:prstGeom>
          <a:gradFill flip="none" rotWithShape="1">
            <a:gsLst>
              <a:gs pos="0">
                <a:srgbClr val="1F87C4">
                  <a:shade val="30000"/>
                  <a:satMod val="115000"/>
                </a:srgbClr>
              </a:gs>
              <a:gs pos="50000">
                <a:srgbClr val="1F87C4">
                  <a:shade val="67500"/>
                  <a:satMod val="115000"/>
                </a:srgbClr>
              </a:gs>
              <a:gs pos="100000">
                <a:srgbClr val="1F87C4">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Browallia New" panose="020B0604020202020204" pitchFamily="34" charset="-34"/>
                <a:cs typeface="Browallia New" panose="020B0604020202020204" pitchFamily="34" charset="-34"/>
              </a:rPr>
              <a:t>Estimating</a:t>
            </a:r>
          </a:p>
          <a:p>
            <a:pPr algn="ctr"/>
            <a:r>
              <a:rPr lang="en-US" sz="2800" dirty="0" smtClean="0">
                <a:latin typeface="Browallia New" panose="020B0604020202020204" pitchFamily="34" charset="-34"/>
                <a:cs typeface="Browallia New" panose="020B0604020202020204" pitchFamily="34" charset="-34"/>
              </a:rPr>
              <a:t>ingredient usage</a:t>
            </a:r>
            <a:endParaRPr lang="en-US" sz="2800" dirty="0"/>
          </a:p>
        </p:txBody>
      </p:sp>
      <p:sp>
        <p:nvSpPr>
          <p:cNvPr id="10" name="แผนผังลำดับงาน: ที่เก็บแบบเข้าถึงโดยลำดับ 9"/>
          <p:cNvSpPr/>
          <p:nvPr/>
        </p:nvSpPr>
        <p:spPr>
          <a:xfrm rot="1702736" flipH="1">
            <a:off x="8690479" y="3847003"/>
            <a:ext cx="2856272" cy="1619963"/>
          </a:xfrm>
          <a:prstGeom prst="flowChartMagneticTape">
            <a:avLst/>
          </a:prstGeom>
          <a:gradFill flip="none" rotWithShape="1">
            <a:gsLst>
              <a:gs pos="0">
                <a:srgbClr val="1F87C4">
                  <a:shade val="30000"/>
                  <a:satMod val="115000"/>
                </a:srgbClr>
              </a:gs>
              <a:gs pos="50000">
                <a:srgbClr val="1F87C4">
                  <a:shade val="67500"/>
                  <a:satMod val="115000"/>
                </a:srgbClr>
              </a:gs>
              <a:gs pos="100000">
                <a:srgbClr val="1F87C4">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Browallia New" panose="020B0604020202020204" pitchFamily="34" charset="-34"/>
                <a:cs typeface="Browallia New" panose="020B0604020202020204" pitchFamily="34" charset="-34"/>
              </a:rPr>
              <a:t>C#</a:t>
            </a:r>
          </a:p>
          <a:p>
            <a:pPr algn="ctr"/>
            <a:r>
              <a:rPr lang="en-US" sz="2800" dirty="0" smtClean="0">
                <a:latin typeface="Browallia New" panose="020B0604020202020204" pitchFamily="34" charset="-34"/>
                <a:cs typeface="Browallia New" panose="020B0604020202020204" pitchFamily="34" charset="-34"/>
              </a:rPr>
              <a:t>ASP.NET</a:t>
            </a:r>
            <a:endParaRPr lang="en-US" sz="2800" dirty="0">
              <a:latin typeface="Browallia New" panose="020B0604020202020204" pitchFamily="34" charset="-34"/>
              <a:cs typeface="Browallia New" panose="020B0604020202020204" pitchFamily="34" charset="-34"/>
            </a:endParaRPr>
          </a:p>
        </p:txBody>
      </p:sp>
      <p:pic>
        <p:nvPicPr>
          <p:cNvPr id="11" name="Picture 13"/>
          <p:cNvPicPr/>
          <p:nvPr/>
        </p:nvPicPr>
        <p:blipFill rotWithShape="1">
          <a:blip r:embed="rId3" cstate="print"/>
          <a:srcRect l="19847" b="6670"/>
          <a:stretch/>
        </p:blipFill>
        <p:spPr>
          <a:xfrm rot="686581">
            <a:off x="3620947" y="2302234"/>
            <a:ext cx="1891313" cy="1333939"/>
          </a:xfrm>
          <a:prstGeom prst="rect">
            <a:avLst/>
          </a:prstGeom>
          <a:solidFill>
            <a:schemeClr val="accent6">
              <a:lumMod val="75000"/>
            </a:schemeClr>
          </a:solidFill>
          <a:ln>
            <a:noFill/>
          </a:ln>
          <a:effectLst>
            <a:glow rad="228600">
              <a:schemeClr val="accent1">
                <a:satMod val="175000"/>
                <a:alpha val="40000"/>
              </a:schemeClr>
            </a:glow>
            <a:outerShdw blurRad="50800" dist="38100" dir="5400000" algn="t" rotWithShape="0">
              <a:prstClr val="black">
                <a:alpha val="40000"/>
              </a:prstClr>
            </a:outerShdw>
          </a:effectLst>
        </p:spPr>
      </p:pic>
      <p:pic>
        <p:nvPicPr>
          <p:cNvPr id="13" name="รูปภาพ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37007" y="4959222"/>
            <a:ext cx="2472657" cy="1172600"/>
          </a:xfrm>
          <a:prstGeom prst="rect">
            <a:avLst/>
          </a:prstGeom>
          <a:solidFill>
            <a:schemeClr val="accent6">
              <a:lumMod val="75000"/>
            </a:schemeClr>
          </a:solidFill>
          <a:effectLst>
            <a:glow rad="228600">
              <a:schemeClr val="accent1">
                <a:satMod val="175000"/>
                <a:alpha val="40000"/>
              </a:schemeClr>
            </a:glow>
            <a:outerShdw blurRad="50800" dist="38100" dir="8100000" algn="tr" rotWithShape="0">
              <a:prstClr val="black">
                <a:alpha val="40000"/>
              </a:prstClr>
            </a:outerShdw>
          </a:effectLst>
        </p:spPr>
      </p:pic>
      <p:pic>
        <p:nvPicPr>
          <p:cNvPr id="14" name="รูปภาพ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18200" y="1784592"/>
            <a:ext cx="2213029" cy="1185929"/>
          </a:xfrm>
          <a:prstGeom prst="rect">
            <a:avLst/>
          </a:prstGeom>
          <a:solidFill>
            <a:schemeClr val="accent6">
              <a:lumMod val="75000"/>
            </a:schemeClr>
          </a:solidFill>
          <a:effectLst>
            <a:glow rad="228600">
              <a:schemeClr val="accent1">
                <a:satMod val="175000"/>
                <a:alpha val="40000"/>
              </a:schemeClr>
            </a:glow>
            <a:outerShdw blurRad="50800" dist="38100" dir="8100000" algn="tr" rotWithShape="0">
              <a:prstClr val="black">
                <a:alpha val="40000"/>
              </a:prstClr>
            </a:outerShdw>
          </a:effectLst>
        </p:spPr>
      </p:pic>
      <p:pic>
        <p:nvPicPr>
          <p:cNvPr id="16" name="Picture 4" descr="http://cdn.ientry.com/sites/devwebpro/pictures/asp-net-open-source-cms-market-improving-small.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787299">
            <a:off x="7392473" y="3701633"/>
            <a:ext cx="1028646" cy="1028646"/>
          </a:xfrm>
          <a:prstGeom prst="roundRect">
            <a:avLst>
              <a:gd name="adj" fmla="val 8594"/>
            </a:avLst>
          </a:prstGeom>
          <a:solidFill>
            <a:schemeClr val="accent6">
              <a:lumMod val="75000"/>
            </a:schemeClr>
          </a:solidFill>
          <a:ln>
            <a:noFill/>
          </a:ln>
          <a:effectLst>
            <a:glow rad="228600">
              <a:schemeClr val="accent1">
                <a:satMod val="175000"/>
                <a:alpha val="40000"/>
              </a:schemeClr>
            </a:glow>
            <a:outerShdw blurRad="50800" dist="38100" dir="5400000" algn="t" rotWithShape="0">
              <a:prstClr val="black">
                <a:alpha val="40000"/>
              </a:prstClr>
            </a:outerShdw>
          </a:effectLst>
          <a:extLst/>
        </p:spPr>
      </p:pic>
      <p:pic>
        <p:nvPicPr>
          <p:cNvPr id="17" name="รูปภาพ 16" descr="C# interview questions and answers"/>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018766">
            <a:off x="6626910" y="3370057"/>
            <a:ext cx="668559" cy="660168"/>
          </a:xfrm>
          <a:prstGeom prst="rect">
            <a:avLst/>
          </a:prstGeom>
          <a:noFill/>
          <a:ln>
            <a:noFill/>
          </a:ln>
          <a:effectLst>
            <a:glow rad="228600">
              <a:schemeClr val="accent1">
                <a:satMod val="175000"/>
                <a:alpha val="40000"/>
              </a:schemeClr>
            </a:glow>
            <a:innerShdw blurRad="63500" dist="50800" dir="18900000">
              <a:prstClr val="black">
                <a:alpha val="50000"/>
              </a:prstClr>
            </a:innerShdw>
          </a:effectLst>
        </p:spPr>
      </p:pic>
    </p:spTree>
    <p:extLst>
      <p:ext uri="{BB962C8B-B14F-4D97-AF65-F5344CB8AC3E}">
        <p14:creationId xmlns:p14="http://schemas.microsoft.com/office/powerpoint/2010/main" val="5343839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EFBD"/>
        </a:solidFill>
        <a:effectLst/>
      </p:bgPr>
    </p:bg>
    <p:spTree>
      <p:nvGrpSpPr>
        <p:cNvPr id="1" name=""/>
        <p:cNvGrpSpPr/>
        <p:nvPr/>
      </p:nvGrpSpPr>
      <p:grpSpPr>
        <a:xfrm>
          <a:off x="0" y="0"/>
          <a:ext cx="0" cy="0"/>
          <a:chOff x="0" y="0"/>
          <a:chExt cx="0" cy="0"/>
        </a:xfrm>
      </p:grpSpPr>
      <p:sp>
        <p:nvSpPr>
          <p:cNvPr id="3" name="ตัวยึดเนื้อหา 2"/>
          <p:cNvSpPr>
            <a:spLocks noGrp="1"/>
          </p:cNvSpPr>
          <p:nvPr>
            <p:ph idx="1"/>
          </p:nvPr>
        </p:nvSpPr>
        <p:spPr>
          <a:xfrm>
            <a:off x="609600" y="1600206"/>
            <a:ext cx="1498600" cy="1104893"/>
          </a:xfrm>
        </p:spPr>
        <p:txBody>
          <a:bodyPr>
            <a:noAutofit/>
          </a:bodyPr>
          <a:lstStyle/>
          <a:p>
            <a:pPr>
              <a:lnSpc>
                <a:spcPct val="150000"/>
              </a:lnSpc>
              <a:buNone/>
            </a:pPr>
            <a:r>
              <a:rPr lang="th-TH" sz="4400" b="1" dirty="0" smtClean="0">
                <a:latin typeface="Angsana New" pitchFamily="18" charset="-34"/>
                <a:cs typeface="Angsana New" pitchFamily="18" charset="-34"/>
              </a:rPr>
              <a:t>      </a:t>
            </a:r>
            <a:endParaRPr lang="en-US" sz="4400" b="1" dirty="0">
              <a:latin typeface="Browallia New" panose="020B0604020202020204" pitchFamily="34" charset="-34"/>
              <a:cs typeface="Browallia New" panose="020B0604020202020204" pitchFamily="34" charset="-34"/>
            </a:endParaRPr>
          </a:p>
          <a:p>
            <a:pPr>
              <a:buNone/>
            </a:pPr>
            <a:endParaRPr lang="th-TH" sz="4800" b="1" dirty="0"/>
          </a:p>
        </p:txBody>
      </p:sp>
      <p:sp>
        <p:nvSpPr>
          <p:cNvPr id="6" name="สี่เหลี่ยมผืนผ้า 5"/>
          <p:cNvSpPr/>
          <p:nvPr/>
        </p:nvSpPr>
        <p:spPr>
          <a:xfrm>
            <a:off x="3276601" y="767973"/>
            <a:ext cx="7543800" cy="1117603"/>
          </a:xfrm>
          <a:prstGeom prst="rect">
            <a:avLst/>
          </a:prstGeom>
          <a:solidFill>
            <a:srgbClr val="FFD85D"/>
          </a:solidFill>
          <a:ln>
            <a:solidFill>
              <a:srgbClr val="FFD8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mj-lt"/>
              </a:rPr>
              <a:t>URS-12: </a:t>
            </a:r>
            <a:r>
              <a:rPr lang="en-US" sz="2000" dirty="0"/>
              <a:t>Worker view current order information.</a:t>
            </a:r>
            <a:endParaRPr lang="en-US" sz="2000" dirty="0">
              <a:latin typeface="+mj-lt"/>
              <a:ea typeface="Calibri" panose="020F0502020204030204" pitchFamily="34" charset="0"/>
              <a:cs typeface="Cordia New" panose="020B0304020202020204" pitchFamily="34" charset="-34"/>
            </a:endParaRPr>
          </a:p>
        </p:txBody>
      </p:sp>
      <p:sp>
        <p:nvSpPr>
          <p:cNvPr id="8" name="เครื่องหมายบั้ง 7"/>
          <p:cNvSpPr/>
          <p:nvPr/>
        </p:nvSpPr>
        <p:spPr>
          <a:xfrm flipH="1">
            <a:off x="2930527" y="2271803"/>
            <a:ext cx="5000624" cy="1117603"/>
          </a:xfrm>
          <a:prstGeom prst="chevron">
            <a:avLst/>
          </a:prstGeom>
          <a:solidFill>
            <a:srgbClr val="F5E795"/>
          </a:solidFill>
          <a:ln>
            <a:solidFill>
              <a:srgbClr val="F5E7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latin typeface="+mj-lt"/>
                <a:ea typeface="Calibri" panose="020F0502020204030204" pitchFamily="34" charset="0"/>
                <a:cs typeface="Cordia New" panose="020B0304020202020204" pitchFamily="34" charset="-34"/>
              </a:rPr>
              <a:t>System Requirement Specification</a:t>
            </a:r>
          </a:p>
          <a:p>
            <a:r>
              <a:rPr lang="en-US" sz="2000" dirty="0" smtClean="0">
                <a:latin typeface="+mj-lt"/>
                <a:ea typeface="Calibri" panose="020F0502020204030204" pitchFamily="34" charset="0"/>
                <a:cs typeface="Cordia New" panose="020B0304020202020204" pitchFamily="34" charset="-34"/>
              </a:rPr>
              <a:t>SRS-31, </a:t>
            </a:r>
            <a:r>
              <a:rPr lang="en-US" sz="2000" dirty="0" smtClean="0">
                <a:latin typeface="+mj-lt"/>
                <a:ea typeface="Calibri" panose="020F0502020204030204" pitchFamily="34" charset="0"/>
                <a:cs typeface="Cordia New" panose="020B0304020202020204" pitchFamily="34" charset="-34"/>
              </a:rPr>
              <a:t>SRS-75, SRS-76, SRS-77, SRS-78, SRS-79 </a:t>
            </a:r>
            <a:r>
              <a:rPr lang="en-US" sz="2000" dirty="0" smtClean="0">
                <a:latin typeface="+mj-lt"/>
                <a:ea typeface="Calibri" panose="020F0502020204030204" pitchFamily="34" charset="0"/>
                <a:cs typeface="Cordia New" panose="020B0304020202020204" pitchFamily="34" charset="-34"/>
              </a:rPr>
              <a:t>,</a:t>
            </a:r>
            <a:r>
              <a:rPr lang="en-US" sz="2000" dirty="0" smtClean="0">
                <a:latin typeface="+mj-lt"/>
                <a:ea typeface="Calibri" panose="020F0502020204030204" pitchFamily="34" charset="0"/>
                <a:cs typeface="Cordia New" panose="020B0304020202020204" pitchFamily="34" charset="-34"/>
              </a:rPr>
              <a:t>SRS-80</a:t>
            </a:r>
            <a:endParaRPr lang="en-US" sz="2000" dirty="0">
              <a:latin typeface="+mj-lt"/>
              <a:ea typeface="Calibri" panose="020F0502020204030204" pitchFamily="34" charset="0"/>
              <a:cs typeface="Cordia New" panose="020B0304020202020204" pitchFamily="34" charset="-34"/>
            </a:endParaRPr>
          </a:p>
        </p:txBody>
      </p:sp>
      <p:sp>
        <p:nvSpPr>
          <p:cNvPr id="15" name="สี่เหลี่ยมผืนผ้า 14"/>
          <p:cNvSpPr/>
          <p:nvPr/>
        </p:nvSpPr>
        <p:spPr>
          <a:xfrm>
            <a:off x="0" y="0"/>
            <a:ext cx="2352675" cy="68580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บวก 12"/>
          <p:cNvSpPr/>
          <p:nvPr/>
        </p:nvSpPr>
        <p:spPr>
          <a:xfrm>
            <a:off x="-476251" y="-1254366"/>
            <a:ext cx="3276601" cy="9366732"/>
          </a:xfrm>
          <a:prstGeom prst="mathPlus">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Browallia New" panose="020B0604020202020204" pitchFamily="34" charset="-34"/>
                <a:cs typeface="Browallia New" panose="020B0604020202020204" pitchFamily="34" charset="-34"/>
              </a:rPr>
              <a:t>Traceability Record Table</a:t>
            </a:r>
            <a:endParaRPr lang="en-US" sz="2800" b="1" dirty="0">
              <a:solidFill>
                <a:schemeClr val="tx1"/>
              </a:solidFill>
              <a:latin typeface="Browallia New" panose="020B0604020202020204" pitchFamily="34" charset="-34"/>
              <a:cs typeface="Browallia New" panose="020B0604020202020204" pitchFamily="34" charset="-34"/>
            </a:endParaRPr>
          </a:p>
        </p:txBody>
      </p:sp>
      <p:sp>
        <p:nvSpPr>
          <p:cNvPr id="14" name="เครื่องหมายบั้ง 13"/>
          <p:cNvSpPr/>
          <p:nvPr/>
        </p:nvSpPr>
        <p:spPr>
          <a:xfrm flipH="1">
            <a:off x="7931151" y="2271803"/>
            <a:ext cx="3355974" cy="1117603"/>
          </a:xfrm>
          <a:prstGeom prst="chevron">
            <a:avLst/>
          </a:prstGeom>
          <a:solidFill>
            <a:srgbClr val="F5E795"/>
          </a:solidFill>
          <a:ln>
            <a:solidFill>
              <a:srgbClr val="F5E7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latin typeface="+mj-lt"/>
                <a:cs typeface="Browallia New" panose="020B0604020202020204" pitchFamily="34" charset="-34"/>
              </a:rPr>
              <a:t>User Interface</a:t>
            </a:r>
          </a:p>
          <a:p>
            <a:r>
              <a:rPr lang="en-US" sz="2000" dirty="0" smtClean="0">
                <a:latin typeface="+mj-lt"/>
                <a:cs typeface="Browallia New" panose="020B0604020202020204" pitchFamily="34" charset="-34"/>
              </a:rPr>
              <a:t>UI-04, UI-23, UI-25</a:t>
            </a:r>
            <a:endParaRPr lang="en-US" sz="2000" dirty="0">
              <a:latin typeface="+mj-lt"/>
              <a:ea typeface="Calibri" panose="020F0502020204030204" pitchFamily="34" charset="0"/>
              <a:cs typeface="Cordia New" panose="020B0304020202020204" pitchFamily="34" charset="-34"/>
            </a:endParaRPr>
          </a:p>
        </p:txBody>
      </p:sp>
      <p:sp>
        <p:nvSpPr>
          <p:cNvPr id="16" name="เครื่องหมายบั้ง 15"/>
          <p:cNvSpPr/>
          <p:nvPr/>
        </p:nvSpPr>
        <p:spPr>
          <a:xfrm flipH="1">
            <a:off x="2797178" y="3688789"/>
            <a:ext cx="3327400" cy="1117603"/>
          </a:xfrm>
          <a:prstGeom prst="chevron">
            <a:avLst/>
          </a:prstGeom>
          <a:solidFill>
            <a:srgbClr val="F5E795"/>
          </a:solidFill>
          <a:ln>
            <a:solidFill>
              <a:srgbClr val="F5E7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latin typeface="+mj-lt"/>
                <a:cs typeface="Browallia New" panose="020B0604020202020204" pitchFamily="34" charset="-34"/>
              </a:rPr>
              <a:t>Sequence Diagram</a:t>
            </a:r>
          </a:p>
          <a:p>
            <a:r>
              <a:rPr lang="en-US" sz="2000" dirty="0" smtClean="0">
                <a:latin typeface="+mj-lt"/>
                <a:ea typeface="Calibri" panose="020F0502020204030204" pitchFamily="34" charset="0"/>
                <a:cs typeface="Browallia New" panose="020B0604020202020204" pitchFamily="34" charset="-34"/>
              </a:rPr>
              <a:t>SD-14</a:t>
            </a:r>
            <a:endParaRPr lang="en-US" sz="2000" dirty="0">
              <a:latin typeface="+mj-lt"/>
              <a:ea typeface="Calibri" panose="020F0502020204030204" pitchFamily="34" charset="0"/>
              <a:cs typeface="Cordia New" panose="020B0304020202020204" pitchFamily="34" charset="-34"/>
            </a:endParaRPr>
          </a:p>
        </p:txBody>
      </p:sp>
      <p:sp>
        <p:nvSpPr>
          <p:cNvPr id="19" name="เครื่องหมายบั้ง 18"/>
          <p:cNvSpPr/>
          <p:nvPr/>
        </p:nvSpPr>
        <p:spPr>
          <a:xfrm flipH="1">
            <a:off x="6153945" y="3674623"/>
            <a:ext cx="3009107" cy="1117603"/>
          </a:xfrm>
          <a:prstGeom prst="chevron">
            <a:avLst/>
          </a:prstGeom>
          <a:solidFill>
            <a:srgbClr val="F5E795"/>
          </a:solidFill>
          <a:ln>
            <a:solidFill>
              <a:srgbClr val="F5E7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latin typeface="+mj-lt"/>
                <a:cs typeface="Browallia New" panose="020B0604020202020204" pitchFamily="34" charset="-34"/>
              </a:rPr>
              <a:t>Activity Diagram</a:t>
            </a:r>
          </a:p>
          <a:p>
            <a:r>
              <a:rPr lang="en-US" sz="2000" dirty="0" smtClean="0">
                <a:latin typeface="+mj-lt"/>
                <a:cs typeface="Browallia New" panose="020B0604020202020204" pitchFamily="34" charset="-34"/>
              </a:rPr>
              <a:t>AD-20</a:t>
            </a:r>
            <a:endParaRPr lang="en-US" sz="2000" dirty="0">
              <a:latin typeface="+mj-lt"/>
              <a:ea typeface="Calibri" panose="020F0502020204030204" pitchFamily="34" charset="0"/>
              <a:cs typeface="Cordia New" panose="020B0304020202020204" pitchFamily="34" charset="-34"/>
            </a:endParaRPr>
          </a:p>
        </p:txBody>
      </p:sp>
      <p:sp>
        <p:nvSpPr>
          <p:cNvPr id="20" name="เครื่องหมายบั้ง 19"/>
          <p:cNvSpPr/>
          <p:nvPr/>
        </p:nvSpPr>
        <p:spPr>
          <a:xfrm flipH="1">
            <a:off x="9163052" y="3685853"/>
            <a:ext cx="2241551" cy="1117603"/>
          </a:xfrm>
          <a:prstGeom prst="chevron">
            <a:avLst/>
          </a:prstGeom>
          <a:solidFill>
            <a:srgbClr val="F5E795"/>
          </a:solidFill>
          <a:ln>
            <a:solidFill>
              <a:srgbClr val="F5E7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latin typeface="+mj-lt"/>
                <a:cs typeface="Browallia New" panose="020B0604020202020204" pitchFamily="34" charset="-34"/>
              </a:rPr>
              <a:t>Use Case</a:t>
            </a:r>
          </a:p>
          <a:p>
            <a:r>
              <a:rPr lang="en-US" sz="2000" dirty="0" smtClean="0">
                <a:latin typeface="+mj-lt"/>
                <a:cs typeface="Browallia New" panose="020B0604020202020204" pitchFamily="34" charset="-34"/>
              </a:rPr>
              <a:t>UC-10</a:t>
            </a:r>
            <a:endParaRPr lang="en-US" sz="2000" dirty="0">
              <a:latin typeface="+mj-lt"/>
              <a:ea typeface="Calibri" panose="020F0502020204030204" pitchFamily="34" charset="0"/>
              <a:cs typeface="Cordia New" panose="020B0304020202020204" pitchFamily="34" charset="-34"/>
            </a:endParaRPr>
          </a:p>
        </p:txBody>
      </p:sp>
      <p:sp>
        <p:nvSpPr>
          <p:cNvPr id="21" name="เครื่องหมายบั้ง 20"/>
          <p:cNvSpPr/>
          <p:nvPr/>
        </p:nvSpPr>
        <p:spPr>
          <a:xfrm flipH="1">
            <a:off x="2584451" y="5099904"/>
            <a:ext cx="3035300" cy="1117603"/>
          </a:xfrm>
          <a:prstGeom prst="chevron">
            <a:avLst/>
          </a:prstGeom>
          <a:solidFill>
            <a:srgbClr val="F5E795"/>
          </a:solidFill>
          <a:ln>
            <a:solidFill>
              <a:srgbClr val="F5E7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latin typeface="+mj-lt"/>
                <a:cs typeface="Browallia New" panose="020B0604020202020204" pitchFamily="34" charset="-34"/>
              </a:rPr>
              <a:t>Unit Test Case</a:t>
            </a:r>
          </a:p>
          <a:p>
            <a:r>
              <a:rPr lang="en-US" sz="2000" dirty="0" smtClean="0">
                <a:latin typeface="+mj-lt"/>
                <a:cs typeface="Browallia New" panose="020B0604020202020204" pitchFamily="34" charset="-34"/>
              </a:rPr>
              <a:t>UTC-12, UTC-13</a:t>
            </a:r>
            <a:endParaRPr lang="en-US" sz="2000" dirty="0">
              <a:latin typeface="+mj-lt"/>
              <a:ea typeface="Calibri" panose="020F0502020204030204" pitchFamily="34" charset="0"/>
              <a:cs typeface="Cordia New" panose="020B0304020202020204" pitchFamily="34" charset="-34"/>
            </a:endParaRPr>
          </a:p>
        </p:txBody>
      </p:sp>
      <p:sp>
        <p:nvSpPr>
          <p:cNvPr id="22" name="เครื่องหมายบั้ง 21"/>
          <p:cNvSpPr/>
          <p:nvPr/>
        </p:nvSpPr>
        <p:spPr>
          <a:xfrm flipH="1">
            <a:off x="5721350" y="5099903"/>
            <a:ext cx="3055939" cy="1117603"/>
          </a:xfrm>
          <a:prstGeom prst="chevron">
            <a:avLst/>
          </a:prstGeom>
          <a:solidFill>
            <a:srgbClr val="F5E795"/>
          </a:solidFill>
          <a:ln>
            <a:solidFill>
              <a:srgbClr val="F5E7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latin typeface="+mj-lt"/>
                <a:cs typeface="Browallia New" panose="020B0604020202020204" pitchFamily="34" charset="-34"/>
              </a:rPr>
              <a:t>System Test Case</a:t>
            </a:r>
          </a:p>
          <a:p>
            <a:r>
              <a:rPr lang="en-US" sz="2000" dirty="0" smtClean="0">
                <a:latin typeface="+mj-lt"/>
                <a:cs typeface="Browallia New" panose="020B0604020202020204" pitchFamily="34" charset="-34"/>
              </a:rPr>
              <a:t>STC-17</a:t>
            </a:r>
            <a:endParaRPr lang="en-US" sz="2000" dirty="0">
              <a:latin typeface="+mj-lt"/>
              <a:ea typeface="Calibri" panose="020F0502020204030204" pitchFamily="34" charset="0"/>
              <a:cs typeface="Cordia New" panose="020B0304020202020204" pitchFamily="34" charset="-34"/>
            </a:endParaRPr>
          </a:p>
        </p:txBody>
      </p:sp>
      <p:sp>
        <p:nvSpPr>
          <p:cNvPr id="23" name="เครื่องหมายบั้ง 22"/>
          <p:cNvSpPr/>
          <p:nvPr/>
        </p:nvSpPr>
        <p:spPr>
          <a:xfrm flipH="1">
            <a:off x="8878888" y="5099903"/>
            <a:ext cx="2862265" cy="1117603"/>
          </a:xfrm>
          <a:prstGeom prst="chevron">
            <a:avLst/>
          </a:prstGeom>
          <a:solidFill>
            <a:srgbClr val="F5E795"/>
          </a:solidFill>
          <a:ln>
            <a:solidFill>
              <a:srgbClr val="F5E7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latin typeface="+mj-lt"/>
                <a:cs typeface="Browallia New" panose="020B0604020202020204" pitchFamily="34" charset="-34"/>
              </a:rPr>
              <a:t>Database</a:t>
            </a:r>
          </a:p>
          <a:p>
            <a:r>
              <a:rPr lang="en-US" sz="2000" dirty="0" smtClean="0">
                <a:latin typeface="+mj-lt"/>
                <a:cs typeface="Browallia New" panose="020B0604020202020204" pitchFamily="34" charset="-34"/>
              </a:rPr>
              <a:t>DB-01, </a:t>
            </a:r>
            <a:r>
              <a:rPr lang="en-US" sz="2000" dirty="0" smtClean="0">
                <a:latin typeface="+mj-lt"/>
                <a:cs typeface="Browallia New" panose="020B0604020202020204" pitchFamily="34" charset="-34"/>
              </a:rPr>
              <a:t>DB-02, </a:t>
            </a:r>
            <a:r>
              <a:rPr lang="en-US" sz="2000" dirty="0" smtClean="0">
                <a:latin typeface="+mj-lt"/>
                <a:cs typeface="Browallia New" panose="020B0604020202020204" pitchFamily="34" charset="-34"/>
              </a:rPr>
              <a:t>DB-07, </a:t>
            </a:r>
            <a:r>
              <a:rPr lang="en-US" sz="2000" dirty="0" smtClean="0">
                <a:latin typeface="+mj-lt"/>
                <a:cs typeface="Browallia New" panose="020B0604020202020204" pitchFamily="34" charset="-34"/>
              </a:rPr>
              <a:t>DB-09</a:t>
            </a:r>
            <a:endParaRPr lang="en-US" sz="2000" dirty="0">
              <a:latin typeface="+mj-lt"/>
              <a:ea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3916609787"/>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7" name="ตัวยึดเนื้อหา 2"/>
          <p:cNvSpPr txBox="1">
            <a:spLocks/>
          </p:cNvSpPr>
          <p:nvPr/>
        </p:nvSpPr>
        <p:spPr>
          <a:xfrm>
            <a:off x="5149616" y="4119857"/>
            <a:ext cx="4172276" cy="143483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en-US" sz="7100" b="1" dirty="0" smtClean="0">
                <a:latin typeface="Browallia New" panose="020B0604020202020204" pitchFamily="34" charset="-34"/>
                <a:cs typeface="Browallia New" panose="020B0604020202020204" pitchFamily="34" charset="-34"/>
              </a:rPr>
              <a:t>emo</a:t>
            </a:r>
            <a:endParaRPr lang="en-US" sz="7100" dirty="0" smtClean="0">
              <a:latin typeface="Browallia New" panose="020B0604020202020204" pitchFamily="34" charset="-34"/>
              <a:cs typeface="Browallia New" panose="020B0604020202020204" pitchFamily="34" charset="-34"/>
            </a:endParaRPr>
          </a:p>
        </p:txBody>
      </p:sp>
      <p:sp>
        <p:nvSpPr>
          <p:cNvPr id="5" name="ตัวยึดเนื้อหา 2"/>
          <p:cNvSpPr txBox="1">
            <a:spLocks/>
          </p:cNvSpPr>
          <p:nvPr/>
        </p:nvSpPr>
        <p:spPr>
          <a:xfrm>
            <a:off x="3275020" y="-197223"/>
            <a:ext cx="3960734" cy="4029602"/>
          </a:xfrm>
          <a:prstGeom prst="rect">
            <a:avLst/>
          </a:prstGeom>
          <a:ln>
            <a:no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Arial" pitchFamily="34" charset="0"/>
              <a:buNone/>
            </a:pPr>
            <a:r>
              <a:rPr lang="en-US" sz="49600" b="1" dirty="0">
                <a:ln>
                  <a:solidFill>
                    <a:sysClr val="windowText" lastClr="000000"/>
                  </a:solidFill>
                </a:ln>
                <a:solidFill>
                  <a:schemeClr val="bg1"/>
                </a:solidFill>
                <a:latin typeface="Browallia New" panose="020B0604020202020204" pitchFamily="34" charset="-34"/>
                <a:cs typeface="Browallia New" panose="020B0604020202020204" pitchFamily="34" charset="-34"/>
              </a:rPr>
              <a:t>D</a:t>
            </a:r>
            <a:endParaRPr lang="en-US" sz="49600" dirty="0" smtClean="0">
              <a:ln>
                <a:solidFill>
                  <a:sysClr val="windowText" lastClr="000000"/>
                </a:solidFill>
              </a:ln>
              <a:solidFill>
                <a:schemeClr val="bg1"/>
              </a:solidFill>
              <a:latin typeface="Browallia New" panose="020B0604020202020204" pitchFamily="34" charset="-34"/>
              <a:cs typeface="Browallia New" panose="020B0604020202020204" pitchFamily="34" charset="-34"/>
            </a:endParaRPr>
          </a:p>
        </p:txBody>
      </p:sp>
    </p:spTree>
    <p:extLst>
      <p:ext uri="{BB962C8B-B14F-4D97-AF65-F5344CB8AC3E}">
        <p14:creationId xmlns:p14="http://schemas.microsoft.com/office/powerpoint/2010/main" val="1191967477"/>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1000" b="-31000"/>
          </a:stretch>
        </a:blipFill>
        <a:effectLst/>
      </p:bgPr>
    </p:bg>
    <p:spTree>
      <p:nvGrpSpPr>
        <p:cNvPr id="1" name=""/>
        <p:cNvGrpSpPr/>
        <p:nvPr/>
      </p:nvGrpSpPr>
      <p:grpSpPr>
        <a:xfrm>
          <a:off x="0" y="0"/>
          <a:ext cx="0" cy="0"/>
          <a:chOff x="0" y="0"/>
          <a:chExt cx="0" cy="0"/>
        </a:xfrm>
      </p:grpSpPr>
      <p:sp>
        <p:nvSpPr>
          <p:cNvPr id="6" name="ตัวยึดเนื้อหา 2"/>
          <p:cNvSpPr txBox="1">
            <a:spLocks/>
          </p:cNvSpPr>
          <p:nvPr/>
        </p:nvSpPr>
        <p:spPr>
          <a:xfrm>
            <a:off x="1892673" y="1043470"/>
            <a:ext cx="10972800" cy="114002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en-US" sz="7100" b="1" dirty="0" smtClean="0">
                <a:latin typeface="Browallia New" panose="020B0604020202020204" pitchFamily="34" charset="-34"/>
                <a:cs typeface="Browallia New" panose="020B0604020202020204" pitchFamily="34" charset="-34"/>
              </a:rPr>
              <a:t>roblems</a:t>
            </a:r>
            <a:endParaRPr lang="en-US" sz="7100" dirty="0" smtClean="0">
              <a:latin typeface="Browallia New" panose="020B0604020202020204" pitchFamily="34" charset="-34"/>
              <a:cs typeface="Browallia New" panose="020B0604020202020204" pitchFamily="34" charset="-34"/>
            </a:endParaRPr>
          </a:p>
        </p:txBody>
      </p:sp>
      <p:sp>
        <p:nvSpPr>
          <p:cNvPr id="8" name="ตัวยึดเนื้อหา 2"/>
          <p:cNvSpPr txBox="1">
            <a:spLocks/>
          </p:cNvSpPr>
          <p:nvPr/>
        </p:nvSpPr>
        <p:spPr>
          <a:xfrm>
            <a:off x="4762500" y="-230400"/>
            <a:ext cx="1854200" cy="241389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Arial" pitchFamily="34" charset="0"/>
              <a:buNone/>
            </a:pPr>
            <a:r>
              <a:rPr lang="en-US" sz="19900" b="1" dirty="0">
                <a:solidFill>
                  <a:srgbClr val="C00000"/>
                </a:solidFill>
                <a:latin typeface="Browallia New" panose="020B0604020202020204" pitchFamily="34" charset="-34"/>
                <a:cs typeface="Browallia New" panose="020B0604020202020204" pitchFamily="34" charset="-34"/>
              </a:rPr>
              <a:t>P</a:t>
            </a:r>
            <a:endParaRPr lang="en-US" sz="19900" dirty="0" smtClean="0">
              <a:solidFill>
                <a:srgbClr val="C00000"/>
              </a:solidFill>
              <a:latin typeface="Browallia New" panose="020B0604020202020204" pitchFamily="34" charset="-34"/>
              <a:cs typeface="Browallia New" panose="020B0604020202020204" pitchFamily="34" charset="-34"/>
            </a:endParaRPr>
          </a:p>
        </p:txBody>
      </p:sp>
      <p:sp>
        <p:nvSpPr>
          <p:cNvPr id="3" name="สี่เหลี่ยมผืนผ้า 2"/>
          <p:cNvSpPr/>
          <p:nvPr/>
        </p:nvSpPr>
        <p:spPr>
          <a:xfrm>
            <a:off x="4933950" y="1865099"/>
            <a:ext cx="7258050" cy="1651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5"/>
          <p:cNvSpPr/>
          <p:nvPr/>
        </p:nvSpPr>
        <p:spPr>
          <a:xfrm>
            <a:off x="1390650" y="2375112"/>
            <a:ext cx="8403771" cy="3970318"/>
          </a:xfrm>
          <a:prstGeom prst="rect">
            <a:avLst/>
          </a:prstGeom>
        </p:spPr>
        <p:txBody>
          <a:bodyPr wrap="square">
            <a:spAutoFit/>
          </a:bodyPr>
          <a:lstStyle/>
          <a:p>
            <a:pPr>
              <a:lnSpc>
                <a:spcPct val="150000"/>
              </a:lnSpc>
              <a:buFont typeface="Arial" pitchFamily="34" charset="0"/>
              <a:buChar char="•"/>
            </a:pPr>
            <a:r>
              <a:rPr lang="en-US" sz="2800" dirty="0"/>
              <a:t> Lack </a:t>
            </a:r>
            <a:r>
              <a:rPr lang="en-US" sz="2800" dirty="0" smtClean="0"/>
              <a:t>writing </a:t>
            </a:r>
            <a:r>
              <a:rPr lang="en-US" sz="2800" dirty="0"/>
              <a:t>e</a:t>
            </a:r>
            <a:r>
              <a:rPr lang="en-US" sz="2800" dirty="0" smtClean="0"/>
              <a:t>nglish </a:t>
            </a:r>
            <a:r>
              <a:rPr lang="en-US" sz="2800" dirty="0"/>
              <a:t>skills.</a:t>
            </a:r>
          </a:p>
          <a:p>
            <a:pPr>
              <a:lnSpc>
                <a:spcPct val="150000"/>
              </a:lnSpc>
              <a:buFont typeface="Arial" pitchFamily="34" charset="0"/>
              <a:buChar char="•"/>
            </a:pPr>
            <a:r>
              <a:rPr lang="en-US" sz="2800" dirty="0"/>
              <a:t> Bad communication </a:t>
            </a:r>
            <a:r>
              <a:rPr lang="en-US" sz="2800" dirty="0" smtClean="0"/>
              <a:t>between team </a:t>
            </a:r>
            <a:r>
              <a:rPr lang="en-US" sz="2800" dirty="0"/>
              <a:t>members.</a:t>
            </a:r>
          </a:p>
          <a:p>
            <a:pPr>
              <a:lnSpc>
                <a:spcPct val="150000"/>
              </a:lnSpc>
              <a:buFont typeface="Arial" pitchFamily="34" charset="0"/>
              <a:buChar char="•"/>
            </a:pPr>
            <a:r>
              <a:rPr lang="en-US" sz="2800" dirty="0" smtClean="0"/>
              <a:t> Requirements </a:t>
            </a:r>
            <a:r>
              <a:rPr lang="en-US" sz="2800" dirty="0"/>
              <a:t>might be </a:t>
            </a:r>
            <a:r>
              <a:rPr lang="en-US" sz="2800" dirty="0" smtClean="0"/>
              <a:t>changed.</a:t>
            </a:r>
            <a:endParaRPr lang="en-US" sz="2800" dirty="0"/>
          </a:p>
          <a:p>
            <a:pPr>
              <a:lnSpc>
                <a:spcPct val="150000"/>
              </a:lnSpc>
              <a:buFont typeface="Arial" pitchFamily="34" charset="0"/>
              <a:buChar char="•"/>
            </a:pPr>
            <a:r>
              <a:rPr lang="en-US" sz="2800" dirty="0" smtClean="0"/>
              <a:t> Unit test case</a:t>
            </a:r>
            <a:r>
              <a:rPr lang="th-TH" sz="2800" dirty="0" smtClean="0"/>
              <a:t> </a:t>
            </a:r>
            <a:r>
              <a:rPr lang="en-US" sz="2800" dirty="0" smtClean="0"/>
              <a:t>not enough.</a:t>
            </a:r>
          </a:p>
          <a:p>
            <a:pPr>
              <a:lnSpc>
                <a:spcPct val="150000"/>
              </a:lnSpc>
              <a:buFont typeface="Arial" pitchFamily="34" charset="0"/>
              <a:buChar char="•"/>
            </a:pPr>
            <a:r>
              <a:rPr lang="en-US" sz="2800" dirty="0"/>
              <a:t> </a:t>
            </a:r>
            <a:r>
              <a:rPr lang="en-US" sz="2800" dirty="0" smtClean="0"/>
              <a:t>Have a problem with sequence </a:t>
            </a:r>
            <a:r>
              <a:rPr lang="en-US" sz="2800" dirty="0"/>
              <a:t>d</a:t>
            </a:r>
            <a:r>
              <a:rPr lang="en-US" sz="2800" dirty="0" smtClean="0"/>
              <a:t>iagram</a:t>
            </a:r>
          </a:p>
          <a:p>
            <a:pPr>
              <a:lnSpc>
                <a:spcPct val="150000"/>
              </a:lnSpc>
              <a:buFont typeface="Arial" pitchFamily="34" charset="0"/>
              <a:buChar char="•"/>
            </a:pPr>
            <a:r>
              <a:rPr lang="en-US" sz="2800" dirty="0" smtClean="0"/>
              <a:t> Deliverables delay.</a:t>
            </a:r>
          </a:p>
        </p:txBody>
      </p:sp>
    </p:spTree>
    <p:extLst>
      <p:ext uri="{BB962C8B-B14F-4D97-AF65-F5344CB8AC3E}">
        <p14:creationId xmlns:p14="http://schemas.microsoft.com/office/powerpoint/2010/main" val="3411598419"/>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3ECEB5"/>
        </a:solidFill>
        <a:effectLst/>
      </p:bgPr>
    </p:bg>
    <p:spTree>
      <p:nvGrpSpPr>
        <p:cNvPr id="1" name=""/>
        <p:cNvGrpSpPr/>
        <p:nvPr/>
      </p:nvGrpSpPr>
      <p:grpSpPr>
        <a:xfrm>
          <a:off x="0" y="0"/>
          <a:ext cx="0" cy="0"/>
          <a:chOff x="0" y="0"/>
          <a:chExt cx="0" cy="0"/>
        </a:xfrm>
      </p:grpSpPr>
      <p:sp>
        <p:nvSpPr>
          <p:cNvPr id="6" name="Flowchart: Alternate Process 4"/>
          <p:cNvSpPr/>
          <p:nvPr/>
        </p:nvSpPr>
        <p:spPr>
          <a:xfrm>
            <a:off x="0" y="536578"/>
            <a:ext cx="12192000" cy="1137769"/>
          </a:xfrm>
          <a:prstGeom prst="rect">
            <a:avLst/>
          </a:prstGeom>
          <a:solidFill>
            <a:srgbClr val="EE3435"/>
          </a:solidFill>
          <a:ln>
            <a:solidFill>
              <a:srgbClr val="EE34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h-TH" sz="5400" dirty="0" smtClean="0"/>
              <a:t>     </a:t>
            </a:r>
            <a:endParaRPr lang="en-US" sz="6000" b="1" dirty="0">
              <a:solidFill>
                <a:schemeClr val="bg1"/>
              </a:solidFill>
              <a:latin typeface="Browallia New" pitchFamily="34" charset="-34"/>
              <a:cs typeface="Browallia New" pitchFamily="34" charset="-34"/>
            </a:endParaRPr>
          </a:p>
        </p:txBody>
      </p:sp>
      <p:sp>
        <p:nvSpPr>
          <p:cNvPr id="2" name="ชื่อเรื่อง 1"/>
          <p:cNvSpPr>
            <a:spLocks noGrp="1"/>
          </p:cNvSpPr>
          <p:nvPr>
            <p:ph type="title"/>
          </p:nvPr>
        </p:nvSpPr>
        <p:spPr>
          <a:xfrm>
            <a:off x="863600" y="531347"/>
            <a:ext cx="9338235" cy="1143000"/>
          </a:xfrm>
        </p:spPr>
        <p:txBody>
          <a:bodyPr>
            <a:normAutofit/>
          </a:bodyPr>
          <a:lstStyle/>
          <a:p>
            <a:pPr algn="r"/>
            <a:r>
              <a:rPr lang="en-US" sz="5400" b="1" dirty="0" smtClean="0">
                <a:solidFill>
                  <a:schemeClr val="bg1"/>
                </a:solidFill>
                <a:latin typeface="Browallia New" pitchFamily="34" charset="-34"/>
                <a:cs typeface="Browallia New" pitchFamily="34" charset="-34"/>
              </a:rPr>
              <a:t>THANK YOU</a:t>
            </a:r>
            <a:endParaRPr lang="en-US" sz="5400" dirty="0"/>
          </a:p>
        </p:txBody>
      </p:sp>
      <p:graphicFrame>
        <p:nvGraphicFramePr>
          <p:cNvPr id="12" name="แผนภูมิ 11"/>
          <p:cNvGraphicFramePr/>
          <p:nvPr>
            <p:extLst>
              <p:ext uri="{D42A27DB-BD31-4B8C-83A1-F6EECF244321}">
                <p14:modId xmlns:p14="http://schemas.microsoft.com/office/powerpoint/2010/main" val="2895562584"/>
              </p:ext>
            </p:extLst>
          </p:nvPr>
        </p:nvGraphicFramePr>
        <p:xfrm>
          <a:off x="2139576" y="1831290"/>
          <a:ext cx="7685741" cy="46412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96607004"/>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สี่เหลี่ยมผืนผ้า 5"/>
          <p:cNvSpPr/>
          <p:nvPr/>
        </p:nvSpPr>
        <p:spPr>
          <a:xfrm>
            <a:off x="1333500" y="457200"/>
            <a:ext cx="9525000" cy="139700"/>
          </a:xfrm>
          <a:prstGeom prst="rect">
            <a:avLst/>
          </a:prstGeom>
          <a:solidFill>
            <a:srgbClr val="EAE6E7"/>
          </a:solidFill>
          <a:ln>
            <a:solidFill>
              <a:srgbClr val="EAE6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สี่เหลี่ยมผืนผ้า 6"/>
          <p:cNvSpPr/>
          <p:nvPr/>
        </p:nvSpPr>
        <p:spPr>
          <a:xfrm>
            <a:off x="1333500" y="1308100"/>
            <a:ext cx="9525000" cy="139700"/>
          </a:xfrm>
          <a:prstGeom prst="rect">
            <a:avLst/>
          </a:prstGeom>
          <a:solidFill>
            <a:srgbClr val="EAE6E7"/>
          </a:solidFill>
          <a:ln>
            <a:solidFill>
              <a:srgbClr val="EAE6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ตัวยึดเนื้อหา 2"/>
          <p:cNvSpPr txBox="1">
            <a:spLocks/>
          </p:cNvSpPr>
          <p:nvPr/>
        </p:nvSpPr>
        <p:spPr>
          <a:xfrm>
            <a:off x="1244600" y="330199"/>
            <a:ext cx="9702800" cy="11176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50000"/>
              </a:lnSpc>
              <a:buFont typeface="Arial" pitchFamily="34" charset="0"/>
              <a:buNone/>
            </a:pPr>
            <a:r>
              <a:rPr lang="en-US" sz="4400" b="1" dirty="0" smtClean="0">
                <a:solidFill>
                  <a:srgbClr val="FF0000"/>
                </a:solidFill>
                <a:latin typeface="Browallia New" panose="020B0604020202020204" pitchFamily="34" charset="-34"/>
                <a:cs typeface="Browallia New" panose="020B0604020202020204" pitchFamily="34" charset="-34"/>
              </a:rPr>
              <a:t>“</a:t>
            </a:r>
            <a:r>
              <a:rPr lang="en-US" dirty="0" smtClean="0">
                <a:solidFill>
                  <a:srgbClr val="FF0000"/>
                </a:solidFill>
                <a:latin typeface="Browallia New" panose="020B0604020202020204" pitchFamily="34" charset="-34"/>
                <a:cs typeface="Browallia New" panose="020B0604020202020204" pitchFamily="34" charset="-34"/>
              </a:rPr>
              <a:t> </a:t>
            </a:r>
            <a:r>
              <a:rPr lang="th-TH" dirty="0" smtClean="0">
                <a:solidFill>
                  <a:srgbClr val="FF0000"/>
                </a:solidFill>
                <a:latin typeface="Browallia New" panose="020B0604020202020204" pitchFamily="34" charset="-34"/>
                <a:cs typeface="Browallia New" panose="020B0604020202020204" pitchFamily="34" charset="-34"/>
              </a:rPr>
              <a:t> </a:t>
            </a:r>
            <a:r>
              <a:rPr lang="en-US" sz="4400" dirty="0" smtClean="0">
                <a:solidFill>
                  <a:srgbClr val="FF0000"/>
                </a:solidFill>
                <a:latin typeface="Browallia New" panose="020B0604020202020204" pitchFamily="34" charset="-34"/>
                <a:cs typeface="Browallia New" panose="020B0604020202020204" pitchFamily="34" charset="-34"/>
              </a:rPr>
              <a:t>Question</a:t>
            </a:r>
            <a:r>
              <a:rPr lang="en-US" dirty="0" smtClean="0">
                <a:solidFill>
                  <a:srgbClr val="FF0000"/>
                </a:solidFill>
                <a:latin typeface="Browallia New" panose="020B0604020202020204" pitchFamily="34" charset="-34"/>
                <a:cs typeface="Browallia New" panose="020B0604020202020204" pitchFamily="34" charset="-34"/>
              </a:rPr>
              <a:t> </a:t>
            </a:r>
            <a:r>
              <a:rPr lang="en-US" b="1" dirty="0" smtClean="0">
                <a:latin typeface="Browallia New" panose="020B0604020202020204" pitchFamily="34" charset="-34"/>
                <a:cs typeface="Browallia New" panose="020B0604020202020204" pitchFamily="34" charset="-34"/>
              </a:rPr>
              <a:t>and</a:t>
            </a:r>
            <a:r>
              <a:rPr lang="th-TH" sz="4400" b="1" dirty="0" smtClean="0">
                <a:latin typeface="Browallia New" panose="020B0604020202020204" pitchFamily="34" charset="-34"/>
                <a:cs typeface="Browallia New" panose="020B0604020202020204" pitchFamily="34" charset="-34"/>
              </a:rPr>
              <a:t> </a:t>
            </a:r>
            <a:r>
              <a:rPr lang="en-US" sz="4400" dirty="0" smtClean="0">
                <a:solidFill>
                  <a:srgbClr val="FF0000"/>
                </a:solidFill>
                <a:latin typeface="Browallia New" panose="020B0604020202020204" pitchFamily="34" charset="-34"/>
                <a:cs typeface="Browallia New" panose="020B0604020202020204" pitchFamily="34" charset="-34"/>
              </a:rPr>
              <a:t>Answer</a:t>
            </a:r>
            <a:r>
              <a:rPr lang="en-US" dirty="0" smtClean="0">
                <a:solidFill>
                  <a:srgbClr val="FF0000"/>
                </a:solidFill>
                <a:latin typeface="Browallia New" panose="020B0604020202020204" pitchFamily="34" charset="-34"/>
                <a:cs typeface="Browallia New" panose="020B0604020202020204" pitchFamily="34" charset="-34"/>
              </a:rPr>
              <a:t> </a:t>
            </a:r>
            <a:r>
              <a:rPr lang="en-US" sz="4400" b="1" dirty="0" smtClean="0">
                <a:solidFill>
                  <a:srgbClr val="FF0000"/>
                </a:solidFill>
                <a:latin typeface="Browallia New" panose="020B0604020202020204" pitchFamily="34" charset="-34"/>
                <a:cs typeface="Browallia New" panose="020B0604020202020204" pitchFamily="34" charset="-34"/>
              </a:rPr>
              <a:t>”</a:t>
            </a:r>
            <a:endParaRPr lang="th-TH" sz="5400" b="1" dirty="0">
              <a:solidFill>
                <a:srgbClr val="FF0000"/>
              </a:solidFill>
              <a:latin typeface="Browallia New" panose="020B0604020202020204" pitchFamily="34" charset="-34"/>
              <a:cs typeface="Browallia New" panose="020B0604020202020204" pitchFamily="34" charset="-34"/>
            </a:endParaRPr>
          </a:p>
        </p:txBody>
      </p:sp>
      <p:sp>
        <p:nvSpPr>
          <p:cNvPr id="11" name="คำบรรยายภาพแบบวงรี 10"/>
          <p:cNvSpPr/>
          <p:nvPr/>
        </p:nvSpPr>
        <p:spPr>
          <a:xfrm rot="853754">
            <a:off x="7600582" y="3724566"/>
            <a:ext cx="2591570" cy="1697059"/>
          </a:xfrm>
          <a:prstGeom prst="wedgeEllipseCallout">
            <a:avLst/>
          </a:prstGeom>
          <a:solidFill>
            <a:srgbClr val="EE3435"/>
          </a:solidFill>
          <a:ln>
            <a:solidFill>
              <a:srgbClr val="EE34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Browallia New" panose="020B0604020202020204" pitchFamily="34" charset="-34"/>
                <a:cs typeface="Browallia New" panose="020B0604020202020204" pitchFamily="34" charset="-34"/>
              </a:rPr>
              <a:t>Who ?</a:t>
            </a:r>
            <a:endParaRPr lang="en-US" sz="2400" dirty="0"/>
          </a:p>
        </p:txBody>
      </p:sp>
      <p:sp>
        <p:nvSpPr>
          <p:cNvPr id="13" name="คำบรรยายภาพแบบวงรี 12"/>
          <p:cNvSpPr/>
          <p:nvPr/>
        </p:nvSpPr>
        <p:spPr>
          <a:xfrm rot="20721643" flipH="1">
            <a:off x="1677197" y="3759926"/>
            <a:ext cx="2663687" cy="1990587"/>
          </a:xfrm>
          <a:prstGeom prst="wedgeEllipseCallout">
            <a:avLst/>
          </a:prstGeom>
          <a:solidFill>
            <a:srgbClr val="3ECEB5"/>
          </a:solidFill>
          <a:ln>
            <a:solidFill>
              <a:srgbClr val="3EC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Browallia New" panose="020B0604020202020204" pitchFamily="34" charset="-34"/>
                <a:cs typeface="Browallia New" panose="020B0604020202020204" pitchFamily="34" charset="-34"/>
              </a:rPr>
              <a:t>When ?</a:t>
            </a:r>
            <a:endParaRPr lang="en-US" sz="2400" dirty="0">
              <a:latin typeface="Browallia New" panose="020B0604020202020204" pitchFamily="34" charset="-34"/>
              <a:cs typeface="Browallia New" panose="020B0604020202020204" pitchFamily="34" charset="-34"/>
            </a:endParaRPr>
          </a:p>
        </p:txBody>
      </p:sp>
      <p:sp>
        <p:nvSpPr>
          <p:cNvPr id="18" name="คำบรรยายภาพแบบวงรี 17"/>
          <p:cNvSpPr/>
          <p:nvPr/>
        </p:nvSpPr>
        <p:spPr>
          <a:xfrm rot="198309">
            <a:off x="4658746" y="1935825"/>
            <a:ext cx="2864808" cy="1739562"/>
          </a:xfrm>
          <a:prstGeom prst="wedgeEllipseCallout">
            <a:avLst/>
          </a:prstGeom>
          <a:solidFill>
            <a:srgbClr val="F28F00"/>
          </a:solidFill>
          <a:ln>
            <a:solidFill>
              <a:srgbClr val="F2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Browallia New" panose="020B0604020202020204" pitchFamily="34" charset="-34"/>
                <a:cs typeface="Browallia New" panose="020B0604020202020204" pitchFamily="34" charset="-34"/>
              </a:rPr>
              <a:t>What ?</a:t>
            </a:r>
            <a:endParaRPr lang="en-US" sz="2400" dirty="0"/>
          </a:p>
        </p:txBody>
      </p:sp>
      <p:sp>
        <p:nvSpPr>
          <p:cNvPr id="16" name="คำบรรยายภาพแบบวงรี 15"/>
          <p:cNvSpPr/>
          <p:nvPr/>
        </p:nvSpPr>
        <p:spPr>
          <a:xfrm rot="20721643" flipH="1">
            <a:off x="2192371" y="1778199"/>
            <a:ext cx="2251800" cy="1612511"/>
          </a:xfrm>
          <a:prstGeom prst="wedgeEllipseCallou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Browallia New" panose="020B0604020202020204" pitchFamily="34" charset="-34"/>
                <a:cs typeface="Browallia New" panose="020B0604020202020204" pitchFamily="34" charset="-34"/>
              </a:rPr>
              <a:t>Where ?</a:t>
            </a:r>
            <a:endParaRPr lang="en-US" sz="2400" dirty="0">
              <a:latin typeface="Browallia New" panose="020B0604020202020204" pitchFamily="34" charset="-34"/>
              <a:cs typeface="Browallia New" panose="020B0604020202020204" pitchFamily="34" charset="-34"/>
            </a:endParaRPr>
          </a:p>
        </p:txBody>
      </p:sp>
      <p:sp>
        <p:nvSpPr>
          <p:cNvPr id="17" name="คำบรรยายภาพแบบวงรี 16"/>
          <p:cNvSpPr/>
          <p:nvPr/>
        </p:nvSpPr>
        <p:spPr>
          <a:xfrm rot="853754">
            <a:off x="7853468" y="1741593"/>
            <a:ext cx="2591898" cy="1613703"/>
          </a:xfrm>
          <a:prstGeom prst="wedgeEllipseCallou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Browallia New" panose="020B0604020202020204" pitchFamily="34" charset="-34"/>
                <a:cs typeface="Browallia New" panose="020B0604020202020204" pitchFamily="34" charset="-34"/>
              </a:rPr>
              <a:t>Why ?</a:t>
            </a:r>
            <a:endParaRPr lang="en-US" sz="2400" dirty="0"/>
          </a:p>
        </p:txBody>
      </p:sp>
      <p:pic>
        <p:nvPicPr>
          <p:cNvPr id="2" name="รูปภาพ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9890" y="4252189"/>
            <a:ext cx="2241176" cy="2241176"/>
          </a:xfrm>
          <a:prstGeom prst="rect">
            <a:avLst/>
          </a:prstGeom>
        </p:spPr>
      </p:pic>
    </p:spTree>
    <p:extLst>
      <p:ext uri="{BB962C8B-B14F-4D97-AF65-F5344CB8AC3E}">
        <p14:creationId xmlns:p14="http://schemas.microsoft.com/office/powerpoint/2010/main" val="13623315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8" grpId="0" animBg="1"/>
      <p:bldP spid="16"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8" name="รูปภาพ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1521" y="705642"/>
            <a:ext cx="6579759" cy="5999958"/>
          </a:xfrm>
          <a:prstGeom prst="rect">
            <a:avLst/>
          </a:prstGeom>
        </p:spPr>
      </p:pic>
      <p:sp>
        <p:nvSpPr>
          <p:cNvPr id="6" name="สี่เหลี่ยมผืนผ้า 5"/>
          <p:cNvSpPr/>
          <p:nvPr/>
        </p:nvSpPr>
        <p:spPr>
          <a:xfrm rot="5400000">
            <a:off x="-1692275" y="3336925"/>
            <a:ext cx="6515100" cy="222250"/>
          </a:xfrm>
          <a:prstGeom prst="rect">
            <a:avLst/>
          </a:prstGeom>
          <a:solidFill>
            <a:srgbClr val="EAE6E7"/>
          </a:solidFill>
          <a:ln>
            <a:solidFill>
              <a:srgbClr val="EAE6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ตัวยึดเนื้อหา 2"/>
          <p:cNvSpPr txBox="1">
            <a:spLocks/>
          </p:cNvSpPr>
          <p:nvPr/>
        </p:nvSpPr>
        <p:spPr>
          <a:xfrm>
            <a:off x="1270000" y="-203201"/>
            <a:ext cx="9702800" cy="11176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50000"/>
              </a:lnSpc>
              <a:buFont typeface="Arial" pitchFamily="34" charset="0"/>
              <a:buNone/>
            </a:pPr>
            <a:r>
              <a:rPr lang="en-US" sz="4400" b="1" dirty="0" smtClean="0">
                <a:solidFill>
                  <a:srgbClr val="FF0000"/>
                </a:solidFill>
                <a:latin typeface="Browallia New" panose="020B0604020202020204" pitchFamily="34" charset="-34"/>
                <a:cs typeface="Browallia New" panose="020B0604020202020204" pitchFamily="34" charset="-34"/>
              </a:rPr>
              <a:t>“ System Architecture ”</a:t>
            </a:r>
            <a:endParaRPr lang="th-TH" sz="4400" b="1" dirty="0">
              <a:solidFill>
                <a:srgbClr val="FF0000"/>
              </a:solidFill>
              <a:latin typeface="Browallia New" panose="020B0604020202020204" pitchFamily="34" charset="-34"/>
              <a:cs typeface="Browallia New" panose="020B0604020202020204" pitchFamily="34" charset="-34"/>
            </a:endParaRPr>
          </a:p>
        </p:txBody>
      </p:sp>
      <p:sp>
        <p:nvSpPr>
          <p:cNvPr id="15" name="สี่เหลี่ยมผืนผ้า 14"/>
          <p:cNvSpPr/>
          <p:nvPr/>
        </p:nvSpPr>
        <p:spPr>
          <a:xfrm rot="5400000">
            <a:off x="7451725" y="3336925"/>
            <a:ext cx="6515100" cy="222250"/>
          </a:xfrm>
          <a:prstGeom prst="rect">
            <a:avLst/>
          </a:prstGeom>
          <a:solidFill>
            <a:srgbClr val="EAE6E7"/>
          </a:solidFill>
          <a:ln>
            <a:solidFill>
              <a:srgbClr val="EAE6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5111614"/>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0000" b="-30000"/>
          </a:stretch>
        </a:blipFill>
        <a:effectLst/>
      </p:bgPr>
    </p:bg>
    <p:spTree>
      <p:nvGrpSpPr>
        <p:cNvPr id="1" name=""/>
        <p:cNvGrpSpPr/>
        <p:nvPr/>
      </p:nvGrpSpPr>
      <p:grpSpPr>
        <a:xfrm>
          <a:off x="0" y="0"/>
          <a:ext cx="0" cy="0"/>
          <a:chOff x="0" y="0"/>
          <a:chExt cx="0" cy="0"/>
        </a:xfrm>
      </p:grpSpPr>
      <p:graphicFrame>
        <p:nvGraphicFramePr>
          <p:cNvPr id="9" name="ตาราง 8"/>
          <p:cNvGraphicFramePr>
            <a:graphicFrameLocks noGrp="1"/>
          </p:cNvGraphicFramePr>
          <p:nvPr>
            <p:extLst>
              <p:ext uri="{D42A27DB-BD31-4B8C-83A1-F6EECF244321}">
                <p14:modId xmlns:p14="http://schemas.microsoft.com/office/powerpoint/2010/main" val="3826870257"/>
              </p:ext>
            </p:extLst>
          </p:nvPr>
        </p:nvGraphicFramePr>
        <p:xfrm>
          <a:off x="473592" y="457142"/>
          <a:ext cx="9807820" cy="6094797"/>
        </p:xfrm>
        <a:graphic>
          <a:graphicData uri="http://schemas.openxmlformats.org/drawingml/2006/table">
            <a:tbl>
              <a:tblPr firstRow="1" firstCol="1" bandRow="1">
                <a:tableStyleId>{9DCAF9ED-07DC-4A11-8D7F-57B35C25682E}</a:tableStyleId>
              </a:tblPr>
              <a:tblGrid>
                <a:gridCol w="2632427"/>
                <a:gridCol w="514978"/>
                <a:gridCol w="1782956"/>
                <a:gridCol w="2955829"/>
                <a:gridCol w="1921630"/>
              </a:tblGrid>
              <a:tr h="200661">
                <a:tc gridSpan="5">
                  <a:txBody>
                    <a:bodyPr/>
                    <a:lstStyle/>
                    <a:p>
                      <a:pPr>
                        <a:lnSpc>
                          <a:spcPct val="150000"/>
                        </a:lnSpc>
                        <a:spcAft>
                          <a:spcPts val="0"/>
                        </a:spcAft>
                      </a:pPr>
                      <a:r>
                        <a:rPr lang="en-US" sz="1600" dirty="0">
                          <a:effectLst/>
                        </a:rPr>
                        <a:t>Project name: Web-based Ordering &amp; Ingredient Estimating for Bakery Manufacturer</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1600" dirty="0"/>
                    </a:p>
                  </a:txBody>
                  <a:tcPr marL="48478" marR="48478" marT="24239" marB="242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95605">
                <a:tc>
                  <a:txBody>
                    <a:bodyPr/>
                    <a:lstStyle/>
                    <a:p>
                      <a:pPr>
                        <a:lnSpc>
                          <a:spcPct val="115000"/>
                        </a:lnSpc>
                        <a:spcAft>
                          <a:spcPts val="0"/>
                        </a:spcAft>
                      </a:pPr>
                      <a:r>
                        <a:rPr lang="en-US" sz="1600" dirty="0">
                          <a:effectLst/>
                        </a:rPr>
                        <a:t>Prepared by:</a:t>
                      </a:r>
                    </a:p>
                    <a:p>
                      <a:pPr>
                        <a:lnSpc>
                          <a:spcPct val="100000"/>
                        </a:lnSpc>
                        <a:spcAft>
                          <a:spcPts val="0"/>
                        </a:spcAft>
                      </a:pPr>
                      <a:r>
                        <a:rPr lang="en-US" sz="1600" dirty="0">
                          <a:effectLst/>
                        </a:rPr>
                        <a:t>Nontra </a:t>
                      </a:r>
                      <a:r>
                        <a:rPr lang="en-US" sz="1600" dirty="0" smtClean="0">
                          <a:effectLst/>
                        </a:rPr>
                        <a:t>Nonsee</a:t>
                      </a:r>
                      <a:endParaRPr lang="en-US" sz="1600" dirty="0">
                        <a:effectLst/>
                      </a:endParaRPr>
                    </a:p>
                    <a:p>
                      <a:pPr>
                        <a:lnSpc>
                          <a:spcPct val="100000"/>
                        </a:lnSpc>
                        <a:spcAft>
                          <a:spcPts val="0"/>
                        </a:spcAft>
                      </a:pPr>
                      <a:r>
                        <a:rPr lang="en-US" sz="1600" dirty="0">
                          <a:effectLst/>
                        </a:rPr>
                        <a:t>Parinya </a:t>
                      </a:r>
                      <a:r>
                        <a:rPr lang="en-US" sz="1600" dirty="0" smtClean="0">
                          <a:effectLst/>
                        </a:rPr>
                        <a:t>Panyanak</a:t>
                      </a:r>
                    </a:p>
                  </a:txBody>
                  <a:tcPr marL="36359" marR="36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nSpc>
                          <a:spcPct val="115000"/>
                        </a:lnSpc>
                        <a:spcAft>
                          <a:spcPts val="0"/>
                        </a:spcAft>
                      </a:pPr>
                      <a:r>
                        <a:rPr lang="en-US" sz="1600" dirty="0">
                          <a:effectLst/>
                        </a:rPr>
                        <a:t>Date: </a:t>
                      </a:r>
                      <a:r>
                        <a:rPr lang="en-US" sz="1600" dirty="0" smtClean="0">
                          <a:effectLst/>
                        </a:rPr>
                        <a:t>1 July 2015</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a:lnSpc>
                          <a:spcPct val="115000"/>
                        </a:lnSpc>
                        <a:spcAft>
                          <a:spcPts val="0"/>
                        </a:spcAft>
                      </a:pPr>
                      <a:r>
                        <a:rPr lang="en-US" sz="1600" dirty="0">
                          <a:effectLst/>
                        </a:rPr>
                        <a:t>Report Process: Project </a:t>
                      </a:r>
                      <a:r>
                        <a:rPr lang="en-US" sz="1600" dirty="0" smtClean="0">
                          <a:effectLst/>
                        </a:rPr>
                        <a:t>Final Progress Report</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600" dirty="0"/>
                    </a:p>
                  </a:txBody>
                  <a:tcPr marL="48478" marR="48478" marT="24239" marB="242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0896">
                <a:tc gridSpan="5">
                  <a:txBody>
                    <a:bodyPr/>
                    <a:lstStyle/>
                    <a:p>
                      <a:pPr>
                        <a:lnSpc>
                          <a:spcPct val="150000"/>
                        </a:lnSpc>
                        <a:spcAft>
                          <a:spcPts val="0"/>
                        </a:spcAft>
                      </a:pPr>
                      <a:r>
                        <a:rPr lang="en-US" sz="1600" dirty="0">
                          <a:effectLst/>
                        </a:rPr>
                        <a:t>Project Overall Status: </a:t>
                      </a:r>
                      <a:r>
                        <a:rPr lang="en-US" sz="1600" dirty="0" smtClean="0">
                          <a:effectLst/>
                        </a:rPr>
                        <a:t>100 %</a:t>
                      </a:r>
                    </a:p>
                  </a:txBody>
                  <a:tcPr marL="36359" marR="36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1600"/>
                    </a:p>
                  </a:txBody>
                  <a:tcPr marL="48478" marR="48478" marT="24239" marB="242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2261">
                <a:tc gridSpan="5">
                  <a:txBody>
                    <a:bodyPr/>
                    <a:lstStyle/>
                    <a:p>
                      <a:r>
                        <a:rPr lang="en-US" sz="1600" b="1" kern="1200" dirty="0" smtClean="0">
                          <a:solidFill>
                            <a:schemeClr val="dk1"/>
                          </a:solidFill>
                          <a:effectLst/>
                          <a:latin typeface="+mn-lt"/>
                          <a:ea typeface="+mn-ea"/>
                          <a:cs typeface="+mn-cs"/>
                        </a:rPr>
                        <a:t>Feature 1: </a:t>
                      </a:r>
                      <a:r>
                        <a:rPr lang="en-US" sz="1600" b="1" kern="1200" dirty="0" smtClean="0">
                          <a:solidFill>
                            <a:schemeClr val="dk1"/>
                          </a:solidFill>
                          <a:effectLst/>
                          <a:latin typeface="+mn-lt"/>
                          <a:ea typeface="+mn-ea"/>
                          <a:cs typeface="+mn-cs"/>
                        </a:rPr>
                        <a:t>User</a:t>
                      </a:r>
                      <a:r>
                        <a:rPr lang="en-US" sz="1600" b="1" kern="1200" baseline="0" dirty="0" smtClean="0">
                          <a:solidFill>
                            <a:schemeClr val="dk1"/>
                          </a:solidFill>
                          <a:effectLst/>
                          <a:latin typeface="+mn-lt"/>
                          <a:ea typeface="+mn-ea"/>
                          <a:cs typeface="+mn-cs"/>
                        </a:rPr>
                        <a:t> management </a:t>
                      </a:r>
                      <a:r>
                        <a:rPr lang="en-US" sz="1600" b="1" kern="1200" baseline="0" dirty="0" smtClean="0">
                          <a:solidFill>
                            <a:schemeClr val="dk1"/>
                          </a:solidFill>
                          <a:effectLst/>
                          <a:latin typeface="+mn-lt"/>
                          <a:ea typeface="+mn-ea"/>
                          <a:cs typeface="+mn-cs"/>
                        </a:rPr>
                        <a:t>system</a:t>
                      </a:r>
                      <a:endParaRPr lang="en-US" sz="1600" b="1" kern="1200" dirty="0" smtClean="0">
                        <a:solidFill>
                          <a:schemeClr val="dk1"/>
                        </a:solidFill>
                        <a:effectLst/>
                        <a:latin typeface="+mn-lt"/>
                        <a:ea typeface="+mn-ea"/>
                        <a:cs typeface="+mn-cs"/>
                      </a:endParaRPr>
                    </a:p>
                    <a:p>
                      <a:r>
                        <a:rPr lang="en-US" sz="1600" b="1" kern="1200" dirty="0" smtClean="0">
                          <a:solidFill>
                            <a:schemeClr val="dk1"/>
                          </a:solidFill>
                          <a:effectLst/>
                          <a:latin typeface="+mn-lt"/>
                          <a:ea typeface="+mn-ea"/>
                          <a:cs typeface="+mn-cs"/>
                        </a:rPr>
                        <a:t>Feature</a:t>
                      </a:r>
                      <a:r>
                        <a:rPr lang="en-US" sz="1600" b="1" kern="1200" baseline="0" dirty="0" smtClean="0">
                          <a:solidFill>
                            <a:schemeClr val="dk1"/>
                          </a:solidFill>
                          <a:effectLst/>
                          <a:latin typeface="+mn-lt"/>
                          <a:ea typeface="+mn-ea"/>
                          <a:cs typeface="+mn-cs"/>
                        </a:rPr>
                        <a:t> 2: Product system</a:t>
                      </a:r>
                    </a:p>
                    <a:p>
                      <a:r>
                        <a:rPr lang="en-US" sz="1600" b="1" kern="1200" baseline="0" dirty="0" smtClean="0">
                          <a:solidFill>
                            <a:schemeClr val="dk1"/>
                          </a:solidFill>
                          <a:effectLst/>
                          <a:latin typeface="+mn-lt"/>
                          <a:ea typeface="+mn-ea"/>
                          <a:cs typeface="+mn-cs"/>
                        </a:rPr>
                        <a:t>Feature 3: Order system</a:t>
                      </a:r>
                    </a:p>
                    <a:p>
                      <a:r>
                        <a:rPr lang="en-US" sz="1600" b="1" kern="1200" baseline="0" dirty="0" smtClean="0">
                          <a:solidFill>
                            <a:schemeClr val="dk1"/>
                          </a:solidFill>
                          <a:effectLst/>
                          <a:latin typeface="+mn-lt"/>
                          <a:ea typeface="+mn-ea"/>
                          <a:cs typeface="+mn-cs"/>
                        </a:rPr>
                        <a:t>Feature 4: Ingredient management system</a:t>
                      </a:r>
                    </a:p>
                    <a:p>
                      <a:r>
                        <a:rPr lang="en-US" sz="1600" b="1" kern="1200" baseline="0" dirty="0" smtClean="0">
                          <a:solidFill>
                            <a:schemeClr val="dk1"/>
                          </a:solidFill>
                          <a:effectLst/>
                          <a:latin typeface="+mn-lt"/>
                          <a:ea typeface="+mn-ea"/>
                          <a:cs typeface="+mn-cs"/>
                        </a:rPr>
                        <a:t>Feature 5: </a:t>
                      </a:r>
                      <a:r>
                        <a:rPr lang="en-US" sz="1600" b="1" kern="1200" dirty="0" smtClean="0">
                          <a:solidFill>
                            <a:schemeClr val="dk1"/>
                          </a:solidFill>
                          <a:effectLst/>
                          <a:latin typeface="+mn-lt"/>
                          <a:ea typeface="+mn-ea"/>
                          <a:cs typeface="+mn-cs"/>
                        </a:rPr>
                        <a:t>Ingredient Estimation</a:t>
                      </a:r>
                    </a:p>
                    <a:p>
                      <a:r>
                        <a:rPr lang="en-US" sz="1600" b="1" kern="1200" dirty="0" smtClean="0">
                          <a:solidFill>
                            <a:schemeClr val="dk1"/>
                          </a:solidFill>
                          <a:effectLst/>
                          <a:latin typeface="+mn-lt"/>
                          <a:ea typeface="+mn-ea"/>
                          <a:cs typeface="+mn-cs"/>
                        </a:rPr>
                        <a:t>Feature 6: Report System</a:t>
                      </a:r>
                    </a:p>
                  </a:txBody>
                  <a:tcPr marL="36359" marR="36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1600"/>
                    </a:p>
                  </a:txBody>
                  <a:tcPr marL="48478" marR="48478" marT="24239" marB="242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1168">
                <a:tc gridSpan="5">
                  <a:txBody>
                    <a:bodyPr/>
                    <a:lstStyle/>
                    <a:p>
                      <a:pPr>
                        <a:lnSpc>
                          <a:spcPct val="115000"/>
                        </a:lnSpc>
                        <a:spcAft>
                          <a:spcPts val="0"/>
                        </a:spcAft>
                      </a:pPr>
                      <a:r>
                        <a:rPr lang="en-US" sz="1600" dirty="0">
                          <a:effectLst/>
                        </a:rPr>
                        <a:t> </a:t>
                      </a:r>
                      <a:r>
                        <a:rPr lang="en-US" sz="1600" dirty="0" smtClean="0">
                          <a:effectLst/>
                        </a:rPr>
                        <a:t>Milestone </a:t>
                      </a:r>
                      <a:r>
                        <a:rPr lang="en-US" sz="1600" dirty="0">
                          <a:effectLst/>
                        </a:rPr>
                        <a:t>Deliverables performance reporting</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1600" dirty="0"/>
                    </a:p>
                  </a:txBody>
                  <a:tcPr marL="48478" marR="48478" marT="24239" marB="242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18">
                <a:tc gridSpan="2">
                  <a:txBody>
                    <a:bodyPr/>
                    <a:lstStyle/>
                    <a:p>
                      <a:pPr algn="ctr">
                        <a:lnSpc>
                          <a:spcPct val="115000"/>
                        </a:lnSpc>
                        <a:spcAft>
                          <a:spcPts val="0"/>
                        </a:spcAft>
                      </a:pPr>
                      <a:r>
                        <a:rPr lang="en-US" sz="1600">
                          <a:effectLst/>
                        </a:rPr>
                        <a:t>Milestone Deliverables</a:t>
                      </a:r>
                      <a:endParaRPr lang="en-US" sz="160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lnSpc>
                          <a:spcPct val="115000"/>
                        </a:lnSpc>
                        <a:spcAft>
                          <a:spcPts val="0"/>
                        </a:spcAft>
                      </a:pPr>
                      <a:endParaRPr lang="en-US" sz="120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dirty="0">
                          <a:effectLst/>
                        </a:rPr>
                        <a:t>Due Date</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dirty="0">
                          <a:effectLst/>
                        </a:rPr>
                        <a:t>% Complete</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Deliverable Status</a:t>
                      </a:r>
                      <a:endParaRPr lang="en-US" sz="160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2979">
                <a:tc gridSpan="5">
                  <a:txBody>
                    <a:bodyPr/>
                    <a:lstStyle/>
                    <a:p>
                      <a:pPr>
                        <a:lnSpc>
                          <a:spcPct val="150000"/>
                        </a:lnSpc>
                        <a:spcAft>
                          <a:spcPts val="0"/>
                        </a:spcAft>
                      </a:pPr>
                      <a:r>
                        <a:rPr lang="en-US" sz="1600" dirty="0">
                          <a:effectLst/>
                        </a:rPr>
                        <a:t>Project </a:t>
                      </a:r>
                      <a:r>
                        <a:rPr lang="en-US" sz="1600" dirty="0" smtClean="0">
                          <a:effectLst/>
                        </a:rPr>
                        <a:t>Final Progress Report</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6323">
                <a:tc gridSpan="2">
                  <a:txBody>
                    <a:bodyPr/>
                    <a:lstStyle/>
                    <a:p>
                      <a:pPr>
                        <a:lnSpc>
                          <a:spcPct val="115000"/>
                        </a:lnSpc>
                        <a:spcAft>
                          <a:spcPts val="0"/>
                        </a:spcAft>
                      </a:pPr>
                      <a:r>
                        <a:rPr lang="en-US" sz="1600" dirty="0">
                          <a:effectLst/>
                        </a:rPr>
                        <a:t>Software Project Management Plan</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lnSpc>
                          <a:spcPct val="115000"/>
                        </a:lnSpc>
                        <a:spcAft>
                          <a:spcPts val="0"/>
                        </a:spcAft>
                      </a:pPr>
                      <a:endParaRPr lang="en-US" sz="120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tc>
                <a:tc>
                  <a:txBody>
                    <a:bodyPr/>
                    <a:lstStyle/>
                    <a:p>
                      <a:pPr algn="ctr">
                        <a:lnSpc>
                          <a:spcPct val="115000"/>
                        </a:lnSpc>
                        <a:spcAft>
                          <a:spcPts val="0"/>
                        </a:spcAft>
                      </a:pPr>
                      <a:r>
                        <a:rPr lang="en-US" sz="1600" dirty="0" smtClean="0">
                          <a:effectLst/>
                        </a:rPr>
                        <a:t>1 July 2015</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dirty="0">
                          <a:effectLst/>
                        </a:rPr>
                        <a:t>100 %</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On schedule</a:t>
                      </a:r>
                      <a:endParaRPr lang="en-US" sz="160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18">
                <a:tc gridSpan="2">
                  <a:txBody>
                    <a:bodyPr/>
                    <a:lstStyle/>
                    <a:p>
                      <a:pPr>
                        <a:lnSpc>
                          <a:spcPct val="115000"/>
                        </a:lnSpc>
                        <a:spcAft>
                          <a:spcPts val="0"/>
                        </a:spcAft>
                      </a:pPr>
                      <a:r>
                        <a:rPr lang="en-US" sz="1600" dirty="0">
                          <a:effectLst/>
                        </a:rPr>
                        <a:t>Software Requirement Specification</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lnSpc>
                          <a:spcPct val="115000"/>
                        </a:lnSpc>
                        <a:spcAft>
                          <a:spcPts val="0"/>
                        </a:spcAft>
                      </a:pPr>
                      <a:endParaRPr lang="en-US" sz="120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tc>
                <a:tc>
                  <a:txBody>
                    <a:bodyPr/>
                    <a:lstStyle/>
                    <a:p>
                      <a:pPr algn="ctr">
                        <a:lnSpc>
                          <a:spcPct val="115000"/>
                        </a:lnSpc>
                        <a:spcAft>
                          <a:spcPts val="0"/>
                        </a:spcAft>
                      </a:pPr>
                      <a:r>
                        <a:rPr lang="en-US" sz="1600" dirty="0" smtClean="0">
                          <a:effectLst/>
                        </a:rPr>
                        <a:t>1 July 2015</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dirty="0">
                          <a:effectLst/>
                        </a:rPr>
                        <a:t>100 %</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dirty="0">
                          <a:effectLst/>
                        </a:rPr>
                        <a:t>On schedule</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18">
                <a:tc gridSpan="2">
                  <a:txBody>
                    <a:bodyPr/>
                    <a:lstStyle/>
                    <a:p>
                      <a:pPr>
                        <a:lnSpc>
                          <a:spcPct val="115000"/>
                        </a:lnSpc>
                        <a:spcAft>
                          <a:spcPts val="0"/>
                        </a:spcAft>
                      </a:pPr>
                      <a:r>
                        <a:rPr lang="en-US" sz="1600">
                          <a:effectLst/>
                        </a:rPr>
                        <a:t>Software Design Document</a:t>
                      </a:r>
                      <a:endParaRPr lang="en-US" sz="160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lnSpc>
                          <a:spcPct val="115000"/>
                        </a:lnSpc>
                        <a:spcAft>
                          <a:spcPts val="0"/>
                        </a:spcAft>
                      </a:pPr>
                      <a:endParaRPr lang="en-US" sz="120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tc>
                <a:tc>
                  <a:txBody>
                    <a:bodyPr/>
                    <a:lstStyle/>
                    <a:p>
                      <a:pPr algn="ctr">
                        <a:lnSpc>
                          <a:spcPct val="115000"/>
                        </a:lnSpc>
                        <a:spcAft>
                          <a:spcPts val="0"/>
                        </a:spcAft>
                      </a:pPr>
                      <a:r>
                        <a:rPr lang="en-US" sz="1600" dirty="0" smtClean="0">
                          <a:effectLst/>
                        </a:rPr>
                        <a:t>1 July 2015</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dirty="0" smtClean="0">
                          <a:effectLst/>
                        </a:rPr>
                        <a:t>100 %</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On schedule</a:t>
                      </a:r>
                      <a:endParaRPr lang="en-US" sz="160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18">
                <a:tc gridSpan="2">
                  <a:txBody>
                    <a:bodyPr/>
                    <a:lstStyle/>
                    <a:p>
                      <a:pPr>
                        <a:lnSpc>
                          <a:spcPct val="100000"/>
                        </a:lnSpc>
                        <a:spcAft>
                          <a:spcPts val="0"/>
                        </a:spcAft>
                      </a:pPr>
                      <a:r>
                        <a:rPr lang="en-US" sz="1600" dirty="0">
                          <a:effectLst/>
                        </a:rPr>
                        <a:t>Software Implementation</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lnSpc>
                          <a:spcPct val="115000"/>
                        </a:lnSpc>
                        <a:spcAft>
                          <a:spcPts val="0"/>
                        </a:spcAft>
                      </a:pPr>
                      <a:endParaRPr lang="en-US" sz="1200" dirty="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tc>
                <a:tc>
                  <a:txBody>
                    <a:bodyPr/>
                    <a:lstStyle/>
                    <a:p>
                      <a:pPr algn="ctr">
                        <a:lnSpc>
                          <a:spcPct val="115000"/>
                        </a:lnSpc>
                        <a:spcAft>
                          <a:spcPts val="0"/>
                        </a:spcAft>
                      </a:pPr>
                      <a:r>
                        <a:rPr lang="en-US" sz="1600" dirty="0" smtClean="0">
                          <a:effectLst/>
                        </a:rPr>
                        <a:t>1 July 2015</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dirty="0" smtClean="0">
                          <a:effectLst/>
                        </a:rPr>
                        <a:t>100 %</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On schedule</a:t>
                      </a:r>
                      <a:endParaRPr lang="en-US" sz="160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18">
                <a:tc gridSpan="2">
                  <a:txBody>
                    <a:bodyPr/>
                    <a:lstStyle/>
                    <a:p>
                      <a:pPr>
                        <a:lnSpc>
                          <a:spcPct val="115000"/>
                        </a:lnSpc>
                        <a:spcAft>
                          <a:spcPts val="0"/>
                        </a:spcAft>
                      </a:pPr>
                      <a:r>
                        <a:rPr lang="en-US" sz="1600">
                          <a:effectLst/>
                        </a:rPr>
                        <a:t>Test Plan</a:t>
                      </a:r>
                      <a:endParaRPr lang="en-US" sz="160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lnSpc>
                          <a:spcPct val="115000"/>
                        </a:lnSpc>
                        <a:spcAft>
                          <a:spcPts val="0"/>
                        </a:spcAft>
                      </a:pPr>
                      <a:endParaRPr lang="en-US" sz="120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tc>
                <a:tc>
                  <a:txBody>
                    <a:bodyPr/>
                    <a:lstStyle/>
                    <a:p>
                      <a:pPr algn="ctr">
                        <a:lnSpc>
                          <a:spcPct val="115000"/>
                        </a:lnSpc>
                        <a:spcAft>
                          <a:spcPts val="0"/>
                        </a:spcAft>
                      </a:pPr>
                      <a:r>
                        <a:rPr lang="en-US" sz="1600" dirty="0" smtClean="0">
                          <a:effectLst/>
                        </a:rPr>
                        <a:t>1 July 2015</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dirty="0" smtClean="0">
                          <a:effectLst/>
                        </a:rPr>
                        <a:t>100 %</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dirty="0">
                          <a:effectLst/>
                        </a:rPr>
                        <a:t>On schedule</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18">
                <a:tc gridSpan="2">
                  <a:txBody>
                    <a:bodyPr/>
                    <a:lstStyle/>
                    <a:p>
                      <a:pPr>
                        <a:lnSpc>
                          <a:spcPct val="115000"/>
                        </a:lnSpc>
                        <a:spcAft>
                          <a:spcPts val="0"/>
                        </a:spcAft>
                      </a:pPr>
                      <a:r>
                        <a:rPr lang="en-US" sz="1600">
                          <a:effectLst/>
                        </a:rPr>
                        <a:t>Test Record</a:t>
                      </a:r>
                      <a:endParaRPr lang="en-US" sz="160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lnSpc>
                          <a:spcPct val="115000"/>
                        </a:lnSpc>
                        <a:spcAft>
                          <a:spcPts val="0"/>
                        </a:spcAft>
                      </a:pPr>
                      <a:endParaRPr lang="en-US" sz="120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tc>
                <a:tc>
                  <a:txBody>
                    <a:bodyPr/>
                    <a:lstStyle/>
                    <a:p>
                      <a:pPr algn="ctr">
                        <a:lnSpc>
                          <a:spcPct val="115000"/>
                        </a:lnSpc>
                        <a:spcAft>
                          <a:spcPts val="0"/>
                        </a:spcAft>
                      </a:pPr>
                      <a:r>
                        <a:rPr lang="en-US" sz="1600" dirty="0" smtClean="0">
                          <a:effectLst/>
                        </a:rPr>
                        <a:t>1 July 2015</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dirty="0">
                          <a:effectLst/>
                        </a:rPr>
                        <a:t>100 %</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dirty="0">
                          <a:effectLst/>
                        </a:rPr>
                        <a:t>On schedule</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18">
                <a:tc gridSpan="2">
                  <a:txBody>
                    <a:bodyPr/>
                    <a:lstStyle/>
                    <a:p>
                      <a:pPr>
                        <a:lnSpc>
                          <a:spcPct val="115000"/>
                        </a:lnSpc>
                        <a:spcAft>
                          <a:spcPts val="0"/>
                        </a:spcAft>
                      </a:pPr>
                      <a:r>
                        <a:rPr lang="en-US" sz="1600">
                          <a:effectLst/>
                        </a:rPr>
                        <a:t>Traceability Record</a:t>
                      </a:r>
                      <a:endParaRPr lang="en-US" sz="160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lnSpc>
                          <a:spcPct val="115000"/>
                        </a:lnSpc>
                        <a:spcAft>
                          <a:spcPts val="0"/>
                        </a:spcAft>
                      </a:pPr>
                      <a:endParaRPr lang="en-US" sz="120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tc>
                <a:tc>
                  <a:txBody>
                    <a:bodyPr/>
                    <a:lstStyle/>
                    <a:p>
                      <a:pPr algn="ctr">
                        <a:lnSpc>
                          <a:spcPct val="115000"/>
                        </a:lnSpc>
                        <a:spcAft>
                          <a:spcPts val="0"/>
                        </a:spcAft>
                      </a:pPr>
                      <a:r>
                        <a:rPr lang="en-US" sz="1600" dirty="0" smtClean="0">
                          <a:effectLst/>
                        </a:rPr>
                        <a:t>1 July 2015</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100 %</a:t>
                      </a:r>
                      <a:endParaRPr lang="en-US" sz="160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dirty="0">
                          <a:effectLst/>
                        </a:rPr>
                        <a:t>On schedule</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36359" marR="36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ชื่อเรื่อง 1"/>
          <p:cNvSpPr txBox="1">
            <a:spLocks/>
          </p:cNvSpPr>
          <p:nvPr/>
        </p:nvSpPr>
        <p:spPr>
          <a:xfrm>
            <a:off x="536448" y="1247577"/>
            <a:ext cx="11239500" cy="523121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8000" dirty="0">
              <a:solidFill>
                <a:srgbClr val="FFFFFF"/>
              </a:solidFill>
            </a:endParaRPr>
          </a:p>
        </p:txBody>
      </p:sp>
      <p:sp>
        <p:nvSpPr>
          <p:cNvPr id="6" name="ตัวยึดเนื้อหา 2"/>
          <p:cNvSpPr txBox="1">
            <a:spLocks/>
          </p:cNvSpPr>
          <p:nvPr/>
        </p:nvSpPr>
        <p:spPr>
          <a:xfrm>
            <a:off x="5465748" y="1616203"/>
            <a:ext cx="10972800" cy="556133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Arial" pitchFamily="34" charset="0"/>
              <a:buNone/>
            </a:pPr>
            <a:r>
              <a:rPr lang="en-US" sz="4800" b="1" dirty="0" smtClean="0">
                <a:latin typeface="Browallia New" panose="020B0604020202020204" pitchFamily="34" charset="-34"/>
                <a:cs typeface="Browallia New" panose="020B0604020202020204" pitchFamily="34" charset="-34"/>
              </a:rPr>
              <a:t>R</a:t>
            </a:r>
          </a:p>
          <a:p>
            <a:pPr algn="ctr">
              <a:buFont typeface="Arial" pitchFamily="34" charset="0"/>
              <a:buNone/>
            </a:pPr>
            <a:r>
              <a:rPr lang="en-US" sz="4800" b="1" dirty="0" smtClean="0">
                <a:latin typeface="Browallia New" panose="020B0604020202020204" pitchFamily="34" charset="-34"/>
                <a:cs typeface="Browallia New" panose="020B0604020202020204" pitchFamily="34" charset="-34"/>
              </a:rPr>
              <a:t>O</a:t>
            </a:r>
          </a:p>
          <a:p>
            <a:pPr algn="ctr">
              <a:buFont typeface="Arial" pitchFamily="34" charset="0"/>
              <a:buNone/>
            </a:pPr>
            <a:r>
              <a:rPr lang="en-US" sz="4800" b="1" dirty="0">
                <a:latin typeface="Browallia New" panose="020B0604020202020204" pitchFamily="34" charset="-34"/>
                <a:cs typeface="Browallia New" panose="020B0604020202020204" pitchFamily="34" charset="-34"/>
              </a:rPr>
              <a:t>J</a:t>
            </a:r>
            <a:endParaRPr lang="en-US" sz="4800" b="1" dirty="0" smtClean="0">
              <a:latin typeface="Browallia New" panose="020B0604020202020204" pitchFamily="34" charset="-34"/>
              <a:cs typeface="Browallia New" panose="020B0604020202020204" pitchFamily="34" charset="-34"/>
            </a:endParaRPr>
          </a:p>
          <a:p>
            <a:pPr algn="ctr">
              <a:buFont typeface="Arial" pitchFamily="34" charset="0"/>
              <a:buNone/>
            </a:pPr>
            <a:r>
              <a:rPr lang="en-US" sz="4800" b="1" dirty="0">
                <a:latin typeface="Browallia New" panose="020B0604020202020204" pitchFamily="34" charset="-34"/>
                <a:cs typeface="Browallia New" panose="020B0604020202020204" pitchFamily="34" charset="-34"/>
              </a:rPr>
              <a:t>E</a:t>
            </a:r>
            <a:endParaRPr lang="en-US" sz="4800" b="1" dirty="0" smtClean="0">
              <a:latin typeface="Browallia New" panose="020B0604020202020204" pitchFamily="34" charset="-34"/>
              <a:cs typeface="Browallia New" panose="020B0604020202020204" pitchFamily="34" charset="-34"/>
            </a:endParaRPr>
          </a:p>
          <a:p>
            <a:pPr algn="ctr">
              <a:buFont typeface="Arial" pitchFamily="34" charset="0"/>
              <a:buNone/>
            </a:pPr>
            <a:r>
              <a:rPr lang="en-US" sz="4800" b="1" dirty="0" smtClean="0">
                <a:latin typeface="Browallia New" panose="020B0604020202020204" pitchFamily="34" charset="-34"/>
                <a:cs typeface="Browallia New" panose="020B0604020202020204" pitchFamily="34" charset="-34"/>
              </a:rPr>
              <a:t>C</a:t>
            </a:r>
            <a:endParaRPr lang="en-US" sz="4800" b="1" dirty="0">
              <a:latin typeface="Browallia New" panose="020B0604020202020204" pitchFamily="34" charset="-34"/>
              <a:cs typeface="Browallia New" panose="020B0604020202020204" pitchFamily="34" charset="-34"/>
            </a:endParaRPr>
          </a:p>
          <a:p>
            <a:pPr algn="ctr">
              <a:buFont typeface="Arial" pitchFamily="34" charset="0"/>
              <a:buNone/>
            </a:pPr>
            <a:r>
              <a:rPr lang="en-US" sz="4000" b="1" dirty="0" smtClean="0">
                <a:latin typeface="Browallia New" panose="020B0604020202020204" pitchFamily="34" charset="-34"/>
                <a:cs typeface="Browallia New" panose="020B0604020202020204" pitchFamily="34" charset="-34"/>
              </a:rPr>
              <a:t>      </a:t>
            </a:r>
            <a:r>
              <a:rPr lang="en-US" b="1" dirty="0" smtClean="0">
                <a:solidFill>
                  <a:schemeClr val="accent2">
                    <a:lumMod val="75000"/>
                  </a:schemeClr>
                </a:solidFill>
                <a:latin typeface="Browallia New" panose="020B0604020202020204" pitchFamily="34" charset="-34"/>
                <a:cs typeface="Browallia New" panose="020B0604020202020204" pitchFamily="34" charset="-34"/>
              </a:rPr>
              <a:t>S </a:t>
            </a:r>
            <a:r>
              <a:rPr lang="en-US" sz="4800" b="1" dirty="0" smtClean="0">
                <a:latin typeface="Browallia New" panose="020B0604020202020204" pitchFamily="34" charset="-34"/>
                <a:cs typeface="Browallia New" panose="020B0604020202020204" pitchFamily="34" charset="-34"/>
              </a:rPr>
              <a:t>T</a:t>
            </a:r>
            <a:r>
              <a:rPr lang="en-US" sz="4800" b="1" dirty="0" smtClean="0">
                <a:solidFill>
                  <a:schemeClr val="accent2">
                    <a:lumMod val="75000"/>
                  </a:schemeClr>
                </a:solidFill>
                <a:latin typeface="Browallia New" panose="020B0604020202020204" pitchFamily="34" charset="-34"/>
                <a:cs typeface="Browallia New" panose="020B0604020202020204" pitchFamily="34" charset="-34"/>
              </a:rPr>
              <a:t> </a:t>
            </a:r>
            <a:r>
              <a:rPr lang="en-US" b="1" dirty="0" smtClean="0">
                <a:solidFill>
                  <a:schemeClr val="accent2">
                    <a:lumMod val="75000"/>
                  </a:schemeClr>
                </a:solidFill>
                <a:latin typeface="Browallia New" panose="020B0604020202020204" pitchFamily="34" charset="-34"/>
                <a:cs typeface="Browallia New" panose="020B0604020202020204" pitchFamily="34" charset="-34"/>
              </a:rPr>
              <a:t>ATUS</a:t>
            </a:r>
          </a:p>
        </p:txBody>
      </p:sp>
      <p:sp>
        <p:nvSpPr>
          <p:cNvPr id="8" name="ตัวยึดเนื้อหา 2"/>
          <p:cNvSpPr txBox="1">
            <a:spLocks/>
          </p:cNvSpPr>
          <p:nvPr/>
        </p:nvSpPr>
        <p:spPr>
          <a:xfrm>
            <a:off x="10299700" y="-591067"/>
            <a:ext cx="1854200" cy="220727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Arial" pitchFamily="34" charset="0"/>
              <a:buNone/>
            </a:pPr>
            <a:r>
              <a:rPr lang="en-US" sz="19900" b="1" dirty="0">
                <a:solidFill>
                  <a:schemeClr val="accent2"/>
                </a:solidFill>
                <a:latin typeface="Browallia New" panose="020B0604020202020204" pitchFamily="34" charset="-34"/>
                <a:cs typeface="Browallia New" panose="020B0604020202020204" pitchFamily="34" charset="-34"/>
              </a:rPr>
              <a:t>P</a:t>
            </a:r>
            <a:endParaRPr lang="en-US" sz="19900" dirty="0" smtClean="0">
              <a:solidFill>
                <a:schemeClr val="accent2"/>
              </a:solidFill>
              <a:latin typeface="Browallia New" panose="020B0604020202020204" pitchFamily="34" charset="-34"/>
              <a:cs typeface="Browallia New" panose="020B0604020202020204" pitchFamily="34" charset="-34"/>
            </a:endParaRPr>
          </a:p>
        </p:txBody>
      </p:sp>
    </p:spTree>
    <p:extLst>
      <p:ext uri="{BB962C8B-B14F-4D97-AF65-F5344CB8AC3E}">
        <p14:creationId xmlns:p14="http://schemas.microsoft.com/office/powerpoint/2010/main" val="551549770"/>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noAutofit/>
          </a:bodyPr>
          <a:lstStyle/>
          <a:p>
            <a:r>
              <a:rPr lang="th-TH" sz="3200" b="1" dirty="0" smtClean="0">
                <a:latin typeface="Angsana New" pitchFamily="18" charset="-34"/>
                <a:cs typeface="Angsana New" pitchFamily="18" charset="-34"/>
              </a:rPr>
              <a:t/>
            </a:r>
            <a:br>
              <a:rPr lang="th-TH" sz="3200" b="1" dirty="0" smtClean="0">
                <a:latin typeface="Angsana New" pitchFamily="18" charset="-34"/>
                <a:cs typeface="Angsana New" pitchFamily="18" charset="-34"/>
              </a:rPr>
            </a:br>
            <a:r>
              <a:rPr lang="en-US" sz="3200" dirty="0">
                <a:latin typeface="Angsana New" pitchFamily="18" charset="-34"/>
                <a:cs typeface="Angsana New" pitchFamily="18" charset="-34"/>
              </a:rPr>
              <a:t/>
            </a:r>
            <a:br>
              <a:rPr lang="en-US" sz="3200" dirty="0">
                <a:latin typeface="Angsana New" pitchFamily="18" charset="-34"/>
                <a:cs typeface="Angsana New" pitchFamily="18" charset="-34"/>
              </a:rPr>
            </a:br>
            <a:endParaRPr lang="th-TH" sz="3200" dirty="0"/>
          </a:p>
        </p:txBody>
      </p:sp>
      <p:sp>
        <p:nvSpPr>
          <p:cNvPr id="5" name="ตัวยึดเนื้อหา 2"/>
          <p:cNvSpPr txBox="1">
            <a:spLocks/>
          </p:cNvSpPr>
          <p:nvPr/>
        </p:nvSpPr>
        <p:spPr>
          <a:xfrm rot="1241020">
            <a:off x="-785761" y="1336058"/>
            <a:ext cx="4848120" cy="500638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Arial" pitchFamily="34" charset="0"/>
              <a:buNone/>
            </a:pPr>
            <a:r>
              <a:rPr lang="en-US" sz="30000" b="1" dirty="0" smtClean="0">
                <a:solidFill>
                  <a:srgbClr val="FFC000"/>
                </a:solidFill>
                <a:latin typeface="Browallia New" panose="020B0604020202020204" pitchFamily="34" charset="-34"/>
                <a:cs typeface="Browallia New" panose="020B0604020202020204" pitchFamily="34" charset="-34"/>
              </a:rPr>
              <a:t>W</a:t>
            </a:r>
            <a:endParaRPr lang="en-US" sz="30000" dirty="0" smtClean="0">
              <a:solidFill>
                <a:srgbClr val="FFC000"/>
              </a:solidFill>
              <a:latin typeface="Browallia New" panose="020B0604020202020204" pitchFamily="34" charset="-34"/>
              <a:cs typeface="Browallia New" panose="020B0604020202020204" pitchFamily="34" charset="-34"/>
            </a:endParaRPr>
          </a:p>
        </p:txBody>
      </p:sp>
      <p:sp>
        <p:nvSpPr>
          <p:cNvPr id="7" name="ตัวยึดเนื้อหา 2"/>
          <p:cNvSpPr txBox="1">
            <a:spLocks/>
          </p:cNvSpPr>
          <p:nvPr/>
        </p:nvSpPr>
        <p:spPr>
          <a:xfrm>
            <a:off x="1238249" y="3603910"/>
            <a:ext cx="2560920" cy="114002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Arial" pitchFamily="34" charset="0"/>
              <a:buNone/>
            </a:pPr>
            <a:r>
              <a:rPr lang="en-US" sz="7100" b="1" dirty="0">
                <a:latin typeface="Browallia New" panose="020B0604020202020204" pitchFamily="34" charset="-34"/>
                <a:cs typeface="Browallia New" panose="020B0604020202020204" pitchFamily="34" charset="-34"/>
              </a:rPr>
              <a:t>o</a:t>
            </a:r>
            <a:r>
              <a:rPr lang="en-US" sz="7100" b="1" dirty="0" smtClean="0">
                <a:latin typeface="Browallia New" panose="020B0604020202020204" pitchFamily="34" charset="-34"/>
                <a:cs typeface="Browallia New" panose="020B0604020202020204" pitchFamily="34" charset="-34"/>
              </a:rPr>
              <a:t>rk List</a:t>
            </a:r>
            <a:endParaRPr lang="en-US" sz="7100" dirty="0" smtClean="0">
              <a:latin typeface="Browallia New" panose="020B0604020202020204" pitchFamily="34" charset="-34"/>
              <a:cs typeface="Browallia New" panose="020B0604020202020204" pitchFamily="34" charset="-34"/>
            </a:endParaRPr>
          </a:p>
        </p:txBody>
      </p:sp>
      <p:graphicFrame>
        <p:nvGraphicFramePr>
          <p:cNvPr id="9" name="Table 11"/>
          <p:cNvGraphicFramePr>
            <a:graphicFrameLocks noGrp="1"/>
          </p:cNvGraphicFramePr>
          <p:nvPr>
            <p:extLst>
              <p:ext uri="{D42A27DB-BD31-4B8C-83A1-F6EECF244321}">
                <p14:modId xmlns:p14="http://schemas.microsoft.com/office/powerpoint/2010/main" val="2027679647"/>
              </p:ext>
            </p:extLst>
          </p:nvPr>
        </p:nvGraphicFramePr>
        <p:xfrm>
          <a:off x="3948740" y="807932"/>
          <a:ext cx="7257946" cy="5591956"/>
        </p:xfrm>
        <a:graphic>
          <a:graphicData uri="http://schemas.openxmlformats.org/drawingml/2006/table">
            <a:tbl>
              <a:tblPr>
                <a:tableStyleId>{E8B1032C-EA38-4F05-BA0D-38AFFFC7BED3}</a:tableStyleId>
              </a:tblPr>
              <a:tblGrid>
                <a:gridCol w="1167363"/>
                <a:gridCol w="2883584"/>
                <a:gridCol w="1603499"/>
                <a:gridCol w="1603500"/>
              </a:tblGrid>
              <a:tr h="291906">
                <a:tc>
                  <a:txBody>
                    <a:bodyPr/>
                    <a:lstStyle/>
                    <a:p>
                      <a:pPr algn="ctr">
                        <a:lnSpc>
                          <a:spcPct val="115000"/>
                        </a:lnSpc>
                        <a:spcAft>
                          <a:spcPts val="0"/>
                        </a:spcAft>
                      </a:pPr>
                      <a:r>
                        <a:rPr lang="en-US" sz="1600" b="1" dirty="0"/>
                        <a:t>No.</a:t>
                      </a:r>
                      <a:endParaRPr lang="en-US" sz="1600" b="1" dirty="0">
                        <a:latin typeface="Calibri"/>
                        <a:ea typeface="Calibri"/>
                        <a:cs typeface="Cordia New"/>
                      </a:endParaRPr>
                    </a:p>
                  </a:txBody>
                  <a:tcPr marL="68580" marR="68580" marT="0" marB="0"/>
                </a:tc>
                <a:tc>
                  <a:txBody>
                    <a:bodyPr/>
                    <a:lstStyle/>
                    <a:p>
                      <a:pPr algn="ctr">
                        <a:lnSpc>
                          <a:spcPct val="115000"/>
                        </a:lnSpc>
                        <a:spcAft>
                          <a:spcPts val="0"/>
                        </a:spcAft>
                      </a:pPr>
                      <a:r>
                        <a:rPr lang="en-US" sz="1600" b="1"/>
                        <a:t>Review Item</a:t>
                      </a:r>
                      <a:endParaRPr lang="en-US" sz="1600" b="1">
                        <a:latin typeface="Calibri"/>
                        <a:ea typeface="Calibri"/>
                        <a:cs typeface="Cordia New"/>
                      </a:endParaRPr>
                    </a:p>
                  </a:txBody>
                  <a:tcPr marL="68580" marR="68580" marT="0" marB="0"/>
                </a:tc>
                <a:tc>
                  <a:txBody>
                    <a:bodyPr/>
                    <a:lstStyle/>
                    <a:p>
                      <a:pPr algn="ctr">
                        <a:lnSpc>
                          <a:spcPct val="115000"/>
                        </a:lnSpc>
                        <a:spcAft>
                          <a:spcPts val="0"/>
                        </a:spcAft>
                      </a:pPr>
                      <a:r>
                        <a:rPr lang="en-US" sz="1600" b="1" dirty="0"/>
                        <a:t>Responsibility</a:t>
                      </a:r>
                      <a:endParaRPr lang="en-US" sz="1600" b="1" dirty="0">
                        <a:latin typeface="Calibri"/>
                        <a:ea typeface="Calibri"/>
                        <a:cs typeface="Cordia New"/>
                      </a:endParaRPr>
                    </a:p>
                  </a:txBody>
                  <a:tcPr marL="68580" marR="68580" marT="0" marB="0"/>
                </a:tc>
                <a:tc>
                  <a:txBody>
                    <a:bodyPr/>
                    <a:lstStyle/>
                    <a:p>
                      <a:pPr algn="ctr">
                        <a:lnSpc>
                          <a:spcPct val="115000"/>
                        </a:lnSpc>
                        <a:spcAft>
                          <a:spcPts val="0"/>
                        </a:spcAft>
                      </a:pPr>
                      <a:r>
                        <a:rPr lang="en-US" sz="1600" b="1" dirty="0"/>
                        <a:t>Reviewer</a:t>
                      </a:r>
                      <a:endParaRPr lang="en-US" sz="1600" b="1" dirty="0">
                        <a:latin typeface="Calibri"/>
                        <a:ea typeface="Calibri"/>
                        <a:cs typeface="Cordia New"/>
                      </a:endParaRPr>
                    </a:p>
                  </a:txBody>
                  <a:tcPr marL="68580" marR="68580" marT="0" marB="0"/>
                </a:tc>
              </a:tr>
              <a:tr h="530005">
                <a:tc>
                  <a:txBody>
                    <a:bodyPr/>
                    <a:lstStyle/>
                    <a:p>
                      <a:pPr algn="ctr">
                        <a:lnSpc>
                          <a:spcPct val="115000"/>
                        </a:lnSpc>
                        <a:spcAft>
                          <a:spcPts val="0"/>
                        </a:spcAft>
                      </a:pPr>
                      <a:r>
                        <a:rPr lang="en-US" sz="1500" dirty="0"/>
                        <a:t>1</a:t>
                      </a:r>
                      <a:endParaRPr lang="en-US" sz="1500" dirty="0">
                        <a:latin typeface="Calibri"/>
                        <a:ea typeface="Calibri"/>
                        <a:cs typeface="Cordia New"/>
                      </a:endParaRPr>
                    </a:p>
                  </a:txBody>
                  <a:tcPr marL="68580" marR="68580" marT="0" marB="0"/>
                </a:tc>
                <a:tc>
                  <a:txBody>
                    <a:bodyPr/>
                    <a:lstStyle/>
                    <a:p>
                      <a:pPr algn="ctr">
                        <a:lnSpc>
                          <a:spcPct val="115000"/>
                        </a:lnSpc>
                        <a:spcAft>
                          <a:spcPts val="0"/>
                        </a:spcAft>
                      </a:pPr>
                      <a:r>
                        <a:rPr lang="en-US" sz="1500" dirty="0"/>
                        <a:t>Project Management Plan</a:t>
                      </a:r>
                      <a:endParaRPr lang="en-US" sz="1500" dirty="0">
                        <a:latin typeface="Calibri"/>
                        <a:ea typeface="Calibri"/>
                        <a:cs typeface="Cordia New"/>
                      </a:endParaRPr>
                    </a:p>
                  </a:txBody>
                  <a:tcPr marL="68580" marR="68580" marT="0" marB="0"/>
                </a:tc>
                <a:tc>
                  <a:txBody>
                    <a:bodyPr/>
                    <a:lstStyle/>
                    <a:p>
                      <a:pPr algn="ctr">
                        <a:lnSpc>
                          <a:spcPct val="115000"/>
                        </a:lnSpc>
                        <a:spcAft>
                          <a:spcPts val="0"/>
                        </a:spcAft>
                      </a:pPr>
                      <a:r>
                        <a:rPr lang="en-US" sz="1500" dirty="0" smtClean="0"/>
                        <a:t>NN</a:t>
                      </a:r>
                      <a:endParaRPr lang="en-US" sz="1500" dirty="0">
                        <a:latin typeface="Calibri"/>
                        <a:ea typeface="Calibri"/>
                        <a:cs typeface="Cordia New"/>
                      </a:endParaRPr>
                    </a:p>
                  </a:txBody>
                  <a:tcPr marL="68580" marR="68580" marT="0" marB="0"/>
                </a:tc>
                <a:tc>
                  <a:txBody>
                    <a:bodyPr/>
                    <a:lstStyle/>
                    <a:p>
                      <a:pPr algn="ctr">
                        <a:lnSpc>
                          <a:spcPct val="115000"/>
                        </a:lnSpc>
                        <a:spcAft>
                          <a:spcPts val="0"/>
                        </a:spcAft>
                      </a:pPr>
                      <a:r>
                        <a:rPr lang="en-US" sz="1500" dirty="0"/>
                        <a:t>All members</a:t>
                      </a:r>
                    </a:p>
                    <a:p>
                      <a:pPr algn="ctr">
                        <a:lnSpc>
                          <a:spcPct val="115000"/>
                        </a:lnSpc>
                        <a:spcAft>
                          <a:spcPts val="0"/>
                        </a:spcAft>
                      </a:pPr>
                      <a:r>
                        <a:rPr lang="en-US" sz="1500" dirty="0"/>
                        <a:t>Advisor</a:t>
                      </a:r>
                      <a:endParaRPr lang="en-US" sz="1500" dirty="0">
                        <a:latin typeface="Calibri"/>
                        <a:ea typeface="Calibri"/>
                        <a:cs typeface="Cordia New"/>
                      </a:endParaRPr>
                    </a:p>
                  </a:txBody>
                  <a:tcPr marL="68580" marR="68580" marT="0" marB="0"/>
                </a:tc>
              </a:tr>
              <a:tr h="530005">
                <a:tc rowSpan="2">
                  <a:txBody>
                    <a:bodyPr/>
                    <a:lstStyle/>
                    <a:p>
                      <a:pPr algn="ctr">
                        <a:lnSpc>
                          <a:spcPct val="115000"/>
                        </a:lnSpc>
                        <a:spcAft>
                          <a:spcPts val="0"/>
                        </a:spcAft>
                      </a:pPr>
                      <a:endParaRPr lang="en-US" sz="1500" dirty="0"/>
                    </a:p>
                    <a:p>
                      <a:pPr algn="ctr">
                        <a:lnSpc>
                          <a:spcPct val="115000"/>
                        </a:lnSpc>
                        <a:spcAft>
                          <a:spcPts val="0"/>
                        </a:spcAft>
                      </a:pPr>
                      <a:r>
                        <a:rPr lang="en-US" sz="1500" dirty="0"/>
                        <a:t>2</a:t>
                      </a:r>
                      <a:endParaRPr lang="en-US" sz="1500" dirty="0">
                        <a:latin typeface="Calibri"/>
                        <a:ea typeface="Calibri"/>
                        <a:cs typeface="Cordia New"/>
                      </a:endParaRPr>
                    </a:p>
                  </a:txBody>
                  <a:tcPr marL="68580" marR="68580" marT="0" marB="0"/>
                </a:tc>
                <a:tc>
                  <a:txBody>
                    <a:bodyPr/>
                    <a:lstStyle/>
                    <a:p>
                      <a:pPr algn="ctr">
                        <a:lnSpc>
                          <a:spcPct val="115000"/>
                        </a:lnSpc>
                        <a:spcAft>
                          <a:spcPts val="0"/>
                        </a:spcAft>
                      </a:pPr>
                      <a:r>
                        <a:rPr lang="en-US" sz="1500" dirty="0"/>
                        <a:t>Project Proposal</a:t>
                      </a:r>
                      <a:endParaRPr lang="en-US" sz="1500" dirty="0">
                        <a:latin typeface="Calibri"/>
                        <a:ea typeface="Calibri"/>
                        <a:cs typeface="Cordia New"/>
                      </a:endParaRPr>
                    </a:p>
                  </a:txBody>
                  <a:tcPr marL="68580" marR="68580" marT="0" marB="0"/>
                </a:tc>
                <a:tc>
                  <a:txBody>
                    <a:bodyPr/>
                    <a:lstStyle/>
                    <a:p>
                      <a:pPr algn="ctr">
                        <a:lnSpc>
                          <a:spcPct val="115000"/>
                        </a:lnSpc>
                        <a:spcAft>
                          <a:spcPts val="0"/>
                        </a:spcAft>
                      </a:pPr>
                      <a:r>
                        <a:rPr lang="en-US" sz="1500"/>
                        <a:t>All members</a:t>
                      </a:r>
                      <a:endParaRPr lang="en-US" sz="1500">
                        <a:latin typeface="Calibri"/>
                        <a:ea typeface="Calibri"/>
                        <a:cs typeface="Cordia New"/>
                      </a:endParaRPr>
                    </a:p>
                  </a:txBody>
                  <a:tcPr marL="68580" marR="68580" marT="0" marB="0"/>
                </a:tc>
                <a:tc>
                  <a:txBody>
                    <a:bodyPr/>
                    <a:lstStyle/>
                    <a:p>
                      <a:pPr algn="ctr">
                        <a:lnSpc>
                          <a:spcPct val="115000"/>
                        </a:lnSpc>
                        <a:spcAft>
                          <a:spcPts val="0"/>
                        </a:spcAft>
                      </a:pPr>
                      <a:r>
                        <a:rPr lang="en-US" sz="1500"/>
                        <a:t>All members</a:t>
                      </a:r>
                    </a:p>
                    <a:p>
                      <a:pPr algn="ctr">
                        <a:lnSpc>
                          <a:spcPct val="115000"/>
                        </a:lnSpc>
                        <a:spcAft>
                          <a:spcPts val="0"/>
                        </a:spcAft>
                      </a:pPr>
                      <a:r>
                        <a:rPr lang="en-US" sz="1500"/>
                        <a:t>Advisor</a:t>
                      </a:r>
                      <a:endParaRPr lang="en-US" sz="1500">
                        <a:latin typeface="Calibri"/>
                        <a:ea typeface="Calibri"/>
                        <a:cs typeface="Cordia New"/>
                      </a:endParaRPr>
                    </a:p>
                  </a:txBody>
                  <a:tcPr marL="68580" marR="68580" marT="0" marB="0"/>
                </a:tc>
              </a:tr>
              <a:tr h="530005">
                <a:tc vMerge="1">
                  <a:txBody>
                    <a:bodyPr/>
                    <a:lstStyle/>
                    <a:p>
                      <a:endParaRPr lang="th-TH"/>
                    </a:p>
                  </a:txBody>
                  <a:tcPr/>
                </a:tc>
                <a:tc>
                  <a:txBody>
                    <a:bodyPr/>
                    <a:lstStyle/>
                    <a:p>
                      <a:pPr algn="ctr">
                        <a:lnSpc>
                          <a:spcPct val="115000"/>
                        </a:lnSpc>
                        <a:spcAft>
                          <a:spcPts val="0"/>
                        </a:spcAft>
                      </a:pPr>
                      <a:r>
                        <a:rPr lang="en-US" sz="1500" dirty="0"/>
                        <a:t>Software Requirement Specification</a:t>
                      </a:r>
                      <a:endParaRPr lang="en-US" sz="1500" dirty="0">
                        <a:latin typeface="Calibri"/>
                        <a:ea typeface="Calibri"/>
                        <a:cs typeface="Cordia New"/>
                      </a:endParaRPr>
                    </a:p>
                  </a:txBody>
                  <a:tcPr marL="68580" marR="68580" marT="0" marB="0"/>
                </a:tc>
                <a:tc>
                  <a:txBody>
                    <a:bodyPr/>
                    <a:lstStyle/>
                    <a:p>
                      <a:pPr algn="ctr">
                        <a:lnSpc>
                          <a:spcPct val="115000"/>
                        </a:lnSpc>
                        <a:spcAft>
                          <a:spcPts val="0"/>
                        </a:spcAft>
                      </a:pPr>
                      <a:r>
                        <a:rPr lang="en-US" sz="1500" dirty="0" smtClean="0"/>
                        <a:t>NN</a:t>
                      </a:r>
                      <a:endParaRPr lang="en-US" sz="1500" dirty="0">
                        <a:latin typeface="+mn-lt"/>
                        <a:ea typeface="Calibri"/>
                        <a:cs typeface="Cordia New"/>
                      </a:endParaRPr>
                    </a:p>
                  </a:txBody>
                  <a:tcPr marL="68580" marR="68580" marT="0" marB="0"/>
                </a:tc>
                <a:tc>
                  <a:txBody>
                    <a:bodyPr/>
                    <a:lstStyle/>
                    <a:p>
                      <a:pPr algn="ctr">
                        <a:lnSpc>
                          <a:spcPct val="115000"/>
                        </a:lnSpc>
                        <a:spcAft>
                          <a:spcPts val="0"/>
                        </a:spcAft>
                      </a:pPr>
                      <a:r>
                        <a:rPr lang="en-US" sz="1500"/>
                        <a:t>All members</a:t>
                      </a:r>
                    </a:p>
                    <a:p>
                      <a:pPr algn="ctr">
                        <a:lnSpc>
                          <a:spcPct val="115000"/>
                        </a:lnSpc>
                        <a:spcAft>
                          <a:spcPts val="0"/>
                        </a:spcAft>
                      </a:pPr>
                      <a:r>
                        <a:rPr lang="en-US" sz="1500"/>
                        <a:t>Advisor</a:t>
                      </a:r>
                      <a:endParaRPr lang="en-US" sz="1500">
                        <a:latin typeface="Calibri"/>
                        <a:ea typeface="Calibri"/>
                        <a:cs typeface="Cordia New"/>
                      </a:endParaRPr>
                    </a:p>
                  </a:txBody>
                  <a:tcPr marL="68580" marR="68580" marT="0" marB="0"/>
                </a:tc>
              </a:tr>
              <a:tr h="530005">
                <a:tc>
                  <a:txBody>
                    <a:bodyPr/>
                    <a:lstStyle/>
                    <a:p>
                      <a:pPr algn="ctr">
                        <a:lnSpc>
                          <a:spcPct val="115000"/>
                        </a:lnSpc>
                        <a:spcAft>
                          <a:spcPts val="0"/>
                        </a:spcAft>
                      </a:pPr>
                      <a:r>
                        <a:rPr lang="en-US" sz="1500"/>
                        <a:t>3</a:t>
                      </a:r>
                      <a:endParaRPr lang="en-US" sz="1500">
                        <a:latin typeface="Calibri"/>
                        <a:ea typeface="Calibri"/>
                        <a:cs typeface="Cordia New"/>
                      </a:endParaRPr>
                    </a:p>
                  </a:txBody>
                  <a:tcPr marL="68580" marR="68580" marT="0" marB="0"/>
                </a:tc>
                <a:tc>
                  <a:txBody>
                    <a:bodyPr/>
                    <a:lstStyle/>
                    <a:p>
                      <a:pPr algn="ctr">
                        <a:lnSpc>
                          <a:spcPct val="115000"/>
                        </a:lnSpc>
                        <a:spcAft>
                          <a:spcPts val="0"/>
                        </a:spcAft>
                      </a:pPr>
                      <a:r>
                        <a:rPr lang="en-US" sz="1500" dirty="0"/>
                        <a:t>Software Design Document</a:t>
                      </a:r>
                      <a:endParaRPr lang="en-US" sz="1500" dirty="0">
                        <a:latin typeface="Calibri"/>
                        <a:ea typeface="Calibri"/>
                        <a:cs typeface="Cordia New"/>
                      </a:endParaRPr>
                    </a:p>
                  </a:txBody>
                  <a:tcPr marL="68580" marR="68580" marT="0" marB="0"/>
                </a:tc>
                <a:tc>
                  <a:txBody>
                    <a:bodyPr/>
                    <a:lstStyle/>
                    <a:p>
                      <a:pPr algn="ctr">
                        <a:lnSpc>
                          <a:spcPct val="115000"/>
                        </a:lnSpc>
                        <a:spcAft>
                          <a:spcPts val="0"/>
                        </a:spcAft>
                      </a:pPr>
                      <a:r>
                        <a:rPr lang="en-US" sz="1500" dirty="0"/>
                        <a:t>PP</a:t>
                      </a:r>
                      <a:endParaRPr lang="en-US" sz="1500" dirty="0">
                        <a:latin typeface="Calibri"/>
                        <a:ea typeface="Calibri"/>
                        <a:cs typeface="Cordia New"/>
                      </a:endParaRPr>
                    </a:p>
                  </a:txBody>
                  <a:tcPr marL="68580" marR="68580" marT="0" marB="0"/>
                </a:tc>
                <a:tc>
                  <a:txBody>
                    <a:bodyPr/>
                    <a:lstStyle/>
                    <a:p>
                      <a:pPr algn="ctr">
                        <a:lnSpc>
                          <a:spcPct val="115000"/>
                        </a:lnSpc>
                        <a:spcAft>
                          <a:spcPts val="0"/>
                        </a:spcAft>
                      </a:pPr>
                      <a:r>
                        <a:rPr lang="en-US" sz="1500"/>
                        <a:t>All members</a:t>
                      </a:r>
                    </a:p>
                    <a:p>
                      <a:pPr algn="ctr">
                        <a:lnSpc>
                          <a:spcPct val="115000"/>
                        </a:lnSpc>
                        <a:spcAft>
                          <a:spcPts val="0"/>
                        </a:spcAft>
                      </a:pPr>
                      <a:r>
                        <a:rPr lang="en-US" sz="1500"/>
                        <a:t>Advisor</a:t>
                      </a:r>
                      <a:endParaRPr lang="en-US" sz="1500">
                        <a:latin typeface="Calibri"/>
                        <a:ea typeface="Calibri"/>
                        <a:cs typeface="Cordia New"/>
                      </a:endParaRPr>
                    </a:p>
                  </a:txBody>
                  <a:tcPr marL="68580" marR="68580" marT="0" marB="0"/>
                </a:tc>
              </a:tr>
              <a:tr h="530005">
                <a:tc rowSpan="2">
                  <a:txBody>
                    <a:bodyPr/>
                    <a:lstStyle/>
                    <a:p>
                      <a:pPr>
                        <a:lnSpc>
                          <a:spcPct val="115000"/>
                        </a:lnSpc>
                        <a:spcAft>
                          <a:spcPts val="0"/>
                        </a:spcAft>
                      </a:pPr>
                      <a:endParaRPr lang="en-US" sz="1500"/>
                    </a:p>
                    <a:p>
                      <a:pPr algn="ctr">
                        <a:lnSpc>
                          <a:spcPct val="115000"/>
                        </a:lnSpc>
                        <a:spcAft>
                          <a:spcPts val="0"/>
                        </a:spcAft>
                      </a:pPr>
                      <a:r>
                        <a:rPr lang="en-US" sz="1500"/>
                        <a:t>4</a:t>
                      </a:r>
                      <a:endParaRPr lang="en-US" sz="1500">
                        <a:latin typeface="Calibri"/>
                        <a:ea typeface="Calibri"/>
                        <a:cs typeface="Cordia New"/>
                      </a:endParaRPr>
                    </a:p>
                  </a:txBody>
                  <a:tcPr marL="68580" marR="68580" marT="0" marB="0"/>
                </a:tc>
                <a:tc>
                  <a:txBody>
                    <a:bodyPr/>
                    <a:lstStyle/>
                    <a:p>
                      <a:pPr algn="ctr">
                        <a:lnSpc>
                          <a:spcPct val="115000"/>
                        </a:lnSpc>
                        <a:spcAft>
                          <a:spcPts val="0"/>
                        </a:spcAft>
                      </a:pPr>
                      <a:r>
                        <a:rPr lang="en-US" sz="1500" dirty="0"/>
                        <a:t>Implementation</a:t>
                      </a:r>
                      <a:endParaRPr lang="en-US" sz="1500" dirty="0">
                        <a:latin typeface="Calibri"/>
                        <a:ea typeface="Calibri"/>
                        <a:cs typeface="Cordia New"/>
                      </a:endParaRPr>
                    </a:p>
                  </a:txBody>
                  <a:tcPr marL="68580" marR="68580" marT="0" marB="0"/>
                </a:tc>
                <a:tc>
                  <a:txBody>
                    <a:bodyPr/>
                    <a:lstStyle/>
                    <a:p>
                      <a:pPr algn="ctr">
                        <a:lnSpc>
                          <a:spcPct val="115000"/>
                        </a:lnSpc>
                        <a:spcAft>
                          <a:spcPts val="0"/>
                        </a:spcAft>
                      </a:pPr>
                      <a:r>
                        <a:rPr lang="en-US" sz="1500" dirty="0"/>
                        <a:t>PP</a:t>
                      </a:r>
                      <a:endParaRPr lang="en-US" sz="1500" dirty="0">
                        <a:latin typeface="Calibri"/>
                        <a:ea typeface="Calibri"/>
                        <a:cs typeface="Cordia New"/>
                      </a:endParaRPr>
                    </a:p>
                  </a:txBody>
                  <a:tcPr marL="68580" marR="68580" marT="0" marB="0"/>
                </a:tc>
                <a:tc>
                  <a:txBody>
                    <a:bodyPr/>
                    <a:lstStyle/>
                    <a:p>
                      <a:pPr algn="ctr">
                        <a:lnSpc>
                          <a:spcPct val="115000"/>
                        </a:lnSpc>
                        <a:spcAft>
                          <a:spcPts val="0"/>
                        </a:spcAft>
                      </a:pPr>
                      <a:r>
                        <a:rPr lang="en-US" sz="1500" dirty="0"/>
                        <a:t>All members</a:t>
                      </a:r>
                    </a:p>
                    <a:p>
                      <a:pPr algn="ctr">
                        <a:lnSpc>
                          <a:spcPct val="115000"/>
                        </a:lnSpc>
                        <a:spcAft>
                          <a:spcPts val="0"/>
                        </a:spcAft>
                      </a:pPr>
                      <a:r>
                        <a:rPr lang="en-US" sz="1500" dirty="0"/>
                        <a:t>Advisor</a:t>
                      </a:r>
                      <a:endParaRPr lang="en-US" sz="1500" dirty="0">
                        <a:latin typeface="Calibri"/>
                        <a:ea typeface="Calibri"/>
                        <a:cs typeface="Cordia New"/>
                      </a:endParaRPr>
                    </a:p>
                  </a:txBody>
                  <a:tcPr marL="68580" marR="68580" marT="0" marB="0"/>
                </a:tc>
              </a:tr>
              <a:tr h="530005">
                <a:tc vMerge="1">
                  <a:txBody>
                    <a:bodyPr/>
                    <a:lstStyle/>
                    <a:p>
                      <a:endParaRPr lang="th-TH"/>
                    </a:p>
                  </a:txBody>
                  <a:tcPr/>
                </a:tc>
                <a:tc>
                  <a:txBody>
                    <a:bodyPr/>
                    <a:lstStyle/>
                    <a:p>
                      <a:pPr algn="ctr">
                        <a:lnSpc>
                          <a:spcPct val="115000"/>
                        </a:lnSpc>
                        <a:spcAft>
                          <a:spcPts val="0"/>
                        </a:spcAft>
                      </a:pPr>
                      <a:r>
                        <a:rPr lang="en-US" sz="1500" dirty="0"/>
                        <a:t>Unit Test Report</a:t>
                      </a:r>
                      <a:endParaRPr lang="en-US" sz="1500" dirty="0">
                        <a:latin typeface="Calibri"/>
                        <a:ea typeface="Calibri"/>
                        <a:cs typeface="Cordia New"/>
                      </a:endParaRPr>
                    </a:p>
                  </a:txBody>
                  <a:tcPr marL="68580" marR="68580" marT="0" marB="0"/>
                </a:tc>
                <a:tc>
                  <a:txBody>
                    <a:bodyPr/>
                    <a:lstStyle/>
                    <a:p>
                      <a:pPr algn="ctr">
                        <a:lnSpc>
                          <a:spcPct val="115000"/>
                        </a:lnSpc>
                        <a:spcAft>
                          <a:spcPts val="0"/>
                        </a:spcAft>
                      </a:pPr>
                      <a:r>
                        <a:rPr lang="en-US" sz="1500" dirty="0"/>
                        <a:t>PP</a:t>
                      </a:r>
                      <a:endParaRPr lang="en-US" sz="1500" dirty="0">
                        <a:latin typeface="Calibri"/>
                        <a:ea typeface="Calibri"/>
                        <a:cs typeface="Cordia New"/>
                      </a:endParaRPr>
                    </a:p>
                  </a:txBody>
                  <a:tcPr marL="68580" marR="68580" marT="0" marB="0"/>
                </a:tc>
                <a:tc>
                  <a:txBody>
                    <a:bodyPr/>
                    <a:lstStyle/>
                    <a:p>
                      <a:pPr algn="ctr">
                        <a:lnSpc>
                          <a:spcPct val="115000"/>
                        </a:lnSpc>
                        <a:spcAft>
                          <a:spcPts val="0"/>
                        </a:spcAft>
                      </a:pPr>
                      <a:r>
                        <a:rPr lang="en-US" sz="1500" dirty="0"/>
                        <a:t>All members</a:t>
                      </a:r>
                    </a:p>
                    <a:p>
                      <a:pPr algn="ctr">
                        <a:lnSpc>
                          <a:spcPct val="115000"/>
                        </a:lnSpc>
                        <a:spcAft>
                          <a:spcPts val="0"/>
                        </a:spcAft>
                      </a:pPr>
                      <a:r>
                        <a:rPr lang="en-US" sz="1500" dirty="0"/>
                        <a:t>Advisor</a:t>
                      </a:r>
                      <a:endParaRPr lang="en-US" sz="1500" dirty="0">
                        <a:latin typeface="Calibri"/>
                        <a:ea typeface="Calibri"/>
                        <a:cs typeface="Cordia New"/>
                      </a:endParaRPr>
                    </a:p>
                  </a:txBody>
                  <a:tcPr marL="68580" marR="68580" marT="0" marB="0"/>
                </a:tc>
              </a:tr>
              <a:tr h="530005">
                <a:tc>
                  <a:txBody>
                    <a:bodyPr/>
                    <a:lstStyle/>
                    <a:p>
                      <a:pPr algn="ctr">
                        <a:lnSpc>
                          <a:spcPct val="115000"/>
                        </a:lnSpc>
                        <a:spcAft>
                          <a:spcPts val="0"/>
                        </a:spcAft>
                      </a:pPr>
                      <a:r>
                        <a:rPr lang="en-US" sz="1500"/>
                        <a:t>5</a:t>
                      </a:r>
                      <a:endParaRPr lang="en-US" sz="1500">
                        <a:latin typeface="Calibri"/>
                        <a:ea typeface="Calibri"/>
                        <a:cs typeface="Cordia New"/>
                      </a:endParaRPr>
                    </a:p>
                  </a:txBody>
                  <a:tcPr marL="68580" marR="68580" marT="0" marB="0"/>
                </a:tc>
                <a:tc>
                  <a:txBody>
                    <a:bodyPr/>
                    <a:lstStyle/>
                    <a:p>
                      <a:pPr algn="ctr">
                        <a:lnSpc>
                          <a:spcPct val="115000"/>
                        </a:lnSpc>
                        <a:spcAft>
                          <a:spcPts val="0"/>
                        </a:spcAft>
                      </a:pPr>
                      <a:r>
                        <a:rPr lang="en-US" sz="1500"/>
                        <a:t>System Test Report</a:t>
                      </a:r>
                      <a:endParaRPr lang="en-US" sz="1500">
                        <a:latin typeface="Calibri"/>
                        <a:ea typeface="Calibri"/>
                        <a:cs typeface="Cordia New"/>
                      </a:endParaRPr>
                    </a:p>
                  </a:txBody>
                  <a:tcPr marL="68580" marR="68580" marT="0" marB="0"/>
                </a:tc>
                <a:tc>
                  <a:txBody>
                    <a:bodyPr/>
                    <a:lstStyle/>
                    <a:p>
                      <a:pPr algn="ctr">
                        <a:lnSpc>
                          <a:spcPct val="115000"/>
                        </a:lnSpc>
                        <a:spcAft>
                          <a:spcPts val="0"/>
                        </a:spcAft>
                      </a:pPr>
                      <a:r>
                        <a:rPr lang="en-US" sz="1500" dirty="0"/>
                        <a:t>PP</a:t>
                      </a:r>
                      <a:endParaRPr lang="en-US" sz="1500" dirty="0">
                        <a:latin typeface="Calibri"/>
                        <a:ea typeface="Calibri"/>
                        <a:cs typeface="Cordia New"/>
                      </a:endParaRPr>
                    </a:p>
                  </a:txBody>
                  <a:tcPr marL="68580" marR="68580" marT="0" marB="0"/>
                </a:tc>
                <a:tc>
                  <a:txBody>
                    <a:bodyPr/>
                    <a:lstStyle/>
                    <a:p>
                      <a:pPr algn="ctr">
                        <a:lnSpc>
                          <a:spcPct val="115000"/>
                        </a:lnSpc>
                        <a:spcAft>
                          <a:spcPts val="0"/>
                        </a:spcAft>
                      </a:pPr>
                      <a:r>
                        <a:rPr lang="en-US" sz="1500" dirty="0"/>
                        <a:t>All members</a:t>
                      </a:r>
                    </a:p>
                    <a:p>
                      <a:pPr algn="ctr">
                        <a:lnSpc>
                          <a:spcPct val="115000"/>
                        </a:lnSpc>
                        <a:spcAft>
                          <a:spcPts val="0"/>
                        </a:spcAft>
                      </a:pPr>
                      <a:r>
                        <a:rPr lang="en-US" sz="1500" dirty="0"/>
                        <a:t>Advisor</a:t>
                      </a:r>
                      <a:endParaRPr lang="en-US" sz="1500" dirty="0">
                        <a:latin typeface="Calibri"/>
                        <a:ea typeface="Calibri"/>
                        <a:cs typeface="Cordia New"/>
                      </a:endParaRPr>
                    </a:p>
                  </a:txBody>
                  <a:tcPr marL="68580" marR="68580" marT="0" marB="0"/>
                </a:tc>
              </a:tr>
              <a:tr h="530005">
                <a:tc rowSpan="3">
                  <a:txBody>
                    <a:bodyPr/>
                    <a:lstStyle/>
                    <a:p>
                      <a:pPr>
                        <a:lnSpc>
                          <a:spcPct val="115000"/>
                        </a:lnSpc>
                        <a:spcAft>
                          <a:spcPts val="0"/>
                        </a:spcAft>
                      </a:pPr>
                      <a:endParaRPr lang="en-US" sz="1500" dirty="0"/>
                    </a:p>
                    <a:p>
                      <a:pPr algn="ctr">
                        <a:lnSpc>
                          <a:spcPct val="115000"/>
                        </a:lnSpc>
                        <a:spcAft>
                          <a:spcPts val="0"/>
                        </a:spcAft>
                      </a:pPr>
                      <a:endParaRPr lang="en-US" sz="1500" dirty="0" smtClean="0"/>
                    </a:p>
                    <a:p>
                      <a:pPr algn="ctr">
                        <a:lnSpc>
                          <a:spcPct val="115000"/>
                        </a:lnSpc>
                        <a:spcAft>
                          <a:spcPts val="0"/>
                        </a:spcAft>
                      </a:pPr>
                      <a:r>
                        <a:rPr lang="en-US" sz="1500" dirty="0" smtClean="0"/>
                        <a:t>6</a:t>
                      </a:r>
                      <a:endParaRPr lang="en-US" sz="1500" dirty="0">
                        <a:latin typeface="Calibri"/>
                        <a:ea typeface="Calibri"/>
                        <a:cs typeface="Cordia New"/>
                      </a:endParaRPr>
                    </a:p>
                  </a:txBody>
                  <a:tcPr marL="68580" marR="68580" marT="0" marB="0"/>
                </a:tc>
                <a:tc>
                  <a:txBody>
                    <a:bodyPr/>
                    <a:lstStyle/>
                    <a:p>
                      <a:pPr algn="ctr">
                        <a:lnSpc>
                          <a:spcPct val="115000"/>
                        </a:lnSpc>
                        <a:spcAft>
                          <a:spcPts val="0"/>
                        </a:spcAft>
                      </a:pPr>
                      <a:r>
                        <a:rPr lang="en-US" sz="1500"/>
                        <a:t>Traceability Record</a:t>
                      </a:r>
                      <a:endParaRPr lang="en-US" sz="1500">
                        <a:latin typeface="Calibri"/>
                        <a:ea typeface="Calibri"/>
                        <a:cs typeface="Cordia New"/>
                      </a:endParaRPr>
                    </a:p>
                  </a:txBody>
                  <a:tcPr marL="68580" marR="68580" marT="0" marB="0"/>
                </a:tc>
                <a:tc>
                  <a:txBody>
                    <a:bodyPr/>
                    <a:lstStyle/>
                    <a:p>
                      <a:pPr algn="ctr">
                        <a:lnSpc>
                          <a:spcPct val="115000"/>
                        </a:lnSpc>
                        <a:spcAft>
                          <a:spcPts val="0"/>
                        </a:spcAft>
                      </a:pPr>
                      <a:r>
                        <a:rPr lang="en-US" sz="1500" dirty="0" smtClean="0"/>
                        <a:t>NN</a:t>
                      </a:r>
                      <a:endParaRPr lang="en-US" sz="1500" dirty="0">
                        <a:latin typeface="+mn-lt"/>
                        <a:ea typeface="Calibri"/>
                        <a:cs typeface="Cordia New"/>
                      </a:endParaRPr>
                    </a:p>
                  </a:txBody>
                  <a:tcPr marL="68580" marR="68580" marT="0" marB="0"/>
                </a:tc>
                <a:tc>
                  <a:txBody>
                    <a:bodyPr/>
                    <a:lstStyle/>
                    <a:p>
                      <a:pPr algn="ctr">
                        <a:lnSpc>
                          <a:spcPct val="115000"/>
                        </a:lnSpc>
                        <a:spcAft>
                          <a:spcPts val="0"/>
                        </a:spcAft>
                      </a:pPr>
                      <a:r>
                        <a:rPr lang="en-US" sz="1500" dirty="0"/>
                        <a:t>All members</a:t>
                      </a:r>
                    </a:p>
                    <a:p>
                      <a:pPr algn="ctr">
                        <a:lnSpc>
                          <a:spcPct val="115000"/>
                        </a:lnSpc>
                        <a:spcAft>
                          <a:spcPts val="0"/>
                        </a:spcAft>
                      </a:pPr>
                      <a:r>
                        <a:rPr lang="en-US" sz="1500" dirty="0"/>
                        <a:t>Advisor</a:t>
                      </a:r>
                      <a:endParaRPr lang="en-US" sz="1500" dirty="0">
                        <a:latin typeface="Calibri"/>
                        <a:ea typeface="Calibri"/>
                        <a:cs typeface="Cordia New"/>
                      </a:endParaRPr>
                    </a:p>
                  </a:txBody>
                  <a:tcPr marL="68580" marR="68580" marT="0" marB="0"/>
                </a:tc>
              </a:tr>
              <a:tr h="530005">
                <a:tc vMerge="1">
                  <a:txBody>
                    <a:bodyPr/>
                    <a:lstStyle/>
                    <a:p>
                      <a:endParaRPr lang="th-TH"/>
                    </a:p>
                  </a:txBody>
                  <a:tcPr/>
                </a:tc>
                <a:tc>
                  <a:txBody>
                    <a:bodyPr/>
                    <a:lstStyle/>
                    <a:p>
                      <a:pPr algn="ctr">
                        <a:lnSpc>
                          <a:spcPct val="115000"/>
                        </a:lnSpc>
                        <a:spcAft>
                          <a:spcPts val="0"/>
                        </a:spcAft>
                      </a:pPr>
                      <a:r>
                        <a:rPr lang="en-US" sz="1500"/>
                        <a:t>Project Status Report</a:t>
                      </a:r>
                      <a:endParaRPr lang="en-US" sz="1500">
                        <a:latin typeface="Calibri"/>
                        <a:ea typeface="Calibri"/>
                        <a:cs typeface="Cordia New"/>
                      </a:endParaRPr>
                    </a:p>
                  </a:txBody>
                  <a:tcPr marL="68580" marR="68580" marT="0" marB="0"/>
                </a:tc>
                <a:tc>
                  <a:txBody>
                    <a:bodyPr/>
                    <a:lstStyle/>
                    <a:p>
                      <a:pPr algn="ctr">
                        <a:lnSpc>
                          <a:spcPct val="115000"/>
                        </a:lnSpc>
                        <a:spcAft>
                          <a:spcPts val="0"/>
                        </a:spcAft>
                      </a:pPr>
                      <a:r>
                        <a:rPr lang="en-US" sz="1500" dirty="0" smtClean="0"/>
                        <a:t>NN</a:t>
                      </a:r>
                      <a:endParaRPr lang="en-US" sz="1500" dirty="0">
                        <a:latin typeface="+mn-lt"/>
                        <a:ea typeface="Calibri"/>
                        <a:cs typeface="Cordia New"/>
                      </a:endParaRPr>
                    </a:p>
                  </a:txBody>
                  <a:tcPr marL="68580" marR="68580" marT="0" marB="0"/>
                </a:tc>
                <a:tc>
                  <a:txBody>
                    <a:bodyPr/>
                    <a:lstStyle/>
                    <a:p>
                      <a:pPr algn="ctr">
                        <a:lnSpc>
                          <a:spcPct val="115000"/>
                        </a:lnSpc>
                        <a:spcAft>
                          <a:spcPts val="0"/>
                        </a:spcAft>
                      </a:pPr>
                      <a:r>
                        <a:rPr lang="en-US" sz="1500" dirty="0"/>
                        <a:t>All members</a:t>
                      </a:r>
                    </a:p>
                    <a:p>
                      <a:pPr algn="ctr">
                        <a:lnSpc>
                          <a:spcPct val="115000"/>
                        </a:lnSpc>
                        <a:spcAft>
                          <a:spcPts val="0"/>
                        </a:spcAft>
                      </a:pPr>
                      <a:r>
                        <a:rPr lang="en-US" sz="1500" dirty="0"/>
                        <a:t>Advisor</a:t>
                      </a:r>
                      <a:endParaRPr lang="en-US" sz="1500" dirty="0">
                        <a:latin typeface="Calibri"/>
                        <a:ea typeface="Calibri"/>
                        <a:cs typeface="Cordia New"/>
                      </a:endParaRPr>
                    </a:p>
                  </a:txBody>
                  <a:tcPr marL="68580" marR="68580" marT="0" marB="0"/>
                </a:tc>
              </a:tr>
              <a:tr h="530005">
                <a:tc vMerge="1">
                  <a:txBody>
                    <a:bodyPr/>
                    <a:lstStyle/>
                    <a:p>
                      <a:endParaRPr lang="th-TH"/>
                    </a:p>
                  </a:txBody>
                  <a:tcPr/>
                </a:tc>
                <a:tc>
                  <a:txBody>
                    <a:bodyPr/>
                    <a:lstStyle/>
                    <a:p>
                      <a:pPr algn="ctr">
                        <a:lnSpc>
                          <a:spcPct val="115000"/>
                        </a:lnSpc>
                        <a:spcAft>
                          <a:spcPts val="0"/>
                        </a:spcAft>
                      </a:pPr>
                      <a:r>
                        <a:rPr lang="en-US" sz="1500"/>
                        <a:t>Change Request</a:t>
                      </a:r>
                      <a:endParaRPr lang="en-US" sz="1500">
                        <a:latin typeface="Calibri"/>
                        <a:ea typeface="Calibri"/>
                        <a:cs typeface="Cordia New"/>
                      </a:endParaRPr>
                    </a:p>
                  </a:txBody>
                  <a:tcPr marL="68580" marR="68580" marT="0" marB="0"/>
                </a:tc>
                <a:tc>
                  <a:txBody>
                    <a:bodyPr/>
                    <a:lstStyle/>
                    <a:p>
                      <a:pPr algn="ctr">
                        <a:lnSpc>
                          <a:spcPct val="115000"/>
                        </a:lnSpc>
                        <a:spcAft>
                          <a:spcPts val="0"/>
                        </a:spcAft>
                      </a:pPr>
                      <a:r>
                        <a:rPr lang="en-US" sz="1500" dirty="0" smtClean="0"/>
                        <a:t>NN</a:t>
                      </a:r>
                      <a:endParaRPr lang="en-US" sz="1500" dirty="0">
                        <a:latin typeface="+mn-lt"/>
                        <a:ea typeface="Calibri"/>
                        <a:cs typeface="Cordia New"/>
                      </a:endParaRPr>
                    </a:p>
                  </a:txBody>
                  <a:tcPr marL="68580" marR="68580" marT="0" marB="0"/>
                </a:tc>
                <a:tc>
                  <a:txBody>
                    <a:bodyPr/>
                    <a:lstStyle/>
                    <a:p>
                      <a:pPr algn="ctr">
                        <a:lnSpc>
                          <a:spcPct val="115000"/>
                        </a:lnSpc>
                        <a:spcAft>
                          <a:spcPts val="0"/>
                        </a:spcAft>
                      </a:pPr>
                      <a:r>
                        <a:rPr lang="en-US" sz="1500" dirty="0"/>
                        <a:t>All members</a:t>
                      </a:r>
                    </a:p>
                    <a:p>
                      <a:pPr algn="ctr">
                        <a:lnSpc>
                          <a:spcPct val="115000"/>
                        </a:lnSpc>
                        <a:spcAft>
                          <a:spcPts val="0"/>
                        </a:spcAft>
                      </a:pPr>
                      <a:r>
                        <a:rPr lang="en-US" sz="1500" dirty="0"/>
                        <a:t>Advisor</a:t>
                      </a:r>
                      <a:endParaRPr lang="en-US" sz="1500" dirty="0">
                        <a:latin typeface="Calibri"/>
                        <a:ea typeface="Calibri"/>
                        <a:cs typeface="Cordia New"/>
                      </a:endParaRPr>
                    </a:p>
                  </a:txBody>
                  <a:tcPr marL="68580" marR="68580" marT="0" marB="0"/>
                </a:tc>
              </a:tr>
            </a:tbl>
          </a:graphicData>
        </a:graphic>
      </p:graphicFrame>
    </p:spTree>
    <p:extLst>
      <p:ext uri="{BB962C8B-B14F-4D97-AF65-F5344CB8AC3E}">
        <p14:creationId xmlns:p14="http://schemas.microsoft.com/office/powerpoint/2010/main" val="4291652397"/>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609600" y="418323"/>
            <a:ext cx="10972800" cy="1143000"/>
          </a:xfrm>
        </p:spPr>
        <p:txBody>
          <a:bodyPr>
            <a:noAutofit/>
          </a:bodyPr>
          <a:lstStyle/>
          <a:p>
            <a:r>
              <a:rPr lang="th-TH" sz="3200" b="1" dirty="0" smtClean="0">
                <a:latin typeface="Angsana New" pitchFamily="18" charset="-34"/>
                <a:cs typeface="Angsana New" pitchFamily="18" charset="-34"/>
              </a:rPr>
              <a:t/>
            </a:r>
            <a:br>
              <a:rPr lang="th-TH" sz="3200" b="1" dirty="0" smtClean="0">
                <a:latin typeface="Angsana New" pitchFamily="18" charset="-34"/>
                <a:cs typeface="Angsana New" pitchFamily="18" charset="-34"/>
              </a:rPr>
            </a:br>
            <a:r>
              <a:rPr lang="en-US" sz="3200" dirty="0">
                <a:latin typeface="Angsana New" pitchFamily="18" charset="-34"/>
                <a:cs typeface="Angsana New" pitchFamily="18" charset="-34"/>
              </a:rPr>
              <a:t/>
            </a:r>
            <a:br>
              <a:rPr lang="en-US" sz="3200" dirty="0">
                <a:latin typeface="Angsana New" pitchFamily="18" charset="-34"/>
                <a:cs typeface="Angsana New" pitchFamily="18" charset="-34"/>
              </a:rPr>
            </a:br>
            <a:endParaRPr lang="th-TH" sz="3200" dirty="0"/>
          </a:p>
        </p:txBody>
      </p:sp>
      <p:sp>
        <p:nvSpPr>
          <p:cNvPr id="5" name="ตัวยึดเนื้อหา 2"/>
          <p:cNvSpPr txBox="1">
            <a:spLocks/>
          </p:cNvSpPr>
          <p:nvPr/>
        </p:nvSpPr>
        <p:spPr>
          <a:xfrm>
            <a:off x="1471883" y="-1574129"/>
            <a:ext cx="3960734" cy="439460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Arial" pitchFamily="34" charset="0"/>
              <a:buNone/>
            </a:pPr>
            <a:r>
              <a:rPr lang="en-US" sz="49600" b="1" dirty="0" smtClean="0">
                <a:ln>
                  <a:solidFill>
                    <a:sysClr val="windowText" lastClr="000000"/>
                  </a:solidFill>
                </a:ln>
                <a:solidFill>
                  <a:schemeClr val="bg1"/>
                </a:solidFill>
                <a:latin typeface="Browallia New" panose="020B0604020202020204" pitchFamily="34" charset="-34"/>
                <a:cs typeface="Browallia New" panose="020B0604020202020204" pitchFamily="34" charset="-34"/>
              </a:rPr>
              <a:t>P</a:t>
            </a:r>
            <a:endParaRPr lang="en-US" sz="49600" dirty="0" smtClean="0">
              <a:ln>
                <a:solidFill>
                  <a:sysClr val="windowText" lastClr="000000"/>
                </a:solidFill>
              </a:ln>
              <a:solidFill>
                <a:schemeClr val="bg1"/>
              </a:solidFill>
              <a:latin typeface="Browallia New" panose="020B0604020202020204" pitchFamily="34" charset="-34"/>
              <a:cs typeface="Browallia New" panose="020B0604020202020204" pitchFamily="34" charset="-34"/>
            </a:endParaRPr>
          </a:p>
        </p:txBody>
      </p:sp>
      <p:sp>
        <p:nvSpPr>
          <p:cNvPr id="7" name="ตัวยึดเนื้อหา 2"/>
          <p:cNvSpPr txBox="1">
            <a:spLocks/>
          </p:cNvSpPr>
          <p:nvPr/>
        </p:nvSpPr>
        <p:spPr>
          <a:xfrm>
            <a:off x="1048643" y="2789269"/>
            <a:ext cx="10972800" cy="114002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Arial" pitchFamily="34" charset="0"/>
              <a:buNone/>
            </a:pPr>
            <a:r>
              <a:rPr lang="en-US" sz="7100" b="1" dirty="0">
                <a:latin typeface="Browallia New" panose="020B0604020202020204" pitchFamily="34" charset="-34"/>
                <a:cs typeface="Browallia New" panose="020B0604020202020204" pitchFamily="34" charset="-34"/>
              </a:rPr>
              <a:t>r</a:t>
            </a:r>
            <a:r>
              <a:rPr lang="en-US" sz="7100" b="1" dirty="0" smtClean="0">
                <a:latin typeface="Browallia New" panose="020B0604020202020204" pitchFamily="34" charset="-34"/>
                <a:cs typeface="Browallia New" panose="020B0604020202020204" pitchFamily="34" charset="-34"/>
              </a:rPr>
              <a:t>oject Management Plan</a:t>
            </a:r>
            <a:endParaRPr lang="en-US" sz="7100" dirty="0" smtClean="0">
              <a:latin typeface="Browallia New" panose="020B0604020202020204" pitchFamily="34" charset="-34"/>
              <a:cs typeface="Browallia New" panose="020B0604020202020204" pitchFamily="34" charset="-34"/>
            </a:endParaRPr>
          </a:p>
        </p:txBody>
      </p:sp>
      <p:sp>
        <p:nvSpPr>
          <p:cNvPr id="4" name="สี่เหลี่ยมผืนผ้า 3"/>
          <p:cNvSpPr/>
          <p:nvPr/>
        </p:nvSpPr>
        <p:spPr>
          <a:xfrm>
            <a:off x="293077" y="4304277"/>
            <a:ext cx="12127524" cy="3240887"/>
          </a:xfrm>
          <a:prstGeom prst="rect">
            <a:avLst/>
          </a:prstGeom>
        </p:spPr>
        <p:txBody>
          <a:bodyPr wrap="square" numCol="3">
            <a:spAutoFit/>
          </a:bodyPr>
          <a:lstStyle/>
          <a:p>
            <a:pPr marL="263525" lvl="0" indent="-219075">
              <a:lnSpc>
                <a:spcPct val="90000"/>
              </a:lnSpc>
              <a:spcBef>
                <a:spcPts val="1800"/>
              </a:spcBef>
              <a:buClr>
                <a:schemeClr val="accent1"/>
              </a:buClr>
              <a:defRPr/>
            </a:pPr>
            <a:r>
              <a:rPr lang="en-US" sz="2400" dirty="0"/>
              <a:t>	</a:t>
            </a:r>
            <a:r>
              <a:rPr lang="en-US" sz="2400" dirty="0" smtClean="0"/>
              <a:t>Estimate </a:t>
            </a:r>
            <a:r>
              <a:rPr lang="en-US" sz="2400" dirty="0"/>
              <a:t>Duration</a:t>
            </a:r>
          </a:p>
          <a:p>
            <a:pPr lvl="0">
              <a:lnSpc>
                <a:spcPct val="90000"/>
              </a:lnSpc>
              <a:spcBef>
                <a:spcPts val="1800"/>
              </a:spcBef>
              <a:buClr>
                <a:schemeClr val="accent1"/>
              </a:buClr>
            </a:pPr>
            <a:endParaRPr lang="en-US" sz="2400" dirty="0" smtClean="0"/>
          </a:p>
          <a:p>
            <a:pPr marL="45720" lvl="0">
              <a:lnSpc>
                <a:spcPct val="90000"/>
              </a:lnSpc>
              <a:spcBef>
                <a:spcPts val="1800"/>
              </a:spcBef>
              <a:buClr>
                <a:schemeClr val="accent1"/>
              </a:buClr>
            </a:pPr>
            <a:endParaRPr lang="en-US" sz="2400" dirty="0" smtClean="0"/>
          </a:p>
          <a:p>
            <a:pPr marL="45720" lvl="0">
              <a:lnSpc>
                <a:spcPct val="90000"/>
              </a:lnSpc>
              <a:spcBef>
                <a:spcPts val="1800"/>
              </a:spcBef>
              <a:buClr>
                <a:schemeClr val="accent1"/>
              </a:buClr>
            </a:pPr>
            <a:r>
              <a:rPr lang="en-US" sz="2400" dirty="0" smtClean="0"/>
              <a:t>	Development </a:t>
            </a:r>
            <a:r>
              <a:rPr lang="en-US" sz="2400" dirty="0"/>
              <a:t>Model</a:t>
            </a:r>
          </a:p>
          <a:p>
            <a:pPr marL="274320" lvl="0" indent="-228600">
              <a:lnSpc>
                <a:spcPct val="90000"/>
              </a:lnSpc>
              <a:spcBef>
                <a:spcPts val="1800"/>
              </a:spcBef>
              <a:buClr>
                <a:schemeClr val="accent1"/>
              </a:buClr>
              <a:buFont typeface="Wingdings" panose="05000000000000000000" pitchFamily="2" charset="2"/>
              <a:buChar char="§"/>
            </a:pPr>
            <a:endParaRPr lang="en-US" sz="2400" dirty="0" smtClean="0"/>
          </a:p>
          <a:p>
            <a:pPr marL="45720" lvl="0">
              <a:lnSpc>
                <a:spcPct val="90000"/>
              </a:lnSpc>
              <a:spcBef>
                <a:spcPts val="1800"/>
              </a:spcBef>
              <a:buClr>
                <a:schemeClr val="accent1"/>
              </a:buClr>
            </a:pPr>
            <a:endParaRPr lang="en-US" sz="2400" dirty="0" smtClean="0"/>
          </a:p>
          <a:p>
            <a:pPr marL="45720" lvl="0">
              <a:lnSpc>
                <a:spcPct val="90000"/>
              </a:lnSpc>
              <a:spcBef>
                <a:spcPts val="1800"/>
              </a:spcBef>
              <a:buClr>
                <a:schemeClr val="accent1"/>
              </a:buClr>
            </a:pPr>
            <a:endParaRPr lang="en-US" sz="2400" dirty="0" smtClean="0"/>
          </a:p>
          <a:p>
            <a:pPr marL="352425" lvl="0" indent="-176213">
              <a:lnSpc>
                <a:spcPct val="90000"/>
              </a:lnSpc>
              <a:spcBef>
                <a:spcPts val="1800"/>
              </a:spcBef>
              <a:buClr>
                <a:schemeClr val="accent1"/>
              </a:buClr>
            </a:pPr>
            <a:r>
              <a:rPr lang="en-US" sz="2400" dirty="0" smtClean="0"/>
              <a:t>Change </a:t>
            </a:r>
            <a:r>
              <a:rPr lang="en-US" sz="2400" dirty="0"/>
              <a:t>Management</a:t>
            </a:r>
          </a:p>
          <a:p>
            <a:pPr marL="274320" lvl="0" indent="-228600">
              <a:lnSpc>
                <a:spcPct val="90000"/>
              </a:lnSpc>
              <a:spcBef>
                <a:spcPts val="1800"/>
              </a:spcBef>
              <a:buClr>
                <a:schemeClr val="accent1"/>
              </a:buClr>
              <a:buFont typeface="Wingdings" panose="05000000000000000000" pitchFamily="2" charset="2"/>
              <a:buChar char="§"/>
            </a:pPr>
            <a:endParaRPr lang="en-US" sz="2400" dirty="0" smtClean="0"/>
          </a:p>
          <a:p>
            <a:pPr marL="45720" lvl="0">
              <a:lnSpc>
                <a:spcPct val="90000"/>
              </a:lnSpc>
              <a:spcBef>
                <a:spcPts val="1800"/>
              </a:spcBef>
              <a:buClr>
                <a:schemeClr val="accent1"/>
              </a:buClr>
            </a:pPr>
            <a:endParaRPr lang="en-US" sz="2400" dirty="0" smtClean="0"/>
          </a:p>
          <a:p>
            <a:pPr marL="45720" lvl="0">
              <a:lnSpc>
                <a:spcPct val="90000"/>
              </a:lnSpc>
              <a:spcBef>
                <a:spcPts val="1800"/>
              </a:spcBef>
              <a:buClr>
                <a:schemeClr val="accent1"/>
              </a:buClr>
            </a:pPr>
            <a:endParaRPr lang="en-US" sz="2400" dirty="0"/>
          </a:p>
          <a:p>
            <a:pPr marL="45720" lvl="0">
              <a:lnSpc>
                <a:spcPct val="90000"/>
              </a:lnSpc>
              <a:spcBef>
                <a:spcPts val="1800"/>
              </a:spcBef>
              <a:buClr>
                <a:schemeClr val="accent1"/>
              </a:buClr>
            </a:pPr>
            <a:endParaRPr lang="en-US" sz="2400" dirty="0" smtClean="0"/>
          </a:p>
          <a:p>
            <a:pPr lvl="0">
              <a:lnSpc>
                <a:spcPct val="90000"/>
              </a:lnSpc>
              <a:spcBef>
                <a:spcPts val="1800"/>
              </a:spcBef>
              <a:buClr>
                <a:schemeClr val="accent1"/>
              </a:buClr>
            </a:pPr>
            <a:r>
              <a:rPr lang="en-US" sz="2400" dirty="0" smtClean="0"/>
              <a:t>Configuration Item Table</a:t>
            </a:r>
          </a:p>
          <a:p>
            <a:pPr marL="274320" lvl="0" indent="-228600">
              <a:lnSpc>
                <a:spcPct val="90000"/>
              </a:lnSpc>
              <a:spcBef>
                <a:spcPts val="1800"/>
              </a:spcBef>
              <a:buClr>
                <a:schemeClr val="accent1"/>
              </a:buClr>
              <a:buFont typeface="Wingdings" panose="05000000000000000000" pitchFamily="2" charset="2"/>
              <a:buChar char="§"/>
            </a:pPr>
            <a:endParaRPr lang="en-US" sz="2400" dirty="0"/>
          </a:p>
          <a:p>
            <a:pPr marL="1073150" lvl="0" indent="-88900">
              <a:lnSpc>
                <a:spcPct val="90000"/>
              </a:lnSpc>
              <a:spcBef>
                <a:spcPts val="1800"/>
              </a:spcBef>
              <a:buClr>
                <a:schemeClr val="accent1"/>
              </a:buClr>
            </a:pPr>
            <a:r>
              <a:rPr lang="en-US" sz="2400" dirty="0" smtClean="0"/>
              <a:t>Repository Tool</a:t>
            </a:r>
            <a:endParaRPr lang="en-US" sz="2400" dirty="0"/>
          </a:p>
        </p:txBody>
      </p:sp>
    </p:spTree>
    <p:extLst>
      <p:ext uri="{BB962C8B-B14F-4D97-AF65-F5344CB8AC3E}">
        <p14:creationId xmlns:p14="http://schemas.microsoft.com/office/powerpoint/2010/main" val="18133942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CCCC"/>
        </a:solidFill>
        <a:effectLst/>
      </p:bgPr>
    </p:bg>
    <p:spTree>
      <p:nvGrpSpPr>
        <p:cNvPr id="1" name=""/>
        <p:cNvGrpSpPr/>
        <p:nvPr/>
      </p:nvGrpSpPr>
      <p:grpSpPr>
        <a:xfrm>
          <a:off x="0" y="0"/>
          <a:ext cx="0" cy="0"/>
          <a:chOff x="0" y="0"/>
          <a:chExt cx="0" cy="0"/>
        </a:xfrm>
      </p:grpSpPr>
      <p:sp>
        <p:nvSpPr>
          <p:cNvPr id="3" name="ตัวยึดเนื้อหา 2"/>
          <p:cNvSpPr>
            <a:spLocks noGrp="1"/>
          </p:cNvSpPr>
          <p:nvPr>
            <p:ph idx="1"/>
          </p:nvPr>
        </p:nvSpPr>
        <p:spPr>
          <a:xfrm>
            <a:off x="609600" y="1600206"/>
            <a:ext cx="1498600" cy="1104893"/>
          </a:xfrm>
        </p:spPr>
        <p:txBody>
          <a:bodyPr>
            <a:noAutofit/>
          </a:bodyPr>
          <a:lstStyle/>
          <a:p>
            <a:pPr>
              <a:lnSpc>
                <a:spcPct val="150000"/>
              </a:lnSpc>
              <a:buNone/>
            </a:pPr>
            <a:r>
              <a:rPr lang="th-TH" sz="4400" b="1" dirty="0" smtClean="0">
                <a:latin typeface="Angsana New" pitchFamily="18" charset="-34"/>
                <a:cs typeface="Angsana New" pitchFamily="18" charset="-34"/>
              </a:rPr>
              <a:t>      </a:t>
            </a:r>
            <a:endParaRPr lang="en-US" sz="4400" b="1" dirty="0">
              <a:latin typeface="Browallia New" panose="020B0604020202020204" pitchFamily="34" charset="-34"/>
              <a:cs typeface="Browallia New" panose="020B0604020202020204" pitchFamily="34" charset="-34"/>
            </a:endParaRPr>
          </a:p>
          <a:p>
            <a:pPr>
              <a:buNone/>
            </a:pPr>
            <a:endParaRPr lang="th-TH" sz="4800" b="1" dirty="0"/>
          </a:p>
        </p:txBody>
      </p:sp>
      <p:sp>
        <p:nvSpPr>
          <p:cNvPr id="6" name="เครื่องหมายบั้ง 5"/>
          <p:cNvSpPr/>
          <p:nvPr/>
        </p:nvSpPr>
        <p:spPr>
          <a:xfrm>
            <a:off x="3038474" y="617406"/>
            <a:ext cx="6175863" cy="1117603"/>
          </a:xfrm>
          <a:prstGeom prst="chevron">
            <a:avLst/>
          </a:prstGeom>
          <a:solidFill>
            <a:srgbClr val="F17961"/>
          </a:solidFill>
          <a:ln>
            <a:solidFill>
              <a:srgbClr val="F179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dirty="0" smtClean="0">
                <a:latin typeface="Angsana New" pitchFamily="18" charset="-34"/>
                <a:cs typeface="Angsana New" pitchFamily="18" charset="-34"/>
              </a:rPr>
              <a:t>		</a:t>
            </a:r>
            <a:r>
              <a:rPr lang="en-US" sz="2400" dirty="0" smtClean="0">
                <a:latin typeface="Angsana New" pitchFamily="18" charset="-34"/>
                <a:cs typeface="Angsana New" pitchFamily="18" charset="-34"/>
              </a:rPr>
              <a:t>   </a:t>
            </a:r>
            <a:r>
              <a:rPr lang="en-US" sz="2400" dirty="0" smtClean="0">
                <a:latin typeface="Browallia New" panose="020B0604020202020204" pitchFamily="34" charset="-34"/>
                <a:cs typeface="Browallia New" panose="020B0604020202020204" pitchFamily="34" charset="-34"/>
              </a:rPr>
              <a:t>Proposal</a:t>
            </a:r>
          </a:p>
          <a:p>
            <a:pPr lvl="0"/>
            <a:r>
              <a:rPr lang="en-US" sz="2300" dirty="0" smtClean="0">
                <a:latin typeface="Browallia New" panose="020B0604020202020204" pitchFamily="34" charset="-34"/>
                <a:cs typeface="Browallia New" panose="020B0604020202020204" pitchFamily="34" charset="-34"/>
              </a:rPr>
              <a:t>	</a:t>
            </a:r>
            <a:r>
              <a:rPr lang="en-US" sz="2300" dirty="0">
                <a:latin typeface="Browallia New" panose="020B0604020202020204" pitchFamily="34" charset="-34"/>
                <a:cs typeface="Browallia New" panose="020B0604020202020204" pitchFamily="34" charset="-34"/>
              </a:rPr>
              <a:t>	</a:t>
            </a:r>
            <a:r>
              <a:rPr lang="en-US" sz="2300" dirty="0" smtClean="0">
                <a:latin typeface="Browallia New" panose="020B0604020202020204" pitchFamily="34" charset="-34"/>
                <a:cs typeface="Browallia New" panose="020B0604020202020204" pitchFamily="34" charset="-34"/>
              </a:rPr>
              <a:t>	Start: 26 January 2015</a:t>
            </a:r>
          </a:p>
          <a:p>
            <a:pPr lvl="0"/>
            <a:r>
              <a:rPr lang="en-US" sz="2300" dirty="0">
                <a:latin typeface="Browallia New" panose="020B0604020202020204" pitchFamily="34" charset="-34"/>
                <a:cs typeface="Browallia New" panose="020B0604020202020204" pitchFamily="34" charset="-34"/>
              </a:rPr>
              <a:t>	</a:t>
            </a:r>
            <a:r>
              <a:rPr lang="en-US" sz="2300" dirty="0" smtClean="0">
                <a:latin typeface="Browallia New" panose="020B0604020202020204" pitchFamily="34" charset="-34"/>
                <a:cs typeface="Browallia New" panose="020B0604020202020204" pitchFamily="34" charset="-34"/>
              </a:rPr>
              <a:t>		End: 16 June 2015</a:t>
            </a:r>
            <a:endParaRPr lang="en-US" sz="2300" dirty="0">
              <a:latin typeface="Browallia New" panose="020B0604020202020204" pitchFamily="34" charset="-34"/>
              <a:cs typeface="Browallia New" panose="020B0604020202020204" pitchFamily="34" charset="-34"/>
            </a:endParaRPr>
          </a:p>
        </p:txBody>
      </p:sp>
      <p:sp>
        <p:nvSpPr>
          <p:cNvPr id="7" name="แผนผังลำดับงาน: ตัวเชื่อมต่อ 6"/>
          <p:cNvSpPr/>
          <p:nvPr/>
        </p:nvSpPr>
        <p:spPr>
          <a:xfrm>
            <a:off x="3733800" y="388810"/>
            <a:ext cx="1651000" cy="1574794"/>
          </a:xfrm>
          <a:prstGeom prst="flowChartConnector">
            <a:avLst/>
          </a:prstGeom>
          <a:solidFill>
            <a:srgbClr val="80B2B1"/>
          </a:solidFill>
          <a:ln>
            <a:solidFill>
              <a:srgbClr val="80B2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เครื่องหมายบั้ง 7"/>
          <p:cNvSpPr/>
          <p:nvPr/>
        </p:nvSpPr>
        <p:spPr>
          <a:xfrm flipH="1">
            <a:off x="5060607" y="2124096"/>
            <a:ext cx="6465092" cy="1117603"/>
          </a:xfrm>
          <a:prstGeom prst="chevron">
            <a:avLst/>
          </a:prstGeom>
          <a:solidFill>
            <a:srgbClr val="F17961"/>
          </a:solidFill>
          <a:ln>
            <a:solidFill>
              <a:srgbClr val="F179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smtClean="0">
                <a:latin typeface="Browallia New" panose="020B0604020202020204" pitchFamily="34" charset="-34"/>
                <a:cs typeface="Browallia New" panose="020B0604020202020204" pitchFamily="34" charset="-34"/>
              </a:rPr>
              <a:t>Progress Report I</a:t>
            </a:r>
          </a:p>
          <a:p>
            <a:pPr lvl="0"/>
            <a:r>
              <a:rPr lang="en-US" sz="2300" dirty="0" smtClean="0">
                <a:latin typeface="Browallia New" panose="020B0604020202020204" pitchFamily="34" charset="-34"/>
                <a:cs typeface="Browallia New" panose="020B0604020202020204" pitchFamily="34" charset="-34"/>
              </a:rPr>
              <a:t>	Start: 18 February 2015</a:t>
            </a:r>
          </a:p>
          <a:p>
            <a:pPr lvl="0"/>
            <a:r>
              <a:rPr lang="en-US" sz="2300" dirty="0" smtClean="0">
                <a:latin typeface="Browallia New" panose="020B0604020202020204" pitchFamily="34" charset="-34"/>
                <a:cs typeface="Browallia New" panose="020B0604020202020204" pitchFamily="34" charset="-34"/>
              </a:rPr>
              <a:t>	End: 17 March 2015</a:t>
            </a:r>
          </a:p>
        </p:txBody>
      </p:sp>
      <p:sp>
        <p:nvSpPr>
          <p:cNvPr id="10" name="เครื่องหมายบั้ง 9"/>
          <p:cNvSpPr/>
          <p:nvPr/>
        </p:nvSpPr>
        <p:spPr>
          <a:xfrm>
            <a:off x="2981151" y="3680837"/>
            <a:ext cx="6233185" cy="1117603"/>
          </a:xfrm>
          <a:prstGeom prst="chevron">
            <a:avLst/>
          </a:prstGeom>
          <a:solidFill>
            <a:srgbClr val="F17961"/>
          </a:solidFill>
          <a:ln>
            <a:solidFill>
              <a:srgbClr val="F179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300" dirty="0" smtClean="0">
                <a:latin typeface="Browallia New" panose="020B0604020202020204" pitchFamily="34" charset="-34"/>
                <a:cs typeface="Browallia New" panose="020B0604020202020204" pitchFamily="34" charset="-34"/>
              </a:rPr>
              <a:t>		   </a:t>
            </a:r>
            <a:r>
              <a:rPr lang="en-US" sz="2400" dirty="0" smtClean="0">
                <a:latin typeface="Browallia New" panose="020B0604020202020204" pitchFamily="34" charset="-34"/>
                <a:cs typeface="Browallia New" panose="020B0604020202020204" pitchFamily="34" charset="-34"/>
              </a:rPr>
              <a:t>Progress Report II</a:t>
            </a:r>
          </a:p>
          <a:p>
            <a:pPr lvl="0"/>
            <a:r>
              <a:rPr lang="en-US" sz="2300" dirty="0" smtClean="0">
                <a:latin typeface="Browallia New" panose="020B0604020202020204" pitchFamily="34" charset="-34"/>
                <a:cs typeface="Browallia New" panose="020B0604020202020204" pitchFamily="34" charset="-34"/>
              </a:rPr>
              <a:t>			Start</a:t>
            </a:r>
            <a:r>
              <a:rPr lang="en-US" sz="2300" dirty="0">
                <a:latin typeface="Browallia New" panose="020B0604020202020204" pitchFamily="34" charset="-34"/>
                <a:cs typeface="Browallia New" panose="020B0604020202020204" pitchFamily="34" charset="-34"/>
              </a:rPr>
              <a:t>: </a:t>
            </a:r>
            <a:r>
              <a:rPr lang="en-US" sz="2300" dirty="0" smtClean="0">
                <a:latin typeface="Browallia New" panose="020B0604020202020204" pitchFamily="34" charset="-34"/>
                <a:cs typeface="Browallia New" panose="020B0604020202020204" pitchFamily="34" charset="-34"/>
              </a:rPr>
              <a:t>18 March 2015</a:t>
            </a:r>
            <a:endParaRPr lang="en-US" sz="2300" dirty="0">
              <a:latin typeface="Browallia New" panose="020B0604020202020204" pitchFamily="34" charset="-34"/>
              <a:cs typeface="Browallia New" panose="020B0604020202020204" pitchFamily="34" charset="-34"/>
            </a:endParaRPr>
          </a:p>
          <a:p>
            <a:pPr lvl="0"/>
            <a:r>
              <a:rPr lang="en-US" sz="2300" dirty="0">
                <a:latin typeface="Browallia New" panose="020B0604020202020204" pitchFamily="34" charset="-34"/>
                <a:cs typeface="Browallia New" panose="020B0604020202020204" pitchFamily="34" charset="-34"/>
              </a:rPr>
              <a:t>			End: </a:t>
            </a:r>
            <a:r>
              <a:rPr lang="en-US" sz="2300" dirty="0" smtClean="0">
                <a:latin typeface="Browallia New" panose="020B0604020202020204" pitchFamily="34" charset="-34"/>
                <a:cs typeface="Browallia New" panose="020B0604020202020204" pitchFamily="34" charset="-34"/>
              </a:rPr>
              <a:t>30 April 2015</a:t>
            </a:r>
            <a:endParaRPr lang="en-US" sz="2300" dirty="0">
              <a:latin typeface="Browallia New" panose="020B0604020202020204" pitchFamily="34" charset="-34"/>
              <a:cs typeface="Browallia New" panose="020B0604020202020204" pitchFamily="34" charset="-34"/>
            </a:endParaRPr>
          </a:p>
        </p:txBody>
      </p:sp>
      <p:sp>
        <p:nvSpPr>
          <p:cNvPr id="11" name="แผนผังลำดับงาน: ตัวเชื่อมต่อ 10"/>
          <p:cNvSpPr/>
          <p:nvPr/>
        </p:nvSpPr>
        <p:spPr>
          <a:xfrm>
            <a:off x="3734421" y="3515732"/>
            <a:ext cx="1651000" cy="1574794"/>
          </a:xfrm>
          <a:prstGeom prst="flowChartConnector">
            <a:avLst/>
          </a:prstGeom>
          <a:solidFill>
            <a:srgbClr val="80B2B1"/>
          </a:solidFill>
          <a:ln>
            <a:solidFill>
              <a:srgbClr val="80B2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เครื่องหมายบั้ง 12"/>
          <p:cNvSpPr/>
          <p:nvPr/>
        </p:nvSpPr>
        <p:spPr>
          <a:xfrm flipH="1">
            <a:off x="5060605" y="5166173"/>
            <a:ext cx="6465094" cy="1117603"/>
          </a:xfrm>
          <a:prstGeom prst="chevron">
            <a:avLst/>
          </a:prstGeom>
          <a:solidFill>
            <a:srgbClr val="F17961"/>
          </a:solidFill>
          <a:ln>
            <a:solidFill>
              <a:srgbClr val="F179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smtClean="0">
                <a:latin typeface="Browallia New" panose="020B0604020202020204" pitchFamily="34" charset="-34"/>
                <a:cs typeface="Browallia New" panose="020B0604020202020204" pitchFamily="34" charset="-34"/>
              </a:rPr>
              <a:t>Final Progress</a:t>
            </a:r>
          </a:p>
          <a:p>
            <a:pPr lvl="0"/>
            <a:r>
              <a:rPr lang="en-US" sz="2300" dirty="0">
                <a:latin typeface="Browallia New" panose="020B0604020202020204" pitchFamily="34" charset="-34"/>
                <a:cs typeface="Browallia New" panose="020B0604020202020204" pitchFamily="34" charset="-34"/>
              </a:rPr>
              <a:t>	</a:t>
            </a:r>
            <a:r>
              <a:rPr lang="en-US" sz="2300" dirty="0" smtClean="0">
                <a:latin typeface="Browallia New" panose="020B0604020202020204" pitchFamily="34" charset="-34"/>
                <a:cs typeface="Browallia New" panose="020B0604020202020204" pitchFamily="34" charset="-34"/>
              </a:rPr>
              <a:t>Start: 02 May 2015</a:t>
            </a:r>
          </a:p>
          <a:p>
            <a:pPr lvl="0"/>
            <a:r>
              <a:rPr lang="en-US" sz="2300" dirty="0">
                <a:latin typeface="Browallia New" panose="020B0604020202020204" pitchFamily="34" charset="-34"/>
                <a:cs typeface="Browallia New" panose="020B0604020202020204" pitchFamily="34" charset="-34"/>
              </a:rPr>
              <a:t>	</a:t>
            </a:r>
            <a:r>
              <a:rPr lang="en-US" sz="2300" dirty="0" smtClean="0">
                <a:latin typeface="Browallia New" panose="020B0604020202020204" pitchFamily="34" charset="-34"/>
                <a:cs typeface="Browallia New" panose="020B0604020202020204" pitchFamily="34" charset="-34"/>
              </a:rPr>
              <a:t>End: </a:t>
            </a:r>
            <a:r>
              <a:rPr lang="en-US" sz="2300" dirty="0" smtClean="0">
                <a:latin typeface="Browallia New" panose="020B0604020202020204" pitchFamily="34" charset="-34"/>
                <a:cs typeface="Browallia New" panose="020B0604020202020204" pitchFamily="34" charset="-34"/>
              </a:rPr>
              <a:t>01 </a:t>
            </a:r>
            <a:r>
              <a:rPr lang="en-US" sz="2300" dirty="0" smtClean="0">
                <a:latin typeface="Browallia New" panose="020B0604020202020204" pitchFamily="34" charset="-34"/>
                <a:cs typeface="Browallia New" panose="020B0604020202020204" pitchFamily="34" charset="-34"/>
              </a:rPr>
              <a:t>July 2015</a:t>
            </a:r>
            <a:endParaRPr lang="en-US" sz="2300" dirty="0">
              <a:latin typeface="Browallia New" panose="020B0604020202020204" pitchFamily="34" charset="-34"/>
              <a:cs typeface="Browallia New" panose="020B0604020202020204" pitchFamily="34" charset="-34"/>
            </a:endParaRPr>
          </a:p>
        </p:txBody>
      </p:sp>
      <p:sp>
        <p:nvSpPr>
          <p:cNvPr id="14" name="แผนผังลำดับงาน: ตัวเชื่อมต่อ 13"/>
          <p:cNvSpPr/>
          <p:nvPr/>
        </p:nvSpPr>
        <p:spPr>
          <a:xfrm>
            <a:off x="9042849" y="5024769"/>
            <a:ext cx="1651000" cy="1574794"/>
          </a:xfrm>
          <a:prstGeom prst="flowChartConnector">
            <a:avLst/>
          </a:prstGeom>
          <a:solidFill>
            <a:srgbClr val="80B2B1"/>
          </a:solidFill>
          <a:ln>
            <a:solidFill>
              <a:srgbClr val="80B2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สี่เหลี่ยมผืนผ้า 14"/>
          <p:cNvSpPr/>
          <p:nvPr/>
        </p:nvSpPr>
        <p:spPr>
          <a:xfrm>
            <a:off x="0" y="0"/>
            <a:ext cx="2352675" cy="6858000"/>
          </a:xfrm>
          <a:prstGeom prst="rect">
            <a:avLst/>
          </a:prstGeom>
          <a:solidFill>
            <a:srgbClr val="EE3435"/>
          </a:solidFill>
          <a:ln>
            <a:solidFill>
              <a:srgbClr val="EE34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สี่เหลี่ยมผืนผ้ามุมมน 1"/>
          <p:cNvSpPr/>
          <p:nvPr/>
        </p:nvSpPr>
        <p:spPr>
          <a:xfrm>
            <a:off x="189706" y="3153783"/>
            <a:ext cx="1973262" cy="723897"/>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Browallia New" panose="020B0604020202020204" pitchFamily="34" charset="-34"/>
                <a:cs typeface="Browallia New" panose="020B0604020202020204" pitchFamily="34" charset="-34"/>
              </a:rPr>
              <a:t>Estimate Duration</a:t>
            </a:r>
            <a:endParaRPr lang="en-US" sz="2800" dirty="0">
              <a:solidFill>
                <a:schemeClr val="tx1"/>
              </a:solidFill>
              <a:latin typeface="Browallia New" panose="020B0604020202020204" pitchFamily="34" charset="-34"/>
              <a:cs typeface="Browallia New" panose="020B0604020202020204" pitchFamily="34" charset="-34"/>
            </a:endParaRPr>
          </a:p>
        </p:txBody>
      </p:sp>
      <p:sp>
        <p:nvSpPr>
          <p:cNvPr id="9" name="แผนผังลำดับงาน: ตัวเชื่อมต่อ 8"/>
          <p:cNvSpPr/>
          <p:nvPr/>
        </p:nvSpPr>
        <p:spPr>
          <a:xfrm>
            <a:off x="9042851" y="1944807"/>
            <a:ext cx="1651000" cy="1574794"/>
          </a:xfrm>
          <a:prstGeom prst="flowChartConnector">
            <a:avLst/>
          </a:prstGeom>
          <a:solidFill>
            <a:srgbClr val="80B2B1"/>
          </a:solidFill>
          <a:ln>
            <a:solidFill>
              <a:srgbClr val="80B2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รูปภาพ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26229" y="4645024"/>
            <a:ext cx="884237" cy="1830651"/>
          </a:xfrm>
          <a:prstGeom prst="rect">
            <a:avLst/>
          </a:prstGeom>
        </p:spPr>
      </p:pic>
      <p:pic>
        <p:nvPicPr>
          <p:cNvPr id="18" name="รูปภาพ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651901" y="1466447"/>
            <a:ext cx="2432899" cy="2432899"/>
          </a:xfrm>
          <a:prstGeom prst="rect">
            <a:avLst/>
          </a:prstGeom>
        </p:spPr>
      </p:pic>
      <p:pic>
        <p:nvPicPr>
          <p:cNvPr id="4" name="รูปภาพ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13264" y="3197288"/>
            <a:ext cx="2019488" cy="2019488"/>
          </a:xfrm>
          <a:prstGeom prst="rect">
            <a:avLst/>
          </a:prstGeom>
        </p:spPr>
      </p:pic>
      <p:pic>
        <p:nvPicPr>
          <p:cNvPr id="21" name="รูปภาพ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99649" y="226490"/>
            <a:ext cx="1585151" cy="1578959"/>
          </a:xfrm>
          <a:prstGeom prst="rect">
            <a:avLst/>
          </a:prstGeom>
        </p:spPr>
      </p:pic>
    </p:spTree>
    <p:extLst>
      <p:ext uri="{BB962C8B-B14F-4D97-AF65-F5344CB8AC3E}">
        <p14:creationId xmlns:p14="http://schemas.microsoft.com/office/powerpoint/2010/main" val="11083517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CCCC"/>
        </a:solidFill>
        <a:effectLst/>
      </p:bgPr>
    </p:bg>
    <p:spTree>
      <p:nvGrpSpPr>
        <p:cNvPr id="1" name=""/>
        <p:cNvGrpSpPr/>
        <p:nvPr/>
      </p:nvGrpSpPr>
      <p:grpSpPr>
        <a:xfrm>
          <a:off x="0" y="0"/>
          <a:ext cx="0" cy="0"/>
          <a:chOff x="0" y="0"/>
          <a:chExt cx="0" cy="0"/>
        </a:xfrm>
      </p:grpSpPr>
      <p:sp>
        <p:nvSpPr>
          <p:cNvPr id="3" name="ตัวยึดเนื้อหา 2"/>
          <p:cNvSpPr>
            <a:spLocks noGrp="1"/>
          </p:cNvSpPr>
          <p:nvPr>
            <p:ph idx="1"/>
          </p:nvPr>
        </p:nvSpPr>
        <p:spPr>
          <a:xfrm>
            <a:off x="609600" y="1600206"/>
            <a:ext cx="1498600" cy="1104893"/>
          </a:xfrm>
        </p:spPr>
        <p:txBody>
          <a:bodyPr>
            <a:noAutofit/>
          </a:bodyPr>
          <a:lstStyle/>
          <a:p>
            <a:pPr>
              <a:lnSpc>
                <a:spcPct val="150000"/>
              </a:lnSpc>
              <a:buNone/>
            </a:pPr>
            <a:r>
              <a:rPr lang="th-TH" sz="4400" b="1" dirty="0" smtClean="0">
                <a:latin typeface="Angsana New" pitchFamily="18" charset="-34"/>
                <a:cs typeface="Angsana New" pitchFamily="18" charset="-34"/>
              </a:rPr>
              <a:t>      </a:t>
            </a:r>
            <a:endParaRPr lang="en-US" sz="4400" b="1" dirty="0">
              <a:latin typeface="Browallia New" panose="020B0604020202020204" pitchFamily="34" charset="-34"/>
              <a:cs typeface="Browallia New" panose="020B0604020202020204" pitchFamily="34" charset="-34"/>
            </a:endParaRPr>
          </a:p>
          <a:p>
            <a:pPr>
              <a:buNone/>
            </a:pPr>
            <a:endParaRPr lang="th-TH" sz="4800" b="1" dirty="0"/>
          </a:p>
        </p:txBody>
      </p:sp>
      <p:sp>
        <p:nvSpPr>
          <p:cNvPr id="15" name="สี่เหลี่ยมผืนผ้า 14"/>
          <p:cNvSpPr/>
          <p:nvPr/>
        </p:nvSpPr>
        <p:spPr>
          <a:xfrm>
            <a:off x="0" y="0"/>
            <a:ext cx="2352675" cy="6858000"/>
          </a:xfrm>
          <a:prstGeom prst="rect">
            <a:avLst/>
          </a:prstGeom>
          <a:solidFill>
            <a:srgbClr val="EE3435"/>
          </a:solidFill>
          <a:ln>
            <a:solidFill>
              <a:srgbClr val="EE34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สี่เหลี่ยมผืนผ้ามุมมน 1"/>
          <p:cNvSpPr/>
          <p:nvPr/>
        </p:nvSpPr>
        <p:spPr>
          <a:xfrm>
            <a:off x="118268" y="3123738"/>
            <a:ext cx="2116137" cy="723897"/>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Browallia New" panose="020B0604020202020204" pitchFamily="34" charset="-34"/>
                <a:cs typeface="Browallia New" panose="020B0604020202020204" pitchFamily="34" charset="-34"/>
              </a:rPr>
              <a:t>Development Model</a:t>
            </a:r>
            <a:endParaRPr lang="en-US" sz="2800" b="1" dirty="0">
              <a:solidFill>
                <a:schemeClr val="tx1"/>
              </a:solidFill>
              <a:latin typeface="Browallia New" panose="020B0604020202020204" pitchFamily="34" charset="-34"/>
              <a:cs typeface="Browallia New" panose="020B0604020202020204" pitchFamily="34" charset="-34"/>
            </a:endParaRPr>
          </a:p>
        </p:txBody>
      </p:sp>
      <p:pic>
        <p:nvPicPr>
          <p:cNvPr id="27" name="Picture 2" descr="http://www.testingexcellence.com/wp-content/uploads/2008/11/iterative_project_development_image.gif"/>
          <p:cNvPicPr>
            <a:picLocks noChangeAspect="1" noChangeArrowheads="1"/>
          </p:cNvPicPr>
          <p:nvPr/>
        </p:nvPicPr>
        <p:blipFill rotWithShape="1">
          <a:blip r:embed="rId3"/>
          <a:srcRect b="3501"/>
          <a:stretch/>
        </p:blipFill>
        <p:spPr bwMode="auto">
          <a:xfrm>
            <a:off x="3495675" y="361770"/>
            <a:ext cx="7534275" cy="5448198"/>
          </a:xfrm>
          <a:prstGeom prst="rect">
            <a:avLst/>
          </a:prstGeom>
          <a:noFill/>
          <a:ln w="28575">
            <a:solidFill>
              <a:srgbClr val="FF5A33"/>
            </a:solidFill>
          </a:ln>
        </p:spPr>
      </p:pic>
      <p:sp>
        <p:nvSpPr>
          <p:cNvPr id="28" name="สี่เหลี่ยมผืนผ้า 27"/>
          <p:cNvSpPr/>
          <p:nvPr/>
        </p:nvSpPr>
        <p:spPr>
          <a:xfrm>
            <a:off x="3085306" y="6038850"/>
            <a:ext cx="8355012" cy="457200"/>
          </a:xfrm>
          <a:prstGeom prst="rect">
            <a:avLst/>
          </a:prstGeom>
          <a:solidFill>
            <a:srgbClr val="F17961"/>
          </a:solidFill>
          <a:ln>
            <a:solidFill>
              <a:srgbClr val="F179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dirty="0">
                <a:solidFill>
                  <a:schemeClr val="bg1"/>
                </a:solidFill>
              </a:rPr>
              <a:t>Create a high-level design of the application before begin to build the product</a:t>
            </a:r>
            <a:endParaRPr lang="en-US" sz="2000" dirty="0">
              <a:solidFill>
                <a:schemeClr val="bg1"/>
              </a:solidFill>
              <a:latin typeface="Browallia New" panose="020B0604020202020204" pitchFamily="34" charset="-34"/>
              <a:cs typeface="Browallia New" panose="020B0604020202020204" pitchFamily="34" charset="-34"/>
            </a:endParaRPr>
          </a:p>
        </p:txBody>
      </p:sp>
    </p:spTree>
    <p:extLst>
      <p:ext uri="{BB962C8B-B14F-4D97-AF65-F5344CB8AC3E}">
        <p14:creationId xmlns:p14="http://schemas.microsoft.com/office/powerpoint/2010/main" val="39711960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1814</TotalTime>
  <Words>1249</Words>
  <Application>Microsoft Office PowerPoint</Application>
  <PresentationFormat>แบบจอกว้าง</PresentationFormat>
  <Paragraphs>510</Paragraphs>
  <Slides>34</Slides>
  <Notes>34</Notes>
  <HiddenSlides>0</HiddenSlides>
  <MMClips>0</MMClips>
  <ScaleCrop>false</ScaleCrop>
  <HeadingPairs>
    <vt:vector size="6" baseType="variant">
      <vt:variant>
        <vt:lpstr>ฟอนต์ที่ถูกใช้</vt:lpstr>
      </vt:variant>
      <vt:variant>
        <vt:i4>8</vt:i4>
      </vt:variant>
      <vt:variant>
        <vt:lpstr>ธีม</vt:lpstr>
      </vt:variant>
      <vt:variant>
        <vt:i4>1</vt:i4>
      </vt:variant>
      <vt:variant>
        <vt:lpstr>ชื่อเรื่องสไลด์</vt:lpstr>
      </vt:variant>
      <vt:variant>
        <vt:i4>34</vt:i4>
      </vt:variant>
    </vt:vector>
  </HeadingPairs>
  <TitlesOfParts>
    <vt:vector size="43" baseType="lpstr">
      <vt:lpstr>Angsana New</vt:lpstr>
      <vt:lpstr>Arial</vt:lpstr>
      <vt:lpstr>Browallia New</vt:lpstr>
      <vt:lpstr>BrowalliaUPC</vt:lpstr>
      <vt:lpstr>Calibri</vt:lpstr>
      <vt:lpstr>Cordia New</vt:lpstr>
      <vt:lpstr>Webdings</vt:lpstr>
      <vt:lpstr>Wingdings</vt:lpstr>
      <vt:lpstr>Office Theme</vt:lpstr>
      <vt:lpstr>      Final Project Presentation</vt:lpstr>
      <vt:lpstr>งานนำเสนอ PowerPoint</vt:lpstr>
      <vt:lpstr>งานนำเสนอ PowerPoint</vt:lpstr>
      <vt:lpstr>งานนำเสนอ PowerPoint</vt:lpstr>
      <vt:lpstr>งานนำเสนอ PowerPoint</vt:lpstr>
      <vt:lpstr>  </vt:lpstr>
      <vt:lpstr>  </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  </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THANK YOU</vt:lpstr>
      <vt:lpstr>งานนำเสนอ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การวิเคราะห์สภาพแวดล้อม</dc:title>
  <dc:creator>Saranyu Chana</dc:creator>
  <cp:lastModifiedBy>Nontra Mahachanont</cp:lastModifiedBy>
  <cp:revision>220</cp:revision>
  <dcterms:created xsi:type="dcterms:W3CDTF">2014-11-16T05:45:55Z</dcterms:created>
  <dcterms:modified xsi:type="dcterms:W3CDTF">2015-07-01T05:57:29Z</dcterms:modified>
</cp:coreProperties>
</file>