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2" d="100"/>
          <a:sy n="62" d="100"/>
        </p:scale>
        <p:origin x="-600"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h-T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h-TH"/>
          </a:p>
        </p:txBody>
      </p:sp>
      <p:sp>
        <p:nvSpPr>
          <p:cNvPr id="4" name="Date Placeholder 3"/>
          <p:cNvSpPr>
            <a:spLocks noGrp="1"/>
          </p:cNvSpPr>
          <p:nvPr>
            <p:ph type="dt" sz="half" idx="10"/>
          </p:nvPr>
        </p:nvSpPr>
        <p:spPr/>
        <p:txBody>
          <a:bodyPr/>
          <a:lstStyle/>
          <a:p>
            <a:fld id="{2DCA2356-24DE-4983-902E-0DBD3C0A2257}" type="datetimeFigureOut">
              <a:rPr lang="th-TH" smtClean="0"/>
              <a:t>08/04/57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C9F4343F-1D81-4B92-87E2-F65D0F9D165D}" type="slidenum">
              <a:rPr lang="th-TH" smtClean="0"/>
              <a:t>‹#›</a:t>
            </a:fld>
            <a:endParaRPr lang="th-T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2DCA2356-24DE-4983-902E-0DBD3C0A2257}" type="datetimeFigureOut">
              <a:rPr lang="th-TH" smtClean="0"/>
              <a:t>08/04/57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C9F4343F-1D81-4B92-87E2-F65D0F9D165D}" type="slidenum">
              <a:rPr lang="th-TH" smtClean="0"/>
              <a:t>‹#›</a:t>
            </a:fld>
            <a:endParaRPr lang="th-T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h-T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2DCA2356-24DE-4983-902E-0DBD3C0A2257}" type="datetimeFigureOut">
              <a:rPr lang="th-TH" smtClean="0"/>
              <a:t>08/04/57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C9F4343F-1D81-4B92-87E2-F65D0F9D165D}" type="slidenum">
              <a:rPr lang="th-TH" smtClean="0"/>
              <a:t>‹#›</a:t>
            </a:fld>
            <a:endParaRPr lang="th-T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2DCA2356-24DE-4983-902E-0DBD3C0A2257}" type="datetimeFigureOut">
              <a:rPr lang="th-TH" smtClean="0"/>
              <a:t>08/04/57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C9F4343F-1D81-4B92-87E2-F65D0F9D165D}" type="slidenum">
              <a:rPr lang="th-TH" smtClean="0"/>
              <a:t>‹#›</a:t>
            </a:fld>
            <a:endParaRPr lang="th-T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h-T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CA2356-24DE-4983-902E-0DBD3C0A2257}" type="datetimeFigureOut">
              <a:rPr lang="th-TH" smtClean="0"/>
              <a:t>08/04/57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C9F4343F-1D81-4B92-87E2-F65D0F9D165D}" type="slidenum">
              <a:rPr lang="th-TH" smtClean="0"/>
              <a:t>‹#›</a:t>
            </a:fld>
            <a:endParaRPr lang="th-T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Date Placeholder 4"/>
          <p:cNvSpPr>
            <a:spLocks noGrp="1"/>
          </p:cNvSpPr>
          <p:nvPr>
            <p:ph type="dt" sz="half" idx="10"/>
          </p:nvPr>
        </p:nvSpPr>
        <p:spPr/>
        <p:txBody>
          <a:bodyPr/>
          <a:lstStyle/>
          <a:p>
            <a:fld id="{2DCA2356-24DE-4983-902E-0DBD3C0A2257}" type="datetimeFigureOut">
              <a:rPr lang="th-TH" smtClean="0"/>
              <a:t>08/04/57</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C9F4343F-1D81-4B92-87E2-F65D0F9D165D}" type="slidenum">
              <a:rPr lang="th-TH" smtClean="0"/>
              <a:t>‹#›</a:t>
            </a:fld>
            <a:endParaRPr lang="th-T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h-T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7" name="Date Placeholder 6"/>
          <p:cNvSpPr>
            <a:spLocks noGrp="1"/>
          </p:cNvSpPr>
          <p:nvPr>
            <p:ph type="dt" sz="half" idx="10"/>
          </p:nvPr>
        </p:nvSpPr>
        <p:spPr/>
        <p:txBody>
          <a:bodyPr/>
          <a:lstStyle/>
          <a:p>
            <a:fld id="{2DCA2356-24DE-4983-902E-0DBD3C0A2257}" type="datetimeFigureOut">
              <a:rPr lang="th-TH" smtClean="0"/>
              <a:t>08/04/57</a:t>
            </a:fld>
            <a:endParaRPr lang="th-TH"/>
          </a:p>
        </p:txBody>
      </p:sp>
      <p:sp>
        <p:nvSpPr>
          <p:cNvPr id="8" name="Footer Placeholder 7"/>
          <p:cNvSpPr>
            <a:spLocks noGrp="1"/>
          </p:cNvSpPr>
          <p:nvPr>
            <p:ph type="ftr" sz="quarter" idx="11"/>
          </p:nvPr>
        </p:nvSpPr>
        <p:spPr/>
        <p:txBody>
          <a:bodyPr/>
          <a:lstStyle/>
          <a:p>
            <a:endParaRPr lang="th-TH"/>
          </a:p>
        </p:txBody>
      </p:sp>
      <p:sp>
        <p:nvSpPr>
          <p:cNvPr id="9" name="Slide Number Placeholder 8"/>
          <p:cNvSpPr>
            <a:spLocks noGrp="1"/>
          </p:cNvSpPr>
          <p:nvPr>
            <p:ph type="sldNum" sz="quarter" idx="12"/>
          </p:nvPr>
        </p:nvSpPr>
        <p:spPr/>
        <p:txBody>
          <a:bodyPr/>
          <a:lstStyle/>
          <a:p>
            <a:fld id="{C9F4343F-1D81-4B92-87E2-F65D0F9D165D}" type="slidenum">
              <a:rPr lang="th-TH" smtClean="0"/>
              <a:t>‹#›</a:t>
            </a:fld>
            <a:endParaRPr lang="th-T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Date Placeholder 2"/>
          <p:cNvSpPr>
            <a:spLocks noGrp="1"/>
          </p:cNvSpPr>
          <p:nvPr>
            <p:ph type="dt" sz="half" idx="10"/>
          </p:nvPr>
        </p:nvSpPr>
        <p:spPr/>
        <p:txBody>
          <a:bodyPr/>
          <a:lstStyle/>
          <a:p>
            <a:fld id="{2DCA2356-24DE-4983-902E-0DBD3C0A2257}" type="datetimeFigureOut">
              <a:rPr lang="th-TH" smtClean="0"/>
              <a:t>08/04/57</a:t>
            </a:fld>
            <a:endParaRPr lang="th-TH"/>
          </a:p>
        </p:txBody>
      </p:sp>
      <p:sp>
        <p:nvSpPr>
          <p:cNvPr id="4" name="Footer Placeholder 3"/>
          <p:cNvSpPr>
            <a:spLocks noGrp="1"/>
          </p:cNvSpPr>
          <p:nvPr>
            <p:ph type="ftr" sz="quarter" idx="11"/>
          </p:nvPr>
        </p:nvSpPr>
        <p:spPr/>
        <p:txBody>
          <a:bodyPr/>
          <a:lstStyle/>
          <a:p>
            <a:endParaRPr lang="th-TH"/>
          </a:p>
        </p:txBody>
      </p:sp>
      <p:sp>
        <p:nvSpPr>
          <p:cNvPr id="5" name="Slide Number Placeholder 4"/>
          <p:cNvSpPr>
            <a:spLocks noGrp="1"/>
          </p:cNvSpPr>
          <p:nvPr>
            <p:ph type="sldNum" sz="quarter" idx="12"/>
          </p:nvPr>
        </p:nvSpPr>
        <p:spPr/>
        <p:txBody>
          <a:bodyPr/>
          <a:lstStyle/>
          <a:p>
            <a:fld id="{C9F4343F-1D81-4B92-87E2-F65D0F9D165D}" type="slidenum">
              <a:rPr lang="th-TH" smtClean="0"/>
              <a:t>‹#›</a:t>
            </a:fld>
            <a:endParaRPr lang="th-T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A2356-24DE-4983-902E-0DBD3C0A2257}" type="datetimeFigureOut">
              <a:rPr lang="th-TH" smtClean="0"/>
              <a:t>08/04/57</a:t>
            </a:fld>
            <a:endParaRPr lang="th-TH"/>
          </a:p>
        </p:txBody>
      </p:sp>
      <p:sp>
        <p:nvSpPr>
          <p:cNvPr id="3" name="Footer Placeholder 2"/>
          <p:cNvSpPr>
            <a:spLocks noGrp="1"/>
          </p:cNvSpPr>
          <p:nvPr>
            <p:ph type="ftr" sz="quarter" idx="11"/>
          </p:nvPr>
        </p:nvSpPr>
        <p:spPr/>
        <p:txBody>
          <a:bodyPr/>
          <a:lstStyle/>
          <a:p>
            <a:endParaRPr lang="th-TH"/>
          </a:p>
        </p:txBody>
      </p:sp>
      <p:sp>
        <p:nvSpPr>
          <p:cNvPr id="4" name="Slide Number Placeholder 3"/>
          <p:cNvSpPr>
            <a:spLocks noGrp="1"/>
          </p:cNvSpPr>
          <p:nvPr>
            <p:ph type="sldNum" sz="quarter" idx="12"/>
          </p:nvPr>
        </p:nvSpPr>
        <p:spPr/>
        <p:txBody>
          <a:bodyPr/>
          <a:lstStyle/>
          <a:p>
            <a:fld id="{C9F4343F-1D81-4B92-87E2-F65D0F9D165D}" type="slidenum">
              <a:rPr lang="th-TH" smtClean="0"/>
              <a:t>‹#›</a:t>
            </a:fld>
            <a:endParaRPr lang="th-T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h-T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CA2356-24DE-4983-902E-0DBD3C0A2257}" type="datetimeFigureOut">
              <a:rPr lang="th-TH" smtClean="0"/>
              <a:t>08/04/57</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C9F4343F-1D81-4B92-87E2-F65D0F9D165D}" type="slidenum">
              <a:rPr lang="th-TH" smtClean="0"/>
              <a:t>‹#›</a:t>
            </a:fld>
            <a:endParaRPr lang="th-T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h-T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CA2356-24DE-4983-902E-0DBD3C0A2257}" type="datetimeFigureOut">
              <a:rPr lang="th-TH" smtClean="0"/>
              <a:t>08/04/57</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C9F4343F-1D81-4B92-87E2-F65D0F9D165D}" type="slidenum">
              <a:rPr lang="th-TH" smtClean="0"/>
              <a:t>‹#›</a:t>
            </a:fld>
            <a:endParaRPr lang="th-T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th-T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CA2356-24DE-4983-902E-0DBD3C0A2257}" type="datetimeFigureOut">
              <a:rPr lang="th-TH" smtClean="0"/>
              <a:t>08/04/57</a:t>
            </a:fld>
            <a:endParaRPr lang="th-T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4343F-1D81-4B92-87E2-F65D0F9D165D}" type="slidenum">
              <a:rPr lang="th-TH" smtClean="0"/>
              <a:t>‹#›</a:t>
            </a:fld>
            <a:endParaRPr lang="th-T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w3.org/TR/html5-dif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1472" y="2071678"/>
            <a:ext cx="8072494" cy="3924336"/>
          </a:xfrm>
        </p:spPr>
        <p:txBody>
          <a:bodyPr>
            <a:normAutofit fontScale="32500" lnSpcReduction="20000"/>
          </a:bodyPr>
          <a:lstStyle/>
          <a:p>
            <a:pPr algn="l"/>
            <a:r>
              <a:rPr lang="en-US" sz="5000" b="1" dirty="0" smtClean="0">
                <a:solidFill>
                  <a:schemeClr val="tx1"/>
                </a:solidFill>
              </a:rPr>
              <a:t>Advantages </a:t>
            </a:r>
            <a:r>
              <a:rPr lang="en-US" sz="5000" b="1" dirty="0">
                <a:solidFill>
                  <a:schemeClr val="tx1"/>
                </a:solidFill>
              </a:rPr>
              <a:t>of Iterative model</a:t>
            </a:r>
            <a:r>
              <a:rPr lang="en-US" sz="5000" b="1" dirty="0" smtClean="0">
                <a:solidFill>
                  <a:schemeClr val="tx1"/>
                </a:solidFill>
              </a:rPr>
              <a:t>:</a:t>
            </a:r>
          </a:p>
          <a:p>
            <a:pPr algn="l"/>
            <a:endParaRPr lang="en-US" sz="5000" dirty="0">
              <a:solidFill>
                <a:schemeClr val="tx1"/>
              </a:solidFill>
            </a:endParaRPr>
          </a:p>
          <a:p>
            <a:pPr algn="l">
              <a:buFont typeface="Arial" pitchFamily="34" charset="0"/>
              <a:buChar char="•"/>
            </a:pPr>
            <a:r>
              <a:rPr lang="en-US" sz="5000" dirty="0">
                <a:solidFill>
                  <a:schemeClr val="tx1"/>
                </a:solidFill>
              </a:rPr>
              <a:t>In iterative model we can only create a high-level design of the application before we actually begin to build the product and define the design solution for the entire product. Later on we can design and built a skeleton version of that, and then evolved the design based on what had been built</a:t>
            </a:r>
            <a:r>
              <a:rPr lang="en-US" sz="5000" dirty="0" smtClean="0">
                <a:solidFill>
                  <a:schemeClr val="tx1"/>
                </a:solidFill>
              </a:rPr>
              <a:t>.</a:t>
            </a:r>
          </a:p>
          <a:p>
            <a:pPr algn="l">
              <a:buFont typeface="Arial" pitchFamily="34" charset="0"/>
              <a:buChar char="•"/>
            </a:pPr>
            <a:endParaRPr lang="en-US" sz="5000" dirty="0">
              <a:solidFill>
                <a:schemeClr val="tx1"/>
              </a:solidFill>
            </a:endParaRPr>
          </a:p>
          <a:p>
            <a:pPr algn="l">
              <a:buFont typeface="Arial" pitchFamily="34" charset="0"/>
              <a:buChar char="•"/>
            </a:pPr>
            <a:r>
              <a:rPr lang="en-US" sz="5000" dirty="0">
                <a:solidFill>
                  <a:schemeClr val="tx1"/>
                </a:solidFill>
              </a:rPr>
              <a:t>In iterative model we are building and improving the product step by step. Hence we can track the defects at early stages. This avoids the downward flow of the defects</a:t>
            </a:r>
            <a:r>
              <a:rPr lang="en-US" sz="5000" dirty="0" smtClean="0">
                <a:solidFill>
                  <a:schemeClr val="tx1"/>
                </a:solidFill>
              </a:rPr>
              <a:t>.</a:t>
            </a:r>
          </a:p>
          <a:p>
            <a:pPr algn="l">
              <a:buFont typeface="Arial" pitchFamily="34" charset="0"/>
              <a:buChar char="•"/>
            </a:pPr>
            <a:endParaRPr lang="en-US" sz="5000" dirty="0">
              <a:solidFill>
                <a:schemeClr val="tx1"/>
              </a:solidFill>
            </a:endParaRPr>
          </a:p>
          <a:p>
            <a:pPr algn="l">
              <a:buFont typeface="Arial" pitchFamily="34" charset="0"/>
              <a:buChar char="•"/>
            </a:pPr>
            <a:r>
              <a:rPr lang="en-US" sz="5000" dirty="0">
                <a:solidFill>
                  <a:schemeClr val="tx1"/>
                </a:solidFill>
              </a:rPr>
              <a:t>In iterative model we can get the reliable user feedback. When presenting sketches and blueprints of the product to users for their feedback, we are effectively asking them to imagine how the product will work</a:t>
            </a:r>
            <a:r>
              <a:rPr lang="en-US" sz="5000" dirty="0" smtClean="0">
                <a:solidFill>
                  <a:schemeClr val="tx1"/>
                </a:solidFill>
              </a:rPr>
              <a:t>.</a:t>
            </a:r>
          </a:p>
          <a:p>
            <a:pPr algn="l">
              <a:buFont typeface="Arial" pitchFamily="34" charset="0"/>
              <a:buChar char="•"/>
            </a:pPr>
            <a:endParaRPr lang="en-US" sz="5000" dirty="0">
              <a:solidFill>
                <a:schemeClr val="tx1"/>
              </a:solidFill>
            </a:endParaRPr>
          </a:p>
          <a:p>
            <a:pPr algn="l">
              <a:buFont typeface="Arial" pitchFamily="34" charset="0"/>
              <a:buChar char="•"/>
            </a:pPr>
            <a:r>
              <a:rPr lang="en-US" sz="5000" dirty="0">
                <a:solidFill>
                  <a:schemeClr val="tx1"/>
                </a:solidFill>
              </a:rPr>
              <a:t>In iterative model less time is spent on documenting and more time is given for designing.</a:t>
            </a:r>
          </a:p>
          <a:p>
            <a:endParaRPr lang="th-TH" dirty="0"/>
          </a:p>
        </p:txBody>
      </p:sp>
      <p:sp>
        <p:nvSpPr>
          <p:cNvPr id="4" name="Title 3"/>
          <p:cNvSpPr>
            <a:spLocks noGrp="1"/>
          </p:cNvSpPr>
          <p:nvPr>
            <p:ph type="ctrTitle"/>
          </p:nvPr>
        </p:nvSpPr>
        <p:spPr>
          <a:xfrm>
            <a:off x="785786" y="285728"/>
            <a:ext cx="7772400" cy="1470025"/>
          </a:xfrm>
        </p:spPr>
        <p:txBody>
          <a:bodyPr/>
          <a:lstStyle/>
          <a:p>
            <a:pPr algn="l"/>
            <a:r>
              <a:rPr lang="en-US" dirty="0" smtClean="0">
                <a:solidFill>
                  <a:schemeClr val="tx2"/>
                </a:solidFill>
              </a:rPr>
              <a:t>Iterative</a:t>
            </a:r>
            <a:endParaRPr lang="th-TH" dirty="0">
              <a:solidFill>
                <a:schemeClr val="tx2"/>
              </a:solidFill>
            </a:endParaRPr>
          </a:p>
        </p:txBody>
      </p:sp>
      <p:pic>
        <p:nvPicPr>
          <p:cNvPr id="6" name="Picture 2" descr="http://www.testingexcellence.com/wp-content/uploads/2008/11/iterative_project_development_image.gif"/>
          <p:cNvPicPr>
            <a:picLocks noChangeAspect="1" noChangeArrowheads="1"/>
          </p:cNvPicPr>
          <p:nvPr/>
        </p:nvPicPr>
        <p:blipFill>
          <a:blip r:embed="rId2"/>
          <a:srcRect/>
          <a:stretch>
            <a:fillRect/>
          </a:stretch>
        </p:blipFill>
        <p:spPr bwMode="auto">
          <a:xfrm>
            <a:off x="4857752" y="428604"/>
            <a:ext cx="2516334" cy="188564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500702"/>
            <a:ext cx="8229600" cy="1143000"/>
          </a:xfrm>
        </p:spPr>
        <p:txBody>
          <a:bodyPr>
            <a:normAutofit/>
          </a:bodyPr>
          <a:lstStyle/>
          <a:p>
            <a:r>
              <a:rPr lang="en-US" sz="2000" dirty="0" smtClean="0"/>
              <a:t>http://istqbexamcertification.com/what-is-iterative-model-advantages-disadvantages-and-when-to-use-it</a:t>
            </a:r>
            <a:endParaRPr lang="th-TH" sz="2000" dirty="0"/>
          </a:p>
        </p:txBody>
      </p:sp>
      <p:sp>
        <p:nvSpPr>
          <p:cNvPr id="3" name="Content Placeholder 2"/>
          <p:cNvSpPr>
            <a:spLocks noGrp="1"/>
          </p:cNvSpPr>
          <p:nvPr>
            <p:ph idx="1"/>
          </p:nvPr>
        </p:nvSpPr>
        <p:spPr>
          <a:xfrm>
            <a:off x="714348" y="1285860"/>
            <a:ext cx="8229600" cy="4525963"/>
          </a:xfrm>
        </p:spPr>
        <p:txBody>
          <a:bodyPr/>
          <a:lstStyle/>
          <a:p>
            <a:pPr>
              <a:buNone/>
            </a:pPr>
            <a:r>
              <a:rPr lang="en-US" b="1" dirty="0"/>
              <a:t>When to use iterative model:</a:t>
            </a:r>
            <a:endParaRPr lang="en-US" dirty="0"/>
          </a:p>
          <a:p>
            <a:r>
              <a:rPr lang="en-US" dirty="0"/>
              <a:t>Requirements of the complete system are clearly defined and understood.</a:t>
            </a:r>
          </a:p>
          <a:p>
            <a:r>
              <a:rPr lang="en-US" dirty="0"/>
              <a:t>When the project is big.</a:t>
            </a:r>
          </a:p>
          <a:p>
            <a:r>
              <a:rPr lang="en-US" dirty="0"/>
              <a:t>Major requirements must be defined; however, some details can evolve with time</a:t>
            </a:r>
          </a:p>
          <a:p>
            <a:endParaRPr lang="th-TH"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solidFill>
              </a:rPr>
              <a:t>ERP</a:t>
            </a:r>
            <a:endParaRPr lang="th-TH" dirty="0">
              <a:solidFill>
                <a:schemeClr val="tx2"/>
              </a:solidFill>
            </a:endParaRPr>
          </a:p>
        </p:txBody>
      </p:sp>
      <p:sp>
        <p:nvSpPr>
          <p:cNvPr id="3" name="Content Placeholder 2"/>
          <p:cNvSpPr>
            <a:spLocks noGrp="1"/>
          </p:cNvSpPr>
          <p:nvPr>
            <p:ph idx="1"/>
          </p:nvPr>
        </p:nvSpPr>
        <p:spPr>
          <a:xfrm>
            <a:off x="642910" y="1285860"/>
            <a:ext cx="8229600" cy="4525963"/>
          </a:xfrm>
        </p:spPr>
        <p:txBody>
          <a:bodyPr>
            <a:normAutofit fontScale="77500" lnSpcReduction="20000"/>
          </a:bodyPr>
          <a:lstStyle/>
          <a:p>
            <a:pPr fontAlgn="base"/>
            <a:r>
              <a:rPr lang="th-TH" b="1" dirty="0"/>
              <a:t>ข้อเสียของโปรแกรมมาตรฐาน</a:t>
            </a:r>
            <a:endParaRPr lang="th-TH" dirty="0"/>
          </a:p>
          <a:p>
            <a:pPr fontAlgn="base"/>
            <a:r>
              <a:rPr lang="th-TH" dirty="0"/>
              <a:t>1. ผู้ใช้ต้องปรับการทางานให้เป็นไปตาม </a:t>
            </a:r>
            <a:r>
              <a:rPr lang="en-US" dirty="0"/>
              <a:t>Flow </a:t>
            </a:r>
            <a:r>
              <a:rPr lang="th-TH" dirty="0"/>
              <a:t>หรือความสามารถของโปรแกรม ซึ่งรูปแบบการทางานบางอย่าง ขององค์กร อาจต้องเปลี่ยนแปลงไป และอาจมีผลกระทบ กับการทางาน ตามโครงสร้างองค์กรเดิม ซึ่งอาจเกิดการต่อต้าน จากพนักงาน ที่ยึดติดกับวิธีการทางานแบบเดิมๆ</a:t>
            </a:r>
          </a:p>
          <a:p>
            <a:pPr fontAlgn="base"/>
            <a:r>
              <a:rPr lang="th-TH" dirty="0"/>
              <a:t>2. ความสามารถบางอย่าง ของโปรแกรม อาจไม่ตรงกับความต้องการขององค์กร โปรแกรมมาตรฐานบางตัว โดยเฉพาะจากตัวแทนขาย ที่ไม่ได้สิทธิในการแก้ไข โปรแกรมหรือไม่มี </a:t>
            </a:r>
            <a:r>
              <a:rPr lang="en-US" dirty="0"/>
              <a:t>Source Code </a:t>
            </a:r>
            <a:r>
              <a:rPr lang="th-TH" dirty="0"/>
              <a:t>และโปรแกรมราคาถูก มักไม่รับแก้ไขโปรแกรมให้ ซึ่งอาจทาให้การใช้โปรแกรม มีความยุ่งยาก หรืออาจใช้ไม่ได้ อย่างสมบูรณ์</a:t>
            </a:r>
          </a:p>
          <a:p>
            <a:pPr fontAlgn="base"/>
            <a:r>
              <a:rPr lang="th-TH" dirty="0"/>
              <a:t>3. การขอแก้ไขโปรแกรมมาตรฐาน ที่มากเกินไป มักได้รับการปฏิเสธจากผู้ขาย หรือหากรับที่จะแก้ไข ก็จะเสี่ยงกับการเจอ </a:t>
            </a:r>
            <a:r>
              <a:rPr lang="en-US" dirty="0"/>
              <a:t>Bug </a:t>
            </a:r>
            <a:r>
              <a:rPr lang="th-TH" dirty="0"/>
              <a:t>ของทาให้โปรแกรมไม่มีเสถียรภาพ และประสบความยุ่งยากในการ </a:t>
            </a:r>
            <a:r>
              <a:rPr lang="en-US" dirty="0"/>
              <a:t>Upgrade </a:t>
            </a:r>
            <a:r>
              <a:rPr lang="th-TH" dirty="0"/>
              <a:t>โปรแกรม ใน </a:t>
            </a:r>
            <a:r>
              <a:rPr lang="en-US" dirty="0"/>
              <a:t>Version </a:t>
            </a:r>
            <a:r>
              <a:rPr lang="th-TH" dirty="0"/>
              <a:t>ถัดๆไปหากการแก้ไขนั้น กระทบกับโครงสร้างหลัก ของโปรแกรมมาตรฐาน</a:t>
            </a:r>
          </a:p>
          <a:p>
            <a:endParaRPr lang="th-TH" dirty="0"/>
          </a:p>
        </p:txBody>
      </p:sp>
      <p:sp>
        <p:nvSpPr>
          <p:cNvPr id="4" name="Rectangle 3"/>
          <p:cNvSpPr/>
          <p:nvPr/>
        </p:nvSpPr>
        <p:spPr>
          <a:xfrm>
            <a:off x="500002" y="6215082"/>
            <a:ext cx="8643998" cy="369332"/>
          </a:xfrm>
          <a:prstGeom prst="rect">
            <a:avLst/>
          </a:prstGeom>
        </p:spPr>
        <p:txBody>
          <a:bodyPr wrap="square">
            <a:spAutoFit/>
          </a:bodyPr>
          <a:lstStyle/>
          <a:p>
            <a:r>
              <a:rPr lang="en-US" sz="1800" dirty="0" smtClean="0"/>
              <a:t>http://wit279.wordpress.com/assignment-erp/</a:t>
            </a:r>
            <a:endParaRPr lang="th-TH"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57166"/>
            <a:ext cx="8229600" cy="1143000"/>
          </a:xfrm>
        </p:spPr>
        <p:txBody>
          <a:bodyPr/>
          <a:lstStyle/>
          <a:p>
            <a:pPr algn="l"/>
            <a:r>
              <a:rPr lang="en-US" dirty="0" smtClean="0">
                <a:solidFill>
                  <a:schemeClr val="tx2"/>
                </a:solidFill>
              </a:rPr>
              <a:t>HTML 5</a:t>
            </a:r>
            <a:endParaRPr lang="th-TH" dirty="0">
              <a:solidFill>
                <a:schemeClr val="tx2"/>
              </a:solidFill>
            </a:endParaRPr>
          </a:p>
        </p:txBody>
      </p:sp>
      <p:sp>
        <p:nvSpPr>
          <p:cNvPr id="3" name="Content Placeholder 2"/>
          <p:cNvSpPr>
            <a:spLocks noGrp="1"/>
          </p:cNvSpPr>
          <p:nvPr>
            <p:ph idx="1"/>
          </p:nvPr>
        </p:nvSpPr>
        <p:spPr/>
        <p:txBody>
          <a:bodyPr/>
          <a:lstStyle/>
          <a:p>
            <a:r>
              <a:rPr lang="en-US" dirty="0">
                <a:hlinkClick r:id="rId2"/>
              </a:rPr>
              <a:t>Language</a:t>
            </a:r>
            <a:r>
              <a:rPr lang="en-US" dirty="0">
                <a:hlinkClick r:id="rId2"/>
              </a:rPr>
              <a:t>3.1 New Elements</a:t>
            </a:r>
            <a:endParaRPr lang="en-US" dirty="0"/>
          </a:p>
          <a:p>
            <a:r>
              <a:rPr lang="en-US" dirty="0">
                <a:hlinkClick r:id="rId2"/>
              </a:rPr>
              <a:t>3.2 New Attributes</a:t>
            </a:r>
            <a:endParaRPr lang="en-US" dirty="0"/>
          </a:p>
          <a:p>
            <a:r>
              <a:rPr lang="en-US" dirty="0">
                <a:hlinkClick r:id="rId2"/>
              </a:rPr>
              <a:t>3.3 Changed Elements</a:t>
            </a:r>
            <a:endParaRPr lang="en-US" dirty="0"/>
          </a:p>
          <a:p>
            <a:r>
              <a:rPr lang="en-US" dirty="0">
                <a:hlinkClick r:id="rId2"/>
              </a:rPr>
              <a:t>3.4 Changed Attributes</a:t>
            </a:r>
            <a:endParaRPr lang="en-US" dirty="0"/>
          </a:p>
          <a:p>
            <a:r>
              <a:rPr lang="en-US" dirty="0">
                <a:hlinkClick r:id="rId2"/>
              </a:rPr>
              <a:t>3.5 Obsolete Elements</a:t>
            </a:r>
            <a:endParaRPr lang="en-US" dirty="0"/>
          </a:p>
          <a:p>
            <a:r>
              <a:rPr lang="en-US" dirty="0">
                <a:hlinkClick r:id="rId2"/>
              </a:rPr>
              <a:t>3.6 Obsolete Attributes</a:t>
            </a:r>
            <a:endParaRPr lang="en-US" dirty="0"/>
          </a:p>
          <a:p>
            <a:endParaRPr lang="th-TH" dirty="0"/>
          </a:p>
        </p:txBody>
      </p:sp>
      <p:sp>
        <p:nvSpPr>
          <p:cNvPr id="4" name="Rectangle 3"/>
          <p:cNvSpPr/>
          <p:nvPr/>
        </p:nvSpPr>
        <p:spPr>
          <a:xfrm>
            <a:off x="785786" y="5500702"/>
            <a:ext cx="5929354" cy="523220"/>
          </a:xfrm>
          <a:prstGeom prst="rect">
            <a:avLst/>
          </a:prstGeom>
        </p:spPr>
        <p:txBody>
          <a:bodyPr wrap="square">
            <a:spAutoFit/>
          </a:bodyPr>
          <a:lstStyle/>
          <a:p>
            <a:r>
              <a:rPr lang="en-US" dirty="0" smtClean="0"/>
              <a:t>http://www.w3.org/TR/html5-diff/</a:t>
            </a:r>
            <a:endParaRPr lang="th-TH"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solidFill>
              </a:rPr>
              <a:t>CSS3</a:t>
            </a:r>
            <a:endParaRPr lang="th-TH" dirty="0">
              <a:solidFill>
                <a:schemeClr val="tx2"/>
              </a:solidFill>
            </a:endParaRPr>
          </a:p>
        </p:txBody>
      </p:sp>
      <p:sp>
        <p:nvSpPr>
          <p:cNvPr id="3" name="Content Placeholder 2"/>
          <p:cNvSpPr>
            <a:spLocks noGrp="1"/>
          </p:cNvSpPr>
          <p:nvPr>
            <p:ph idx="1"/>
          </p:nvPr>
        </p:nvSpPr>
        <p:spPr/>
        <p:txBody>
          <a:bodyPr>
            <a:normAutofit fontScale="70000" lnSpcReduction="20000"/>
          </a:bodyPr>
          <a:lstStyle/>
          <a:p>
            <a:pPr>
              <a:buNone/>
            </a:pPr>
            <a:r>
              <a:rPr lang="en-US" dirty="0" smtClean="0"/>
              <a:t>		CSS3 </a:t>
            </a:r>
            <a:r>
              <a:rPr lang="en-US" dirty="0"/>
              <a:t>has been split into "modules". It contains the "old CSS specification" (which has been split into smaller pieces). In addition, new modules are added.</a:t>
            </a:r>
          </a:p>
          <a:p>
            <a:r>
              <a:rPr lang="en-US" dirty="0"/>
              <a:t>Some of the most important CSS3 modules are</a:t>
            </a:r>
            <a:r>
              <a:rPr lang="en-US" dirty="0" smtClean="0"/>
              <a:t>:                                                      </a:t>
            </a:r>
            <a:r>
              <a:rPr lang="en-US" dirty="0" err="1" smtClean="0"/>
              <a:t>lkjjkyukj</a:t>
            </a:r>
            <a:r>
              <a:rPr lang="en-US" dirty="0" smtClean="0"/>
              <a:t>/</a:t>
            </a:r>
            <a:endParaRPr lang="en-US" dirty="0"/>
          </a:p>
          <a:p>
            <a:r>
              <a:rPr lang="en-US" dirty="0"/>
              <a:t>Selectors</a:t>
            </a:r>
          </a:p>
          <a:p>
            <a:r>
              <a:rPr lang="en-US" dirty="0"/>
              <a:t>Box Model</a:t>
            </a:r>
          </a:p>
          <a:p>
            <a:r>
              <a:rPr lang="en-US" dirty="0"/>
              <a:t>Backgrounds and Borders</a:t>
            </a:r>
          </a:p>
          <a:p>
            <a:r>
              <a:rPr lang="en-US" dirty="0"/>
              <a:t>Image Values and Replaced Content</a:t>
            </a:r>
          </a:p>
          <a:p>
            <a:r>
              <a:rPr lang="en-US" dirty="0"/>
              <a:t>Text Effects</a:t>
            </a:r>
          </a:p>
          <a:p>
            <a:r>
              <a:rPr lang="en-US" dirty="0"/>
              <a:t>2D/3D Transformations</a:t>
            </a:r>
          </a:p>
          <a:p>
            <a:r>
              <a:rPr lang="en-US" dirty="0"/>
              <a:t>Animations</a:t>
            </a:r>
          </a:p>
          <a:p>
            <a:r>
              <a:rPr lang="en-US" dirty="0"/>
              <a:t>Multiple Column Layout</a:t>
            </a:r>
          </a:p>
          <a:p>
            <a:r>
              <a:rPr lang="en-US" dirty="0"/>
              <a:t>User Interface</a:t>
            </a:r>
          </a:p>
          <a:p>
            <a:endParaRPr lang="th-TH" dirty="0"/>
          </a:p>
        </p:txBody>
      </p:sp>
      <p:sp>
        <p:nvSpPr>
          <p:cNvPr id="4" name="Rectangle 3"/>
          <p:cNvSpPr/>
          <p:nvPr/>
        </p:nvSpPr>
        <p:spPr>
          <a:xfrm>
            <a:off x="928662" y="6143644"/>
            <a:ext cx="7286676" cy="400110"/>
          </a:xfrm>
          <a:prstGeom prst="rect">
            <a:avLst/>
          </a:prstGeom>
        </p:spPr>
        <p:txBody>
          <a:bodyPr wrap="square">
            <a:spAutoFit/>
          </a:bodyPr>
          <a:lstStyle/>
          <a:p>
            <a:r>
              <a:rPr lang="en-US" sz="2000" dirty="0" smtClean="0"/>
              <a:t>http://www.w3schools.com/css/css3_intro.asp</a:t>
            </a:r>
            <a:endParaRPr lang="th-TH"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solidFill>
                  <a:schemeClr val="tx2"/>
                </a:solidFill>
              </a:rPr>
              <a:t>Phuengnoi</a:t>
            </a:r>
            <a:r>
              <a:rPr lang="en-US" dirty="0" smtClean="0">
                <a:solidFill>
                  <a:schemeClr val="tx2"/>
                </a:solidFill>
              </a:rPr>
              <a:t> Business</a:t>
            </a:r>
            <a:endParaRPr lang="th-TH" dirty="0">
              <a:solidFill>
                <a:schemeClr val="tx2"/>
              </a:solidFill>
            </a:endParaRPr>
          </a:p>
        </p:txBody>
      </p:sp>
      <p:pic>
        <p:nvPicPr>
          <p:cNvPr id="4" name="Content Placeholder 3" descr="10149936_698024880240374_219526226_n.jpg"/>
          <p:cNvPicPr>
            <a:picLocks noGrp="1" noChangeAspect="1"/>
          </p:cNvPicPr>
          <p:nvPr>
            <p:ph idx="1"/>
          </p:nvPr>
        </p:nvPicPr>
        <p:blipFill>
          <a:blip r:embed="rId2"/>
          <a:stretch>
            <a:fillRect/>
          </a:stretch>
        </p:blipFill>
        <p:spPr>
          <a:xfrm>
            <a:off x="3428992" y="4643446"/>
            <a:ext cx="2464097" cy="1848073"/>
          </a:xfrm>
        </p:spPr>
      </p:pic>
      <p:pic>
        <p:nvPicPr>
          <p:cNvPr id="5" name="Picture 4" descr="10153530_698024883573707_805353604_n.jpg"/>
          <p:cNvPicPr>
            <a:picLocks noChangeAspect="1"/>
          </p:cNvPicPr>
          <p:nvPr/>
        </p:nvPicPr>
        <p:blipFill>
          <a:blip r:embed="rId3"/>
          <a:stretch>
            <a:fillRect/>
          </a:stretch>
        </p:blipFill>
        <p:spPr>
          <a:xfrm>
            <a:off x="1000100" y="1643050"/>
            <a:ext cx="2100230" cy="2800306"/>
          </a:xfrm>
          <a:prstGeom prst="rect">
            <a:avLst/>
          </a:prstGeom>
        </p:spPr>
      </p:pic>
      <p:pic>
        <p:nvPicPr>
          <p:cNvPr id="6" name="Picture 5" descr="10173210_698024886907040_1672051447_n.jpg"/>
          <p:cNvPicPr>
            <a:picLocks noChangeAspect="1"/>
          </p:cNvPicPr>
          <p:nvPr/>
        </p:nvPicPr>
        <p:blipFill>
          <a:blip r:embed="rId4"/>
          <a:stretch>
            <a:fillRect/>
          </a:stretch>
        </p:blipFill>
        <p:spPr>
          <a:xfrm>
            <a:off x="6072198" y="1643050"/>
            <a:ext cx="2100230" cy="280030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384</Words>
  <Application>Microsoft Office PowerPoint</Application>
  <PresentationFormat>On-screen Show (4:3)</PresentationFormat>
  <Paragraphs>43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Iterative</vt:lpstr>
      <vt:lpstr>http://istqbexamcertification.com/what-is-iterative-model-advantages-disadvantages-and-when-to-use-it</vt:lpstr>
      <vt:lpstr>ERP</vt:lpstr>
      <vt:lpstr>HTML 5</vt:lpstr>
      <vt:lpstr>CSS3</vt:lpstr>
      <vt:lpstr>Phuengnoi Business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Iterative</dc:title>
  <dc:creator>VAiO</dc:creator>
  <cp:lastModifiedBy>VAiO</cp:lastModifiedBy>
  <cp:revision>9</cp:revision>
  <dcterms:created xsi:type="dcterms:W3CDTF">2014-04-08T05:35:46Z</dcterms:created>
  <dcterms:modified xsi:type="dcterms:W3CDTF">2014-04-08T07:55:02Z</dcterms:modified>
</cp:coreProperties>
</file>