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7010400" cy="9296400"/>
  <p:embeddedFontLs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TcHIq5RL5YGiBLHIA1aGgO1o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972560" y="0"/>
            <a:ext cx="3037840" cy="466434"/>
          </a:xfrm>
          <a:prstGeom prst="rect">
            <a:avLst/>
          </a:prstGeom>
          <a:noFill/>
          <a:ln>
            <a:noFill/>
          </a:ln>
        </p:spPr>
        <p:txBody>
          <a:bodyPr anchorCtr="0" anchor="t" bIns="46575" lIns="93175" spcFirstLastPara="1" rIns="93175" wrap="square" tIns="46575">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23" y="0"/>
            <a:ext cx="3037840" cy="466434"/>
          </a:xfrm>
          <a:prstGeom prst="rect">
            <a:avLst/>
          </a:prstGeom>
          <a:noFill/>
          <a:ln>
            <a:noFill/>
          </a:ln>
        </p:spPr>
        <p:txBody>
          <a:bodyPr anchorCtr="0" anchor="t" bIns="46575" lIns="93175" spcFirstLastPara="1" rIns="93175" wrap="square" tIns="46575">
            <a:noAutofit/>
          </a:bodyPr>
          <a:lstStyle>
            <a:lvl1pPr lvl="0" marR="0" rtl="1"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972560" y="8829967"/>
            <a:ext cx="3037840" cy="466433"/>
          </a:xfrm>
          <a:prstGeom prst="rect">
            <a:avLst/>
          </a:prstGeom>
          <a:noFill/>
          <a:ln>
            <a:noFill/>
          </a:ln>
        </p:spPr>
        <p:txBody>
          <a:bodyPr anchorCtr="0" anchor="b" bIns="46575" lIns="93175" spcFirstLastPara="1" rIns="93175" wrap="square" tIns="46575">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marR="0" rtl="1" algn="l">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93" name="Google Shape;93;p3: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10" name="Google Shape;110;p4: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20" name="Google Shape;120;p5: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33" name="Google Shape;133;p6: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44" name="Google Shape;144;p7: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64" name="Google Shape;164;p8: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79" name="Google Shape;179;p9: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1" algn="r">
              <a:spcBef>
                <a:spcPts val="0"/>
              </a:spcBef>
              <a:spcAft>
                <a:spcPts val="0"/>
              </a:spcAft>
              <a:buNone/>
            </a:pPr>
            <a:r>
              <a:t/>
            </a:r>
            <a:endParaRPr/>
          </a:p>
        </p:txBody>
      </p:sp>
      <p:sp>
        <p:nvSpPr>
          <p:cNvPr id="189" name="Google Shape;189;p10:notes"/>
          <p:cNvSpPr txBox="1"/>
          <p:nvPr>
            <p:ph idx="12" type="sldNum"/>
          </p:nvPr>
        </p:nvSpPr>
        <p:spPr>
          <a:xfrm>
            <a:off x="1623" y="8829967"/>
            <a:ext cx="3037840" cy="466433"/>
          </a:xfrm>
          <a:prstGeom prst="rect">
            <a:avLst/>
          </a:prstGeom>
          <a:noFill/>
          <a:ln>
            <a:noFill/>
          </a:ln>
        </p:spPr>
        <p:txBody>
          <a:bodyPr anchorCtr="0" anchor="b" bIns="46575" lIns="93175" spcFirstLastPara="1" rIns="93175" wrap="square" tIns="46575">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3" name="Google Shape;83;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1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1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1" algn="r">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1" algn="r">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1" algn="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2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Calibri"/>
                <a:ea typeface="Calibri"/>
                <a:cs typeface="Calibri"/>
                <a:sym typeface="Calibri"/>
              </a:defRPr>
            </a:lvl1pPr>
            <a:lvl2pPr indent="0" lvl="1" marL="0" marR="0" rtl="1" algn="l">
              <a:spcBef>
                <a:spcPts val="0"/>
              </a:spcBef>
              <a:buNone/>
              <a:defRPr b="0" i="0" sz="1200" u="none" cap="none" strike="noStrike">
                <a:solidFill>
                  <a:srgbClr val="888888"/>
                </a:solidFill>
                <a:latin typeface="Calibri"/>
                <a:ea typeface="Calibri"/>
                <a:cs typeface="Calibri"/>
                <a:sym typeface="Calibri"/>
              </a:defRPr>
            </a:lvl2pPr>
            <a:lvl3pPr indent="0" lvl="2" marL="0" marR="0" rtl="1" algn="l">
              <a:spcBef>
                <a:spcPts val="0"/>
              </a:spcBef>
              <a:buNone/>
              <a:defRPr b="0" i="0" sz="1200" u="none" cap="none" strike="noStrike">
                <a:solidFill>
                  <a:srgbClr val="888888"/>
                </a:solidFill>
                <a:latin typeface="Calibri"/>
                <a:ea typeface="Calibri"/>
                <a:cs typeface="Calibri"/>
                <a:sym typeface="Calibri"/>
              </a:defRPr>
            </a:lvl3pPr>
            <a:lvl4pPr indent="0" lvl="3" marL="0" marR="0" rtl="1" algn="l">
              <a:spcBef>
                <a:spcPts val="0"/>
              </a:spcBef>
              <a:buNone/>
              <a:defRPr b="0" i="0" sz="1200" u="none" cap="none" strike="noStrike">
                <a:solidFill>
                  <a:srgbClr val="888888"/>
                </a:solidFill>
                <a:latin typeface="Calibri"/>
                <a:ea typeface="Calibri"/>
                <a:cs typeface="Calibri"/>
                <a:sym typeface="Calibri"/>
              </a:defRPr>
            </a:lvl4pPr>
            <a:lvl5pPr indent="0" lvl="4" marL="0" marR="0" rtl="1" algn="l">
              <a:spcBef>
                <a:spcPts val="0"/>
              </a:spcBef>
              <a:buNone/>
              <a:defRPr b="0" i="0" sz="1200" u="none" cap="none" strike="noStrike">
                <a:solidFill>
                  <a:srgbClr val="888888"/>
                </a:solidFill>
                <a:latin typeface="Calibri"/>
                <a:ea typeface="Calibri"/>
                <a:cs typeface="Calibri"/>
                <a:sym typeface="Calibri"/>
              </a:defRPr>
            </a:lvl5pPr>
            <a:lvl6pPr indent="0" lvl="5" marL="0" marR="0" rtl="1" algn="l">
              <a:spcBef>
                <a:spcPts val="0"/>
              </a:spcBef>
              <a:buNone/>
              <a:defRPr b="0" i="0" sz="1200" u="none" cap="none" strike="noStrike">
                <a:solidFill>
                  <a:srgbClr val="888888"/>
                </a:solidFill>
                <a:latin typeface="Calibri"/>
                <a:ea typeface="Calibri"/>
                <a:cs typeface="Calibri"/>
                <a:sym typeface="Calibri"/>
              </a:defRPr>
            </a:lvl6pPr>
            <a:lvl7pPr indent="0" lvl="6" marL="0" marR="0" rtl="1" algn="l">
              <a:spcBef>
                <a:spcPts val="0"/>
              </a:spcBef>
              <a:buNone/>
              <a:defRPr b="0" i="0" sz="1200" u="none" cap="none" strike="noStrike">
                <a:solidFill>
                  <a:srgbClr val="888888"/>
                </a:solidFill>
                <a:latin typeface="Calibri"/>
                <a:ea typeface="Calibri"/>
                <a:cs typeface="Calibri"/>
                <a:sym typeface="Calibri"/>
              </a:defRPr>
            </a:lvl7pPr>
            <a:lvl8pPr indent="0" lvl="7" marL="0" marR="0" rtl="1" algn="l">
              <a:spcBef>
                <a:spcPts val="0"/>
              </a:spcBef>
              <a:buNone/>
              <a:defRPr b="0" i="0" sz="1200" u="none" cap="none" strike="noStrike">
                <a:solidFill>
                  <a:srgbClr val="888888"/>
                </a:solidFill>
                <a:latin typeface="Calibri"/>
                <a:ea typeface="Calibri"/>
                <a:cs typeface="Calibri"/>
                <a:sym typeface="Calibri"/>
              </a:defRPr>
            </a:lvl8pPr>
            <a:lvl9pPr indent="0" lvl="8" marL="0" marR="0" rtl="1" algn="l">
              <a:spcBef>
                <a:spcPts val="0"/>
              </a:spcBef>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2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3.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hyperlink" Target="https://www.tutorialspoint.com/vuejs/" TargetMode="External"/><Relationship Id="rId6" Type="http://schemas.openxmlformats.org/officeDocument/2006/relationships/image" Target="../media/image24.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981770"/>
            <a:ext cx="9144000" cy="1279500"/>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8000"/>
              <a:buFont typeface="Calibri"/>
              <a:buNone/>
            </a:pPr>
            <a:r>
              <a:rPr lang="iw-IL" sz="8000"/>
              <a:t>FaceFeka Project</a:t>
            </a:r>
            <a:endParaRPr sz="8000"/>
          </a:p>
        </p:txBody>
      </p:sp>
      <p:pic>
        <p:nvPicPr>
          <p:cNvPr id="89" name="Google Shape;89;p1"/>
          <p:cNvPicPr preferRelativeResize="0"/>
          <p:nvPr/>
        </p:nvPicPr>
        <p:blipFill rotWithShape="1">
          <a:blip r:embed="rId3">
            <a:alphaModFix/>
          </a:blip>
          <a:srcRect b="0" l="0" r="0" t="0"/>
          <a:stretch/>
        </p:blipFill>
        <p:spPr>
          <a:xfrm>
            <a:off x="4548188" y="2684482"/>
            <a:ext cx="3095625" cy="3095625"/>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ctrTitle"/>
          </p:nvPr>
        </p:nvSpPr>
        <p:spPr>
          <a:xfrm>
            <a:off x="1695318" y="491564"/>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טכנולגיות</a:t>
            </a:r>
            <a:endParaRPr/>
          </a:p>
        </p:txBody>
      </p:sp>
      <p:pic>
        <p:nvPicPr>
          <p:cNvPr id="96" name="Google Shape;96;p3"/>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pic>
        <p:nvPicPr>
          <p:cNvPr descr="Image result for mysql" id="97" name="Google Shape;97;p3"/>
          <p:cNvPicPr preferRelativeResize="0"/>
          <p:nvPr/>
        </p:nvPicPr>
        <p:blipFill rotWithShape="1">
          <a:blip r:embed="rId4">
            <a:alphaModFix/>
          </a:blip>
          <a:srcRect b="0" l="0" r="0" t="0"/>
          <a:stretch/>
        </p:blipFill>
        <p:spPr>
          <a:xfrm>
            <a:off x="1200485" y="3429000"/>
            <a:ext cx="1676400" cy="1133475"/>
          </a:xfrm>
          <a:prstGeom prst="rect">
            <a:avLst/>
          </a:prstGeom>
          <a:noFill/>
          <a:ln>
            <a:noFill/>
          </a:ln>
        </p:spPr>
      </p:pic>
      <p:pic>
        <p:nvPicPr>
          <p:cNvPr id="98" name="Google Shape;98;p3"/>
          <p:cNvPicPr preferRelativeResize="0"/>
          <p:nvPr/>
        </p:nvPicPr>
        <p:blipFill rotWithShape="1">
          <a:blip r:embed="rId5">
            <a:alphaModFix/>
          </a:blip>
          <a:srcRect b="0" l="0" r="0" t="0"/>
          <a:stretch/>
        </p:blipFill>
        <p:spPr>
          <a:xfrm>
            <a:off x="406334" y="4805974"/>
            <a:ext cx="1905000" cy="1905000"/>
          </a:xfrm>
          <a:prstGeom prst="rect">
            <a:avLst/>
          </a:prstGeom>
          <a:noFill/>
          <a:ln>
            <a:noFill/>
          </a:ln>
        </p:spPr>
      </p:pic>
      <p:pic>
        <p:nvPicPr>
          <p:cNvPr descr="Image result for node js" id="99" name="Google Shape;99;p3"/>
          <p:cNvPicPr preferRelativeResize="0"/>
          <p:nvPr/>
        </p:nvPicPr>
        <p:blipFill rotWithShape="1">
          <a:blip r:embed="rId6">
            <a:alphaModFix/>
          </a:blip>
          <a:srcRect b="0" l="0" r="0" t="0"/>
          <a:stretch/>
        </p:blipFill>
        <p:spPr>
          <a:xfrm>
            <a:off x="2434752" y="1747614"/>
            <a:ext cx="2751352" cy="1685457"/>
          </a:xfrm>
          <a:prstGeom prst="rect">
            <a:avLst/>
          </a:prstGeom>
          <a:noFill/>
          <a:ln>
            <a:noFill/>
          </a:ln>
        </p:spPr>
      </p:pic>
      <p:pic>
        <p:nvPicPr>
          <p:cNvPr descr="Image result for pug npm" id="100" name="Google Shape;100;p3"/>
          <p:cNvPicPr preferRelativeResize="0"/>
          <p:nvPr/>
        </p:nvPicPr>
        <p:blipFill rotWithShape="1">
          <a:blip r:embed="rId7">
            <a:alphaModFix/>
          </a:blip>
          <a:srcRect b="0" l="0" r="0" t="0"/>
          <a:stretch/>
        </p:blipFill>
        <p:spPr>
          <a:xfrm>
            <a:off x="8680238" y="1571607"/>
            <a:ext cx="2895600" cy="1581150"/>
          </a:xfrm>
          <a:prstGeom prst="rect">
            <a:avLst/>
          </a:prstGeom>
          <a:noFill/>
          <a:ln>
            <a:noFill/>
          </a:ln>
        </p:spPr>
      </p:pic>
      <p:pic>
        <p:nvPicPr>
          <p:cNvPr descr="Image result for css" id="101" name="Google Shape;101;p3"/>
          <p:cNvPicPr preferRelativeResize="0"/>
          <p:nvPr/>
        </p:nvPicPr>
        <p:blipFill rotWithShape="1">
          <a:blip r:embed="rId8">
            <a:alphaModFix/>
          </a:blip>
          <a:srcRect b="0" l="0" r="0" t="0"/>
          <a:stretch/>
        </p:blipFill>
        <p:spPr>
          <a:xfrm>
            <a:off x="3612378" y="4062401"/>
            <a:ext cx="1573727" cy="2220281"/>
          </a:xfrm>
          <a:prstGeom prst="rect">
            <a:avLst/>
          </a:prstGeom>
          <a:noFill/>
          <a:ln>
            <a:noFill/>
          </a:ln>
        </p:spPr>
      </p:pic>
      <p:pic>
        <p:nvPicPr>
          <p:cNvPr descr="Image result for npm" id="102" name="Google Shape;102;p3"/>
          <p:cNvPicPr preferRelativeResize="0"/>
          <p:nvPr/>
        </p:nvPicPr>
        <p:blipFill rotWithShape="1">
          <a:blip r:embed="rId9">
            <a:alphaModFix/>
          </a:blip>
          <a:srcRect b="0" l="0" r="0" t="0"/>
          <a:stretch/>
        </p:blipFill>
        <p:spPr>
          <a:xfrm>
            <a:off x="7746618" y="3320499"/>
            <a:ext cx="3917092" cy="1525014"/>
          </a:xfrm>
          <a:prstGeom prst="rect">
            <a:avLst/>
          </a:prstGeom>
          <a:noFill/>
          <a:ln>
            <a:noFill/>
          </a:ln>
        </p:spPr>
      </p:pic>
      <p:pic>
        <p:nvPicPr>
          <p:cNvPr descr="Related image" id="103" name="Google Shape;103;p3"/>
          <p:cNvPicPr preferRelativeResize="0"/>
          <p:nvPr/>
        </p:nvPicPr>
        <p:blipFill rotWithShape="1">
          <a:blip r:embed="rId10">
            <a:alphaModFix/>
          </a:blip>
          <a:srcRect b="0" l="0" r="0" t="0"/>
          <a:stretch/>
        </p:blipFill>
        <p:spPr>
          <a:xfrm>
            <a:off x="5883193" y="4571067"/>
            <a:ext cx="3124883" cy="1757747"/>
          </a:xfrm>
          <a:prstGeom prst="rect">
            <a:avLst/>
          </a:prstGeom>
          <a:noFill/>
          <a:ln>
            <a:noFill/>
          </a:ln>
        </p:spPr>
      </p:pic>
      <p:pic>
        <p:nvPicPr>
          <p:cNvPr descr="Image result for javascript" id="104" name="Google Shape;104;p3"/>
          <p:cNvPicPr preferRelativeResize="0"/>
          <p:nvPr/>
        </p:nvPicPr>
        <p:blipFill rotWithShape="1">
          <a:blip r:embed="rId11">
            <a:alphaModFix/>
          </a:blip>
          <a:srcRect b="0" l="0" r="0" t="0"/>
          <a:stretch/>
        </p:blipFill>
        <p:spPr>
          <a:xfrm>
            <a:off x="9836717" y="5013255"/>
            <a:ext cx="1525014" cy="1525014"/>
          </a:xfrm>
          <a:prstGeom prst="rect">
            <a:avLst/>
          </a:prstGeom>
          <a:noFill/>
          <a:ln>
            <a:noFill/>
          </a:ln>
        </p:spPr>
      </p:pic>
      <p:pic>
        <p:nvPicPr>
          <p:cNvPr descr="Image result for html" id="105" name="Google Shape;105;p3"/>
          <p:cNvPicPr preferRelativeResize="0"/>
          <p:nvPr/>
        </p:nvPicPr>
        <p:blipFill rotWithShape="1">
          <a:blip r:embed="rId12">
            <a:alphaModFix/>
          </a:blip>
          <a:srcRect b="0" l="0" r="0" t="0"/>
          <a:stretch/>
        </p:blipFill>
        <p:spPr>
          <a:xfrm>
            <a:off x="5501014" y="1842119"/>
            <a:ext cx="2220282" cy="2220282"/>
          </a:xfrm>
          <a:prstGeom prst="rect">
            <a:avLst/>
          </a:prstGeom>
          <a:noFill/>
          <a:ln>
            <a:noFill/>
          </a:ln>
        </p:spPr>
      </p:pic>
      <p:pic>
        <p:nvPicPr>
          <p:cNvPr descr="Image result for xampp" id="106" name="Google Shape;106;p3"/>
          <p:cNvPicPr preferRelativeResize="0"/>
          <p:nvPr/>
        </p:nvPicPr>
        <p:blipFill rotWithShape="1">
          <a:blip r:embed="rId13">
            <a:alphaModFix/>
          </a:blip>
          <a:srcRect b="0" l="0" r="0" t="0"/>
          <a:stretch/>
        </p:blipFill>
        <p:spPr>
          <a:xfrm>
            <a:off x="344745" y="1602949"/>
            <a:ext cx="1572002" cy="1582552"/>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ctrTitle"/>
          </p:nvPr>
        </p:nvSpPr>
        <p:spPr>
          <a:xfrm>
            <a:off x="214312" y="648497"/>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My SQL and PHP</a:t>
            </a:r>
            <a:endParaRPr sz="5400">
              <a:solidFill>
                <a:schemeClr val="accent1"/>
              </a:solidFill>
            </a:endParaRPr>
          </a:p>
        </p:txBody>
      </p:sp>
      <p:pic>
        <p:nvPicPr>
          <p:cNvPr id="113" name="Google Shape;113;p4"/>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pic>
        <p:nvPicPr>
          <p:cNvPr descr="Image result for mysql" id="114" name="Google Shape;114;p4"/>
          <p:cNvPicPr preferRelativeResize="0"/>
          <p:nvPr/>
        </p:nvPicPr>
        <p:blipFill rotWithShape="1">
          <a:blip r:embed="rId4">
            <a:alphaModFix/>
          </a:blip>
          <a:srcRect b="0" l="0" r="0" t="0"/>
          <a:stretch/>
        </p:blipFill>
        <p:spPr>
          <a:xfrm>
            <a:off x="9451065" y="310909"/>
            <a:ext cx="1676400" cy="1133475"/>
          </a:xfrm>
          <a:prstGeom prst="rect">
            <a:avLst/>
          </a:prstGeom>
          <a:noFill/>
          <a:ln>
            <a:noFill/>
          </a:ln>
        </p:spPr>
      </p:pic>
      <p:sp>
        <p:nvSpPr>
          <p:cNvPr id="115" name="Google Shape;115;p4"/>
          <p:cNvSpPr/>
          <p:nvPr/>
        </p:nvSpPr>
        <p:spPr>
          <a:xfrm>
            <a:off x="719094" y="1925992"/>
            <a:ext cx="10997651" cy="4524315"/>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400">
                <a:solidFill>
                  <a:schemeClr val="dk1"/>
                </a:solidFill>
                <a:latin typeface="Arial"/>
                <a:ea typeface="Arial"/>
                <a:cs typeface="Arial"/>
                <a:sym typeface="Arial"/>
              </a:rPr>
              <a:t> MySQLנפוצה ביישומי רשת כמו ויקיפדיה ויישומים רבים נוספים הדורשים בסיס נתונים. MySQL נפוצה באופן דומה ל-PHP אשר לרוב משולבות יחד ואף זכו לכינוי</a:t>
            </a:r>
            <a:r>
              <a:rPr i="1" lang="iw-IL" sz="2400">
                <a:solidFill>
                  <a:schemeClr val="dk1"/>
                </a:solidFill>
                <a:latin typeface="Arial"/>
                <a:ea typeface="Arial"/>
                <a:cs typeface="Arial"/>
                <a:sym typeface="Arial"/>
              </a:rPr>
              <a:t>Dynamic Duo</a:t>
            </a:r>
            <a:r>
              <a:rPr lang="iw-IL" sz="2400">
                <a:solidFill>
                  <a:schemeClr val="dk1"/>
                </a:solidFill>
                <a:latin typeface="Arial"/>
                <a:ea typeface="Arial"/>
                <a:cs typeface="Arial"/>
                <a:sym typeface="Arial"/>
              </a:rPr>
              <a:t> - הזוג הדינמי. קל למצוא הקשרים רבים לשילוב זה החל בספרים ועד לאתרים ברשת. MySQL הוא בסיס נתונים קל ללימוד ולשימוש באופן יחסי לבסיסי נתונים אחרים. </a:t>
            </a:r>
            <a:endParaRPr/>
          </a:p>
          <a:p>
            <a:pPr indent="0" lvl="0" marL="0" marR="0" rtl="1" algn="r">
              <a:spcBef>
                <a:spcPts val="0"/>
              </a:spcBef>
              <a:spcAft>
                <a:spcPts val="0"/>
              </a:spcAft>
              <a:buNone/>
            </a:pPr>
            <a:r>
              <a:rPr lang="iw-IL" sz="2400">
                <a:solidFill>
                  <a:schemeClr val="dk1"/>
                </a:solidFill>
                <a:latin typeface="Arial"/>
                <a:ea typeface="Arial"/>
                <a:cs typeface="Arial"/>
                <a:sym typeface="Arial"/>
              </a:rPr>
              <a:t>לשפת PHP יש מפרש (Interpreter) בשם זה המותקן בשרת ותפקידו להריץ תסריטים (Scripts) ב-PHP, תוך שימוש במשאבים של מחשב השרת (למשל: מערכת הקבצים ובסיסי נתונים). בדומה לטכנולוגיות צד-שרת נוספות, באמצעות  PHP ניתן ליצור דפי אינטרנט דינמיים בשילוב נתונים מבסיסי נתונים, וכך לטפל בטפסים ובמידע שנשלחים מהמשתמשים (clients). </a:t>
            </a:r>
            <a:endParaRPr/>
          </a:p>
          <a:p>
            <a:pPr indent="0" lvl="0" marL="0" marR="0" rtl="1" algn="r">
              <a:spcBef>
                <a:spcPts val="0"/>
              </a:spcBef>
              <a:spcAft>
                <a:spcPts val="0"/>
              </a:spcAft>
              <a:buNone/>
            </a:pPr>
            <a:r>
              <a:rPr lang="iw-IL" sz="2400">
                <a:solidFill>
                  <a:schemeClr val="dk1"/>
                </a:solidFill>
                <a:latin typeface="Arial"/>
                <a:ea typeface="Arial"/>
                <a:cs typeface="Arial"/>
                <a:sym typeface="Arial"/>
              </a:rPr>
              <a:t>התפקיד של PHP הוא לנתח את המידע וליצור פלט בהתאם.</a:t>
            </a:r>
            <a:endParaRPr/>
          </a:p>
          <a:p>
            <a:pPr indent="0" lvl="0" marL="0" marR="0" rtl="1" algn="r">
              <a:spcBef>
                <a:spcPts val="0"/>
              </a:spcBef>
              <a:spcAft>
                <a:spcPts val="0"/>
              </a:spcAft>
              <a:buNone/>
            </a:pPr>
            <a:r>
              <a:rPr lang="iw-IL" sz="2400">
                <a:solidFill>
                  <a:schemeClr val="dk1"/>
                </a:solidFill>
                <a:latin typeface="Calibri"/>
                <a:ea typeface="Calibri"/>
                <a:cs typeface="Calibri"/>
                <a:sym typeface="Calibri"/>
              </a:rPr>
              <a:t>בפרוייקט שלנו השתמשנו בmysql בשביל לנהל את הDATABASE</a:t>
            </a:r>
            <a:br>
              <a:rPr lang="iw-IL" sz="2400">
                <a:solidFill>
                  <a:schemeClr val="dk1"/>
                </a:solidFill>
                <a:latin typeface="Calibri"/>
                <a:ea typeface="Calibri"/>
                <a:cs typeface="Calibri"/>
                <a:sym typeface="Calibri"/>
              </a:rPr>
            </a:br>
            <a:r>
              <a:rPr lang="iw-IL" sz="2400">
                <a:solidFill>
                  <a:schemeClr val="dk1"/>
                </a:solidFill>
                <a:latin typeface="Calibri"/>
                <a:ea typeface="Calibri"/>
                <a:cs typeface="Calibri"/>
                <a:sym typeface="Calibri"/>
              </a:rPr>
              <a:t>הPHP הוא צד שרת המקשר בין הDB לClient</a:t>
            </a:r>
            <a:endParaRPr sz="2400">
              <a:solidFill>
                <a:schemeClr val="dk1"/>
              </a:solidFill>
              <a:latin typeface="Calibri"/>
              <a:ea typeface="Calibri"/>
              <a:cs typeface="Calibri"/>
              <a:sym typeface="Calibri"/>
            </a:endParaRPr>
          </a:p>
        </p:txBody>
      </p:sp>
      <p:pic>
        <p:nvPicPr>
          <p:cNvPr descr="Related image" id="116" name="Google Shape;116;p4"/>
          <p:cNvPicPr preferRelativeResize="0"/>
          <p:nvPr/>
        </p:nvPicPr>
        <p:blipFill rotWithShape="1">
          <a:blip r:embed="rId5">
            <a:alphaModFix/>
          </a:blip>
          <a:srcRect b="0" l="0" r="0" t="0"/>
          <a:stretch/>
        </p:blipFill>
        <p:spPr>
          <a:xfrm>
            <a:off x="7098478" y="361857"/>
            <a:ext cx="2352587" cy="1323331"/>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ctrTitle"/>
          </p:nvPr>
        </p:nvSpPr>
        <p:spPr>
          <a:xfrm>
            <a:off x="1001794" y="529186"/>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Vue, HTML,JAVASCRIPT</a:t>
            </a:r>
            <a:endParaRPr sz="5400">
              <a:solidFill>
                <a:schemeClr val="accent1"/>
              </a:solidFill>
            </a:endParaRPr>
          </a:p>
        </p:txBody>
      </p:sp>
      <p:pic>
        <p:nvPicPr>
          <p:cNvPr id="123" name="Google Shape;123;p5"/>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sp>
        <p:nvSpPr>
          <p:cNvPr id="124" name="Google Shape;124;p5"/>
          <p:cNvSpPr/>
          <p:nvPr/>
        </p:nvSpPr>
        <p:spPr>
          <a:xfrm>
            <a:off x="683394" y="2882607"/>
            <a:ext cx="10997651" cy="461665"/>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400">
                <a:solidFill>
                  <a:schemeClr val="dk1"/>
                </a:solidFill>
                <a:latin typeface="Arial"/>
                <a:ea typeface="Arial"/>
                <a:cs typeface="Arial"/>
                <a:sym typeface="Arial"/>
              </a:rPr>
              <a:t>Vue.js הוא פריימוורק מבוסס קומפוננטות.</a:t>
            </a:r>
            <a:endParaRPr sz="2400">
              <a:solidFill>
                <a:schemeClr val="dk1"/>
              </a:solidFill>
              <a:latin typeface="Calibri"/>
              <a:ea typeface="Calibri"/>
              <a:cs typeface="Calibri"/>
              <a:sym typeface="Calibri"/>
            </a:endParaRPr>
          </a:p>
        </p:txBody>
      </p:sp>
      <p:sp>
        <p:nvSpPr>
          <p:cNvPr id="125" name="Google Shape;125;p5"/>
          <p:cNvSpPr/>
          <p:nvPr/>
        </p:nvSpPr>
        <p:spPr>
          <a:xfrm>
            <a:off x="2135248" y="3664214"/>
            <a:ext cx="9630032" cy="286232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000000"/>
                </a:solidFill>
                <a:latin typeface="Open Sans"/>
                <a:ea typeface="Open Sans"/>
                <a:cs typeface="Open Sans"/>
                <a:sym typeface="Open Sans"/>
              </a:rPr>
              <a:t>אפליקציות גדולות הן קשות לתחזוקה זה ידוע ונלמד בדם. הדרך היחידה להתמודד עם כמות אדירה של פיצ’רים (והקוד שמגיע איתם) היא לפרק את האפליקציה ל”מיני אפליקציות” (“מודולים” או “איזורים” או “קומפננטות”). כאשר לכל אחד זהות ואחריות מוגדרים מראש. ועדיף שתהיה חוסר תלות בינהם כאשר הם באותה רמה בהיררכיה. Vue מאפשר לנו לפרק את האפליקציה לעץ components ברור וקריא ולשמר על חוסר תלויות (decoupling). למשל item בתרשים לא תלוי כלל ב-content. הוא אמנם מוכל בתוכו אך אם ניקח אותו למקום אחר בעץ ונדאג לתת לו את הדאטה (properties) שהוגדר לו בפנים – הוא יתפקד גם במקום אחר. בדומה לריקאט הנתונים נעים “top-down”. המידע “מחלחל” בעץ כלפי מטה דרך Properties עבור כל רכיב. וגם הוא בדומה לריאקט בלתי ניתן לשינוי בתוך הרכיב. כלומר צריך לשנות את ה-data ברמה העליונה. בשונה מריאקט, יש ב-Vue קונספט של events. כלומר רכיב ברמה עליונה יותר יכול “לתפוס” event של רכיב ברמה נמוכה יותר וכך להגיב בהתאם (כמו ב-html). או בקיצור “props down, events up”.</a:t>
            </a:r>
            <a:endParaRPr sz="1800">
              <a:solidFill>
                <a:schemeClr val="dk1"/>
              </a:solidFill>
              <a:latin typeface="Calibri"/>
              <a:ea typeface="Calibri"/>
              <a:cs typeface="Calibri"/>
              <a:sym typeface="Calibri"/>
            </a:endParaRPr>
          </a:p>
        </p:txBody>
      </p:sp>
      <p:pic>
        <p:nvPicPr>
          <p:cNvPr id="126" name="Google Shape;126;p5"/>
          <p:cNvPicPr preferRelativeResize="0"/>
          <p:nvPr/>
        </p:nvPicPr>
        <p:blipFill rotWithShape="1">
          <a:blip r:embed="rId4">
            <a:alphaModFix/>
          </a:blip>
          <a:srcRect b="0" l="0" r="0" t="0"/>
          <a:stretch/>
        </p:blipFill>
        <p:spPr>
          <a:xfrm>
            <a:off x="10957642" y="348268"/>
            <a:ext cx="1060711" cy="1060711"/>
          </a:xfrm>
          <a:prstGeom prst="rect">
            <a:avLst/>
          </a:prstGeom>
          <a:noFill/>
          <a:ln>
            <a:noFill/>
          </a:ln>
        </p:spPr>
      </p:pic>
      <p:sp>
        <p:nvSpPr>
          <p:cNvPr id="127" name="Google Shape;127;p5"/>
          <p:cNvSpPr txBox="1"/>
          <p:nvPr/>
        </p:nvSpPr>
        <p:spPr>
          <a:xfrm>
            <a:off x="5726639" y="1728921"/>
            <a:ext cx="6038641"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לבניית הפרוייקט השתמשנו בספריות VUE</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קבצי הVUE מתקשרים עם קבצי הHTML  והJAVASCRIPT  בפרוייקט</a:t>
            </a:r>
            <a:endParaRPr sz="1800">
              <a:solidFill>
                <a:schemeClr val="dk1"/>
              </a:solidFill>
              <a:latin typeface="Calibri"/>
              <a:ea typeface="Calibri"/>
              <a:cs typeface="Calibri"/>
              <a:sym typeface="Calibri"/>
            </a:endParaRPr>
          </a:p>
        </p:txBody>
      </p:sp>
      <p:pic>
        <p:nvPicPr>
          <p:cNvPr descr="Image result for javascript" id="128" name="Google Shape;128;p5"/>
          <p:cNvPicPr preferRelativeResize="0"/>
          <p:nvPr/>
        </p:nvPicPr>
        <p:blipFill rotWithShape="1">
          <a:blip r:embed="rId5">
            <a:alphaModFix/>
          </a:blip>
          <a:srcRect b="0" l="0" r="0" t="0"/>
          <a:stretch/>
        </p:blipFill>
        <p:spPr>
          <a:xfrm>
            <a:off x="9791079" y="402387"/>
            <a:ext cx="1166563" cy="1166563"/>
          </a:xfrm>
          <a:prstGeom prst="rect">
            <a:avLst/>
          </a:prstGeom>
          <a:noFill/>
          <a:ln>
            <a:noFill/>
          </a:ln>
        </p:spPr>
      </p:pic>
      <p:pic>
        <p:nvPicPr>
          <p:cNvPr descr="Image result for html" id="129" name="Google Shape;129;p5"/>
          <p:cNvPicPr preferRelativeResize="0"/>
          <p:nvPr/>
        </p:nvPicPr>
        <p:blipFill rotWithShape="1">
          <a:blip r:embed="rId6">
            <a:alphaModFix/>
          </a:blip>
          <a:srcRect b="0" l="0" r="0" t="0"/>
          <a:stretch/>
        </p:blipFill>
        <p:spPr>
          <a:xfrm>
            <a:off x="8745959" y="180584"/>
            <a:ext cx="1294660" cy="1294660"/>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ctrTitle"/>
          </p:nvPr>
        </p:nvSpPr>
        <p:spPr>
          <a:xfrm>
            <a:off x="1702834" y="508866"/>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פיצ'רים נוספים</a:t>
            </a:r>
            <a:endParaRPr/>
          </a:p>
        </p:txBody>
      </p:sp>
      <p:pic>
        <p:nvPicPr>
          <p:cNvPr id="136" name="Google Shape;136;p6"/>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pic>
        <p:nvPicPr>
          <p:cNvPr id="137" name="Google Shape;137;p6"/>
          <p:cNvPicPr preferRelativeResize="0"/>
          <p:nvPr/>
        </p:nvPicPr>
        <p:blipFill rotWithShape="1">
          <a:blip r:embed="rId4">
            <a:alphaModFix/>
          </a:blip>
          <a:srcRect b="0" l="0" r="0" t="0"/>
          <a:stretch/>
        </p:blipFill>
        <p:spPr>
          <a:xfrm>
            <a:off x="8032044" y="2137718"/>
            <a:ext cx="2989148" cy="3914853"/>
          </a:xfrm>
          <a:prstGeom prst="rect">
            <a:avLst/>
          </a:prstGeom>
          <a:noFill/>
          <a:ln>
            <a:noFill/>
          </a:ln>
        </p:spPr>
      </p:pic>
      <p:sp>
        <p:nvSpPr>
          <p:cNvPr id="138" name="Google Shape;138;p6"/>
          <p:cNvSpPr txBox="1"/>
          <p:nvPr/>
        </p:nvSpPr>
        <p:spPr>
          <a:xfrm>
            <a:off x="6949595" y="1768386"/>
            <a:ext cx="5154046" cy="369332"/>
          </a:xfrm>
          <a:prstGeom prst="rect">
            <a:avLst/>
          </a:prstGeom>
          <a:noFill/>
          <a:ln cap="flat" cmpd="sng" w="38100">
            <a:solidFill>
              <a:srgbClr val="9CC2E5"/>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1. כרטיס מידע אישי לכל פרופיל שהמשתמש יכול לעדכן</a:t>
            </a:r>
            <a:endParaRPr sz="1800">
              <a:solidFill>
                <a:schemeClr val="dk1"/>
              </a:solidFill>
              <a:latin typeface="Calibri"/>
              <a:ea typeface="Calibri"/>
              <a:cs typeface="Calibri"/>
              <a:sym typeface="Calibri"/>
            </a:endParaRPr>
          </a:p>
        </p:txBody>
      </p:sp>
      <p:pic>
        <p:nvPicPr>
          <p:cNvPr id="139" name="Google Shape;139;p6"/>
          <p:cNvPicPr preferRelativeResize="0"/>
          <p:nvPr/>
        </p:nvPicPr>
        <p:blipFill rotWithShape="1">
          <a:blip r:embed="rId5">
            <a:alphaModFix/>
          </a:blip>
          <a:srcRect b="0" l="0" r="0" t="0"/>
          <a:stretch/>
        </p:blipFill>
        <p:spPr>
          <a:xfrm>
            <a:off x="2282948" y="2137718"/>
            <a:ext cx="2652823" cy="4230324"/>
          </a:xfrm>
          <a:prstGeom prst="rect">
            <a:avLst/>
          </a:prstGeom>
          <a:noFill/>
          <a:ln>
            <a:noFill/>
          </a:ln>
        </p:spPr>
      </p:pic>
      <p:sp>
        <p:nvSpPr>
          <p:cNvPr id="140" name="Google Shape;140;p6"/>
          <p:cNvSpPr txBox="1"/>
          <p:nvPr/>
        </p:nvSpPr>
        <p:spPr>
          <a:xfrm>
            <a:off x="406400" y="1728028"/>
            <a:ext cx="5262405" cy="369332"/>
          </a:xfrm>
          <a:prstGeom prst="rect">
            <a:avLst/>
          </a:prstGeom>
          <a:noFill/>
          <a:ln cap="flat" cmpd="sng" w="28575">
            <a:solidFill>
              <a:srgbClr val="9CC2E5"/>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2. תמונה קטנה ליד כל פוסט שהיא של כותב הפוסט</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ctrTitle"/>
          </p:nvPr>
        </p:nvSpPr>
        <p:spPr>
          <a:xfrm>
            <a:off x="1524000" y="407693"/>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הוראות התקנה</a:t>
            </a:r>
            <a:endParaRPr/>
          </a:p>
        </p:txBody>
      </p:sp>
      <p:pic>
        <p:nvPicPr>
          <p:cNvPr id="147" name="Google Shape;147;p7"/>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sp>
        <p:nvSpPr>
          <p:cNvPr id="148" name="Google Shape;148;p7"/>
          <p:cNvSpPr txBox="1"/>
          <p:nvPr/>
        </p:nvSpPr>
        <p:spPr>
          <a:xfrm>
            <a:off x="8778239" y="1355920"/>
            <a:ext cx="2489201"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1. להתקין xampp </a:t>
            </a:r>
            <a:endParaRPr sz="1800">
              <a:solidFill>
                <a:schemeClr val="dk1"/>
              </a:solidFill>
              <a:latin typeface="Calibri"/>
              <a:ea typeface="Calibri"/>
              <a:cs typeface="Calibri"/>
              <a:sym typeface="Calibri"/>
            </a:endParaRPr>
          </a:p>
        </p:txBody>
      </p:sp>
      <p:pic>
        <p:nvPicPr>
          <p:cNvPr descr="Image result for xampp" id="149" name="Google Shape;149;p7"/>
          <p:cNvPicPr preferRelativeResize="0"/>
          <p:nvPr/>
        </p:nvPicPr>
        <p:blipFill rotWithShape="1">
          <a:blip r:embed="rId4">
            <a:alphaModFix/>
          </a:blip>
          <a:srcRect b="0" l="0" r="0" t="0"/>
          <a:stretch/>
        </p:blipFill>
        <p:spPr>
          <a:xfrm>
            <a:off x="8879145" y="1263555"/>
            <a:ext cx="550367" cy="554061"/>
          </a:xfrm>
          <a:prstGeom prst="rect">
            <a:avLst/>
          </a:prstGeom>
          <a:noFill/>
          <a:ln>
            <a:noFill/>
          </a:ln>
        </p:spPr>
      </p:pic>
      <p:sp>
        <p:nvSpPr>
          <p:cNvPr id="150" name="Google Shape;150;p7"/>
          <p:cNvSpPr txBox="1"/>
          <p:nvPr/>
        </p:nvSpPr>
        <p:spPr>
          <a:xfrm>
            <a:off x="5669280" y="1897884"/>
            <a:ext cx="559816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2. לשים את הקובץ connect.php בתיקייה: C:\xampp\htdocs </a:t>
            </a:r>
            <a:endParaRPr sz="1800">
              <a:solidFill>
                <a:schemeClr val="dk1"/>
              </a:solidFill>
              <a:latin typeface="Calibri"/>
              <a:ea typeface="Calibri"/>
              <a:cs typeface="Calibri"/>
              <a:sym typeface="Calibri"/>
            </a:endParaRPr>
          </a:p>
        </p:txBody>
      </p:sp>
      <p:pic>
        <p:nvPicPr>
          <p:cNvPr id="151" name="Google Shape;151;p7"/>
          <p:cNvPicPr preferRelativeResize="0"/>
          <p:nvPr/>
        </p:nvPicPr>
        <p:blipFill rotWithShape="1">
          <a:blip r:embed="rId5">
            <a:alphaModFix/>
          </a:blip>
          <a:srcRect b="0" l="0" r="0" t="0"/>
          <a:stretch/>
        </p:blipFill>
        <p:spPr>
          <a:xfrm>
            <a:off x="4196715" y="1897884"/>
            <a:ext cx="1381125" cy="361950"/>
          </a:xfrm>
          <a:prstGeom prst="rect">
            <a:avLst/>
          </a:prstGeom>
          <a:noFill/>
          <a:ln>
            <a:noFill/>
          </a:ln>
        </p:spPr>
      </p:pic>
      <p:sp>
        <p:nvSpPr>
          <p:cNvPr id="152" name="Google Shape;152;p7"/>
          <p:cNvSpPr txBox="1"/>
          <p:nvPr/>
        </p:nvSpPr>
        <p:spPr>
          <a:xfrm>
            <a:off x="5891480" y="2460411"/>
            <a:ext cx="537596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3. לשים את תיקיית הפרוייקט בתיקייה: C:\xampp\htdocs </a:t>
            </a:r>
            <a:endParaRPr sz="18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6">
            <a:alphaModFix/>
          </a:blip>
          <a:srcRect b="0" l="0" r="0" t="0"/>
          <a:stretch/>
        </p:blipFill>
        <p:spPr>
          <a:xfrm>
            <a:off x="3639770" y="2460411"/>
            <a:ext cx="2343150" cy="352425"/>
          </a:xfrm>
          <a:prstGeom prst="rect">
            <a:avLst/>
          </a:prstGeom>
          <a:noFill/>
          <a:ln>
            <a:noFill/>
          </a:ln>
        </p:spPr>
      </p:pic>
      <p:sp>
        <p:nvSpPr>
          <p:cNvPr id="154" name="Google Shape;154;p7"/>
          <p:cNvSpPr txBox="1"/>
          <p:nvPr/>
        </p:nvSpPr>
        <p:spPr>
          <a:xfrm>
            <a:off x="4305277" y="2918978"/>
            <a:ext cx="6962163"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4. לפתוח את האפליקציה שנמצאת בכתובת: C:\xampp\xampp-control.exe </a:t>
            </a:r>
            <a:endParaRPr sz="1800">
              <a:solidFill>
                <a:schemeClr val="dk1"/>
              </a:solidFill>
              <a:latin typeface="Calibri"/>
              <a:ea typeface="Calibri"/>
              <a:cs typeface="Calibri"/>
              <a:sym typeface="Calibri"/>
            </a:endParaRPr>
          </a:p>
        </p:txBody>
      </p:sp>
      <p:pic>
        <p:nvPicPr>
          <p:cNvPr id="155" name="Google Shape;155;p7"/>
          <p:cNvPicPr preferRelativeResize="0"/>
          <p:nvPr/>
        </p:nvPicPr>
        <p:blipFill rotWithShape="1">
          <a:blip r:embed="rId7">
            <a:alphaModFix/>
          </a:blip>
          <a:srcRect b="0" l="0" r="0" t="0"/>
          <a:stretch/>
        </p:blipFill>
        <p:spPr>
          <a:xfrm>
            <a:off x="2467877" y="2870170"/>
            <a:ext cx="1924050" cy="371475"/>
          </a:xfrm>
          <a:prstGeom prst="rect">
            <a:avLst/>
          </a:prstGeom>
          <a:noFill/>
          <a:ln>
            <a:noFill/>
          </a:ln>
        </p:spPr>
      </p:pic>
      <p:pic>
        <p:nvPicPr>
          <p:cNvPr id="156" name="Google Shape;156;p7"/>
          <p:cNvPicPr preferRelativeResize="0"/>
          <p:nvPr/>
        </p:nvPicPr>
        <p:blipFill rotWithShape="1">
          <a:blip r:embed="rId8">
            <a:alphaModFix/>
          </a:blip>
          <a:srcRect b="0" l="0" r="0" t="0"/>
          <a:stretch/>
        </p:blipFill>
        <p:spPr>
          <a:xfrm>
            <a:off x="2432000" y="4128411"/>
            <a:ext cx="3595370" cy="946569"/>
          </a:xfrm>
          <a:prstGeom prst="rect">
            <a:avLst/>
          </a:prstGeom>
          <a:noFill/>
          <a:ln>
            <a:noFill/>
          </a:ln>
        </p:spPr>
      </p:pic>
      <p:sp>
        <p:nvSpPr>
          <p:cNvPr id="157" name="Google Shape;157;p7"/>
          <p:cNvSpPr txBox="1"/>
          <p:nvPr/>
        </p:nvSpPr>
        <p:spPr>
          <a:xfrm>
            <a:off x="7508654" y="3461566"/>
            <a:ext cx="3758786"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5. ללחוץ start  על שני הכפתורים הבאים</a:t>
            </a:r>
            <a:endParaRPr sz="1800">
              <a:solidFill>
                <a:schemeClr val="dk1"/>
              </a:solidFill>
              <a:latin typeface="Calibri"/>
              <a:ea typeface="Calibri"/>
              <a:cs typeface="Calibri"/>
              <a:sym typeface="Calibri"/>
            </a:endParaRPr>
          </a:p>
        </p:txBody>
      </p:sp>
      <p:sp>
        <p:nvSpPr>
          <p:cNvPr id="158" name="Google Shape;158;p7"/>
          <p:cNvSpPr txBox="1"/>
          <p:nvPr/>
        </p:nvSpPr>
        <p:spPr>
          <a:xfrm>
            <a:off x="7550119" y="3985571"/>
            <a:ext cx="3758786"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6. ללחוץ start  על שני הכפתורים הבאים</a:t>
            </a:r>
            <a:endParaRPr sz="18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9">
            <a:alphaModFix/>
          </a:blip>
          <a:srcRect b="0" l="0" r="0" t="0"/>
          <a:stretch/>
        </p:blipFill>
        <p:spPr>
          <a:xfrm>
            <a:off x="424130" y="5332557"/>
            <a:ext cx="5467350" cy="1285875"/>
          </a:xfrm>
          <a:prstGeom prst="rect">
            <a:avLst/>
          </a:prstGeom>
          <a:noFill/>
          <a:ln>
            <a:noFill/>
          </a:ln>
        </p:spPr>
      </p:pic>
      <p:sp>
        <p:nvSpPr>
          <p:cNvPr id="160" name="Google Shape;160;p7"/>
          <p:cNvSpPr txBox="1"/>
          <p:nvPr/>
        </p:nvSpPr>
        <p:spPr>
          <a:xfrm>
            <a:off x="7550119" y="5510731"/>
            <a:ext cx="3805529"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7. ללחוץ על הכפתור ADMIN של MYSQL</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8"/>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sp>
        <p:nvSpPr>
          <p:cNvPr id="167" name="Google Shape;167;p8"/>
          <p:cNvSpPr txBox="1"/>
          <p:nvPr/>
        </p:nvSpPr>
        <p:spPr>
          <a:xfrm>
            <a:off x="1524000" y="407693"/>
            <a:ext cx="9144000" cy="787460"/>
          </a:xfrm>
          <a:prstGeom prst="rect">
            <a:avLst/>
          </a:prstGeom>
          <a:noFill/>
          <a:ln>
            <a:noFill/>
          </a:ln>
        </p:spPr>
        <p:txBody>
          <a:bodyPr anchorCtr="0" anchor="b" bIns="45700" lIns="91425" spcFirstLastPara="1" rIns="91425" wrap="square" tIns="45700">
            <a:normAutofit/>
          </a:bodyPr>
          <a:lstStyle/>
          <a:p>
            <a:pPr indent="0" lvl="0" marL="0" marR="0" rtl="1" algn="ctr">
              <a:lnSpc>
                <a:spcPct val="80000"/>
              </a:lnSpc>
              <a:spcBef>
                <a:spcPts val="0"/>
              </a:spcBef>
              <a:spcAft>
                <a:spcPts val="0"/>
              </a:spcAft>
              <a:buClr>
                <a:schemeClr val="accent1"/>
              </a:buClr>
              <a:buSzPts val="5400"/>
              <a:buFont typeface="Calibri"/>
              <a:buNone/>
            </a:pPr>
            <a:r>
              <a:rPr lang="iw-IL" sz="5400">
                <a:solidFill>
                  <a:schemeClr val="accent1"/>
                </a:solidFill>
                <a:latin typeface="Calibri"/>
                <a:ea typeface="Calibri"/>
                <a:cs typeface="Calibri"/>
                <a:sym typeface="Calibri"/>
              </a:rPr>
              <a:t>הוראות התקנה -המשך</a:t>
            </a:r>
            <a:endParaRPr/>
          </a:p>
        </p:txBody>
      </p:sp>
      <p:sp>
        <p:nvSpPr>
          <p:cNvPr id="168" name="Google Shape;168;p8"/>
          <p:cNvSpPr txBox="1"/>
          <p:nvPr/>
        </p:nvSpPr>
        <p:spPr>
          <a:xfrm>
            <a:off x="9731105" y="2005531"/>
            <a:ext cx="1715983"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7. ללחוץ על new</a:t>
            </a:r>
            <a:endParaRPr sz="1800">
              <a:solidFill>
                <a:schemeClr val="dk1"/>
              </a:solidFill>
              <a:latin typeface="Calibri"/>
              <a:ea typeface="Calibri"/>
              <a:cs typeface="Calibri"/>
              <a:sym typeface="Calibri"/>
            </a:endParaRPr>
          </a:p>
        </p:txBody>
      </p:sp>
      <p:pic>
        <p:nvPicPr>
          <p:cNvPr id="169" name="Google Shape;169;p8"/>
          <p:cNvPicPr preferRelativeResize="0"/>
          <p:nvPr/>
        </p:nvPicPr>
        <p:blipFill rotWithShape="1">
          <a:blip r:embed="rId4">
            <a:alphaModFix/>
          </a:blip>
          <a:srcRect b="0" l="0" r="0" t="0"/>
          <a:stretch/>
        </p:blipFill>
        <p:spPr>
          <a:xfrm>
            <a:off x="6571933" y="1338089"/>
            <a:ext cx="2673668" cy="1534734"/>
          </a:xfrm>
          <a:prstGeom prst="rect">
            <a:avLst/>
          </a:prstGeom>
          <a:noFill/>
          <a:ln>
            <a:noFill/>
          </a:ln>
        </p:spPr>
      </p:pic>
      <p:pic>
        <p:nvPicPr>
          <p:cNvPr id="170" name="Google Shape;170;p8"/>
          <p:cNvPicPr preferRelativeResize="0"/>
          <p:nvPr/>
        </p:nvPicPr>
        <p:blipFill rotWithShape="1">
          <a:blip r:embed="rId5">
            <a:alphaModFix/>
          </a:blip>
          <a:srcRect b="0" l="0" r="0" t="0"/>
          <a:stretch/>
        </p:blipFill>
        <p:spPr>
          <a:xfrm>
            <a:off x="1207769" y="3104260"/>
            <a:ext cx="5011420" cy="1335113"/>
          </a:xfrm>
          <a:prstGeom prst="rect">
            <a:avLst/>
          </a:prstGeom>
          <a:noFill/>
          <a:ln>
            <a:noFill/>
          </a:ln>
        </p:spPr>
      </p:pic>
      <p:sp>
        <p:nvSpPr>
          <p:cNvPr id="171" name="Google Shape;171;p8"/>
          <p:cNvSpPr txBox="1"/>
          <p:nvPr/>
        </p:nvSpPr>
        <p:spPr>
          <a:xfrm>
            <a:off x="5415280" y="3985177"/>
            <a:ext cx="6110711"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8. להוסיף DB  שקוראים לו facefeka וללחוץ create </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72" name="Google Shape;172;p8"/>
          <p:cNvSpPr txBox="1"/>
          <p:nvPr/>
        </p:nvSpPr>
        <p:spPr>
          <a:xfrm>
            <a:off x="3465414" y="4483137"/>
            <a:ext cx="8060577"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9. לייבא את הקובץ שנמצא ב:</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C:\xampp\htdocs\FaceFeka_Avia_Nofar_final\facefeka insert values\facefeka.sql</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ואז ללחוץ go בתחתית המסך</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3" name="Google Shape;173;p8"/>
          <p:cNvPicPr preferRelativeResize="0"/>
          <p:nvPr/>
        </p:nvPicPr>
        <p:blipFill rotWithShape="1">
          <a:blip r:embed="rId6">
            <a:alphaModFix/>
          </a:blip>
          <a:srcRect b="0" l="0" r="0" t="0"/>
          <a:stretch/>
        </p:blipFill>
        <p:spPr>
          <a:xfrm>
            <a:off x="2418079" y="4792402"/>
            <a:ext cx="1295400" cy="304800"/>
          </a:xfrm>
          <a:prstGeom prst="rect">
            <a:avLst/>
          </a:prstGeom>
          <a:noFill/>
          <a:ln>
            <a:noFill/>
          </a:ln>
        </p:spPr>
      </p:pic>
      <p:pic>
        <p:nvPicPr>
          <p:cNvPr id="174" name="Google Shape;174;p8"/>
          <p:cNvPicPr preferRelativeResize="0"/>
          <p:nvPr/>
        </p:nvPicPr>
        <p:blipFill rotWithShape="1">
          <a:blip r:embed="rId7">
            <a:alphaModFix/>
          </a:blip>
          <a:srcRect b="0" l="0" r="0" t="0"/>
          <a:stretch/>
        </p:blipFill>
        <p:spPr>
          <a:xfrm>
            <a:off x="4133850" y="5160680"/>
            <a:ext cx="3924300" cy="1462088"/>
          </a:xfrm>
          <a:prstGeom prst="rect">
            <a:avLst/>
          </a:prstGeom>
          <a:noFill/>
          <a:ln>
            <a:noFill/>
          </a:ln>
        </p:spPr>
      </p:pic>
      <p:pic>
        <p:nvPicPr>
          <p:cNvPr id="175" name="Google Shape;175;p8"/>
          <p:cNvPicPr preferRelativeResize="0"/>
          <p:nvPr/>
        </p:nvPicPr>
        <p:blipFill rotWithShape="1">
          <a:blip r:embed="rId8">
            <a:alphaModFix/>
          </a:blip>
          <a:srcRect b="0" l="0" r="0" t="0"/>
          <a:stretch/>
        </p:blipFill>
        <p:spPr>
          <a:xfrm>
            <a:off x="8233092" y="5557122"/>
            <a:ext cx="1171575" cy="914400"/>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9"/>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sp>
        <p:nvSpPr>
          <p:cNvPr id="182" name="Google Shape;182;p9"/>
          <p:cNvSpPr txBox="1"/>
          <p:nvPr/>
        </p:nvSpPr>
        <p:spPr>
          <a:xfrm>
            <a:off x="1524000" y="407693"/>
            <a:ext cx="9144000" cy="787460"/>
          </a:xfrm>
          <a:prstGeom prst="rect">
            <a:avLst/>
          </a:prstGeom>
          <a:noFill/>
          <a:ln>
            <a:noFill/>
          </a:ln>
        </p:spPr>
        <p:txBody>
          <a:bodyPr anchorCtr="0" anchor="b" bIns="45700" lIns="91425" spcFirstLastPara="1" rIns="91425" wrap="square" tIns="45700">
            <a:normAutofit/>
          </a:bodyPr>
          <a:lstStyle/>
          <a:p>
            <a:pPr indent="0" lvl="0" marL="0" marR="0" rtl="1" algn="ctr">
              <a:lnSpc>
                <a:spcPct val="80000"/>
              </a:lnSpc>
              <a:spcBef>
                <a:spcPts val="0"/>
              </a:spcBef>
              <a:spcAft>
                <a:spcPts val="0"/>
              </a:spcAft>
              <a:buClr>
                <a:schemeClr val="accent1"/>
              </a:buClr>
              <a:buSzPts val="5400"/>
              <a:buFont typeface="Calibri"/>
              <a:buNone/>
            </a:pPr>
            <a:r>
              <a:rPr lang="iw-IL" sz="5400">
                <a:solidFill>
                  <a:schemeClr val="accent1"/>
                </a:solidFill>
                <a:latin typeface="Calibri"/>
                <a:ea typeface="Calibri"/>
                <a:cs typeface="Calibri"/>
                <a:sym typeface="Calibri"/>
              </a:rPr>
              <a:t>הוראות התקנה -המשך</a:t>
            </a:r>
            <a:endParaRPr/>
          </a:p>
        </p:txBody>
      </p:sp>
      <p:sp>
        <p:nvSpPr>
          <p:cNvPr id="183" name="Google Shape;183;p9"/>
          <p:cNvSpPr txBox="1"/>
          <p:nvPr/>
        </p:nvSpPr>
        <p:spPr>
          <a:xfrm>
            <a:off x="3719414" y="1540586"/>
            <a:ext cx="8060577" cy="1477328"/>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10. להריץ בתיקיית הפרוייקט C:\xampp\htdocs\FaceFeka_Avia_Nofar_final</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CMD</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ואז לכתוב</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Npm run dev</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4">
            <a:alphaModFix/>
          </a:blip>
          <a:srcRect b="0" l="0" r="0" t="0"/>
          <a:stretch/>
        </p:blipFill>
        <p:spPr>
          <a:xfrm>
            <a:off x="690880" y="1941182"/>
            <a:ext cx="9306560" cy="2693461"/>
          </a:xfrm>
          <a:prstGeom prst="rect">
            <a:avLst/>
          </a:prstGeom>
          <a:noFill/>
          <a:ln>
            <a:noFill/>
          </a:ln>
        </p:spPr>
      </p:pic>
      <p:sp>
        <p:nvSpPr>
          <p:cNvPr id="185" name="Google Shape;185;p9"/>
          <p:cNvSpPr txBox="1"/>
          <p:nvPr/>
        </p:nvSpPr>
        <p:spPr>
          <a:xfrm>
            <a:off x="3170774" y="5380672"/>
            <a:ext cx="8060577"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11. בטרמינלים של</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Flappy birds</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לרשום את הפקודה</a:t>
            </a:r>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Node server.js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ctrTitle"/>
          </p:nvPr>
        </p:nvSpPr>
        <p:spPr>
          <a:xfrm>
            <a:off x="-115806" y="234976"/>
            <a:ext cx="9144000" cy="78746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accent1"/>
              </a:buClr>
              <a:buSzPts val="5400"/>
              <a:buFont typeface="Calibri"/>
              <a:buNone/>
            </a:pPr>
            <a:r>
              <a:rPr lang="iw-IL" sz="5400">
                <a:solidFill>
                  <a:schemeClr val="accent1"/>
                </a:solidFill>
              </a:rPr>
              <a:t>Hello Technology</a:t>
            </a:r>
            <a:endParaRPr sz="5400">
              <a:solidFill>
                <a:schemeClr val="accent1"/>
              </a:solidFill>
            </a:endParaRPr>
          </a:p>
        </p:txBody>
      </p:sp>
      <p:pic>
        <p:nvPicPr>
          <p:cNvPr id="192" name="Google Shape;192;p10"/>
          <p:cNvPicPr preferRelativeResize="0"/>
          <p:nvPr/>
        </p:nvPicPr>
        <p:blipFill rotWithShape="1">
          <a:blip r:embed="rId3">
            <a:alphaModFix/>
          </a:blip>
          <a:srcRect b="0" l="0" r="0" t="0"/>
          <a:stretch/>
        </p:blipFill>
        <p:spPr>
          <a:xfrm>
            <a:off x="214312" y="62260"/>
            <a:ext cx="1702435" cy="1132893"/>
          </a:xfrm>
          <a:prstGeom prst="rect">
            <a:avLst/>
          </a:prstGeom>
          <a:noFill/>
          <a:ln>
            <a:noFill/>
          </a:ln>
        </p:spPr>
      </p:pic>
      <p:pic>
        <p:nvPicPr>
          <p:cNvPr descr="https://files.geektime.co.il/wp-content/uploads/2017/01/vue.png" id="193" name="Google Shape;193;p10"/>
          <p:cNvPicPr preferRelativeResize="0"/>
          <p:nvPr/>
        </p:nvPicPr>
        <p:blipFill rotWithShape="1">
          <a:blip r:embed="rId4">
            <a:alphaModFix/>
          </a:blip>
          <a:srcRect b="0" l="0" r="0" t="0"/>
          <a:stretch/>
        </p:blipFill>
        <p:spPr>
          <a:xfrm>
            <a:off x="6998493" y="0"/>
            <a:ext cx="4719637" cy="6858000"/>
          </a:xfrm>
          <a:prstGeom prst="rect">
            <a:avLst/>
          </a:prstGeom>
          <a:noFill/>
          <a:ln>
            <a:noFill/>
          </a:ln>
        </p:spPr>
      </p:pic>
      <p:sp>
        <p:nvSpPr>
          <p:cNvPr id="194" name="Google Shape;194;p10"/>
          <p:cNvSpPr txBox="1"/>
          <p:nvPr/>
        </p:nvSpPr>
        <p:spPr>
          <a:xfrm>
            <a:off x="473870" y="5668917"/>
            <a:ext cx="5877251" cy="954107"/>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800">
                <a:solidFill>
                  <a:schemeClr val="dk1"/>
                </a:solidFill>
                <a:latin typeface="Calibri"/>
                <a:ea typeface="Calibri"/>
                <a:cs typeface="Calibri"/>
                <a:sym typeface="Calibri"/>
              </a:rPr>
              <a:t>תרגול והתקנה באנגלית:</a:t>
            </a:r>
            <a:endParaRPr/>
          </a:p>
          <a:p>
            <a:pPr indent="0" lvl="0" marL="0" marR="0" rtl="1" algn="r">
              <a:spcBef>
                <a:spcPts val="0"/>
              </a:spcBef>
              <a:spcAft>
                <a:spcPts val="0"/>
              </a:spcAft>
              <a:buNone/>
            </a:pPr>
            <a:r>
              <a:rPr lang="iw-IL" sz="2800" u="sng">
                <a:solidFill>
                  <a:schemeClr val="dk1"/>
                </a:solidFill>
                <a:latin typeface="Calibri"/>
                <a:ea typeface="Calibri"/>
                <a:cs typeface="Calibri"/>
                <a:sym typeface="Calibri"/>
                <a:hlinkClick r:id="rId5">
                  <a:extLst>
                    <a:ext uri="{A12FA001-AC4F-418D-AE19-62706E023703}">
                      <ahyp:hlinkClr val="tx"/>
                    </a:ext>
                  </a:extLst>
                </a:hlinkClick>
              </a:rPr>
              <a:t>https://www.tutorialspoint.com/vuejs/</a:t>
            </a:r>
            <a:endParaRPr sz="1800">
              <a:solidFill>
                <a:schemeClr val="dk1"/>
              </a:solidFill>
              <a:latin typeface="Calibri"/>
              <a:ea typeface="Calibri"/>
              <a:cs typeface="Calibri"/>
              <a:sym typeface="Calibri"/>
            </a:endParaRPr>
          </a:p>
        </p:txBody>
      </p:sp>
      <p:sp>
        <p:nvSpPr>
          <p:cNvPr id="195" name="Google Shape;195;p10"/>
          <p:cNvSpPr/>
          <p:nvPr/>
        </p:nvSpPr>
        <p:spPr>
          <a:xfrm>
            <a:off x="1065529" y="1936832"/>
            <a:ext cx="5292408" cy="2585323"/>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000000"/>
                </a:solidFill>
                <a:latin typeface="Open Sans"/>
                <a:ea typeface="Open Sans"/>
                <a:cs typeface="Open Sans"/>
                <a:sym typeface="Open Sans"/>
              </a:rPr>
              <a:t>כל רכיב יכול להיות מורכב ממספר רב של רכיבים או שטוח – html template. מבנה שכזה מאפשר לנו להבין במבט על את ההיררכיה של האפליקציה שלנו בנויה ואף לתחום בעיות ובאגים לרכיבים מסוימים. אגב, נהוג לכתוב כל רכיב בסיומת vue כאשר מכיל בדרך שלושה חלקים לפי הסדר: תבנית, התנהגות ועיצוב. (בלעז: template, script and style). אתם יכולים לכתוב את התבנית ב-jade את העיצוב ב-scss ואת הקוד ב-es2015. לvue לא אכפת. הוא מאוד ורסטילי.</a:t>
            </a:r>
            <a:endParaRPr sz="1800">
              <a:solidFill>
                <a:schemeClr val="dk1"/>
              </a:solidFill>
              <a:latin typeface="Calibri"/>
              <a:ea typeface="Calibri"/>
              <a:cs typeface="Calibri"/>
              <a:sym typeface="Calibri"/>
            </a:endParaRPr>
          </a:p>
        </p:txBody>
      </p:sp>
      <p:pic>
        <p:nvPicPr>
          <p:cNvPr descr="https://files.geektime.co.il/wp-content/uploads/2017/01/components.png" id="196" name="Google Shape;196;p10"/>
          <p:cNvPicPr preferRelativeResize="0"/>
          <p:nvPr/>
        </p:nvPicPr>
        <p:blipFill rotWithShape="1">
          <a:blip r:embed="rId6">
            <a:alphaModFix/>
          </a:blip>
          <a:srcRect b="0" l="0" r="0" t="0"/>
          <a:stretch/>
        </p:blipFill>
        <p:spPr>
          <a:xfrm>
            <a:off x="1773467" y="4254016"/>
            <a:ext cx="3641813" cy="1408832"/>
          </a:xfrm>
          <a:prstGeom prst="rect">
            <a:avLst/>
          </a:prstGeom>
          <a:noFill/>
          <a:ln>
            <a:noFill/>
          </a:ln>
        </p:spPr>
      </p:pic>
      <p:pic>
        <p:nvPicPr>
          <p:cNvPr id="197" name="Google Shape;197;p10"/>
          <p:cNvPicPr preferRelativeResize="0"/>
          <p:nvPr/>
        </p:nvPicPr>
        <p:blipFill rotWithShape="1">
          <a:blip r:embed="rId7">
            <a:alphaModFix/>
          </a:blip>
          <a:srcRect b="0" l="0" r="0" t="0"/>
          <a:stretch/>
        </p:blipFill>
        <p:spPr>
          <a:xfrm>
            <a:off x="4615820" y="876121"/>
            <a:ext cx="1060711" cy="1060711"/>
          </a:xfrm>
          <a:prstGeom prst="rect">
            <a:avLst/>
          </a:prstGeom>
          <a:noFill/>
          <a:ln>
            <a:noFill/>
          </a:ln>
        </p:spPr>
      </p:pic>
      <p:sp>
        <p:nvSpPr>
          <p:cNvPr id="198" name="Google Shape;198;p10"/>
          <p:cNvSpPr txBox="1"/>
          <p:nvPr/>
        </p:nvSpPr>
        <p:spPr>
          <a:xfrm>
            <a:off x="3306036" y="1115904"/>
            <a:ext cx="1167435" cy="52322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800">
                <a:solidFill>
                  <a:schemeClr val="dk1"/>
                </a:solidFill>
                <a:latin typeface="Calibri"/>
                <a:ea typeface="Calibri"/>
                <a:cs typeface="Calibri"/>
                <a:sym typeface="Calibri"/>
              </a:rPr>
              <a:t>VUE.JS</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2018-01-12T15:35:02Z</dcterms:created>
  <dc:creator>אביה מ</dc:creator>
</cp:coreProperties>
</file>