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13"/>
  </p:handoutMasterIdLst>
  <p:sldIdLst>
    <p:sldId id="265" r:id="rId5"/>
    <p:sldId id="296" r:id="rId7"/>
    <p:sldId id="295" r:id="rId8"/>
    <p:sldId id="290" r:id="rId9"/>
    <p:sldId id="293" r:id="rId10"/>
    <p:sldId id="294" r:id="rId11"/>
    <p:sldId id="287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72"/>
        <p:guide pos="38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3.jpe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3.jpeg"/><Relationship Id="rId2" Type="http://schemas.openxmlformats.org/officeDocument/2006/relationships/tags" Target="../tags/tag130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3.jpeg"/><Relationship Id="rId2" Type="http://schemas.openxmlformats.org/officeDocument/2006/relationships/tags" Target="../tags/tag13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3.jpe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image" Target="../media/image3.jpeg"/><Relationship Id="rId2" Type="http://schemas.openxmlformats.org/officeDocument/2006/relationships/tags" Target="../tags/tag159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3.jpe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3.jpeg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3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image" Target="../media/image3.jpeg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image" Target="../media/image3.jpeg"/><Relationship Id="rId2" Type="http://schemas.openxmlformats.org/officeDocument/2006/relationships/tags" Target="../tags/tag199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3.jpeg"/><Relationship Id="rId2" Type="http://schemas.openxmlformats.org/officeDocument/2006/relationships/tags" Target="../tags/tag208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image" Target="../media/image3.jpeg"/><Relationship Id="rId2" Type="http://schemas.openxmlformats.org/officeDocument/2006/relationships/tags" Target="../tags/tag217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3.jpeg"/><Relationship Id="rId2" Type="http://schemas.openxmlformats.org/officeDocument/2006/relationships/tags" Target="../tags/tag226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../media/image3.jpeg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副标题 4"/>
          <p:cNvSpPr txBox="1"/>
          <p:nvPr>
            <p:ph type="subTitle" idx="3" hasCustomPrompt="1"/>
            <p:custDataLst>
              <p:tags r:id="rId7"/>
            </p:custDataLst>
          </p:nvPr>
        </p:nvSpPr>
        <p:spPr>
          <a:xfrm>
            <a:off x="3734847" y="2961031"/>
            <a:ext cx="4773930" cy="111125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0" i="0" u="none" strike="noStrike" kern="1200" cap="none" spc="2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标题 3"/>
          <p:cNvSpPr txBox="1"/>
          <p:nvPr>
            <p:ph type="ctrTitle" idx="2" hasCustomPrompt="1"/>
            <p:custDataLst>
              <p:tags r:id="rId8"/>
            </p:custDataLst>
          </p:nvPr>
        </p:nvSpPr>
        <p:spPr>
          <a:xfrm>
            <a:off x="3685317" y="1785646"/>
            <a:ext cx="4824095" cy="970915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1652364" y="1809776"/>
            <a:ext cx="8890000" cy="134175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-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1652364" y="3626511"/>
            <a:ext cx="8890000" cy="42164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570992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7"/>
          <p:cNvSpPr/>
          <p:nvPr>
            <p:ph type="ctrTitle" idx="2" hasCustomPrompt="1"/>
            <p:custDataLst>
              <p:tags r:id="rId7"/>
            </p:custDataLst>
          </p:nvPr>
        </p:nvSpPr>
        <p:spPr>
          <a:xfrm>
            <a:off x="2325050" y="2533671"/>
            <a:ext cx="7541895" cy="10928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副标题 8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2325050" y="3890666"/>
            <a:ext cx="7541895" cy="935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hole_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2922905" y="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E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/>
          <p:nvPr>
            <p:ph type="body" idx="1" hasCustomPrompt="1"/>
            <p:custDataLst>
              <p:tags r:id="rId7"/>
            </p:custDataLst>
          </p:nvPr>
        </p:nvSpPr>
        <p:spPr>
          <a:xfrm>
            <a:off x="2782982" y="3633813"/>
            <a:ext cx="6630035" cy="43878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81712" y="1785328"/>
            <a:ext cx="6631305" cy="143827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600" b="1" i="0" u="none" strike="noStrike" kern="1200" cap="none" spc="10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302260"/>
            <a:ext cx="12192000" cy="654939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7" Type="http://schemas.openxmlformats.org/officeDocument/2006/relationships/theme" Target="../theme/theme2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49.xml"/><Relationship Id="rId23" Type="http://schemas.openxmlformats.org/officeDocument/2006/relationships/tags" Target="../tags/tag248.xml"/><Relationship Id="rId22" Type="http://schemas.openxmlformats.org/officeDocument/2006/relationships/tags" Target="../tags/tag247.xml"/><Relationship Id="rId21" Type="http://schemas.openxmlformats.org/officeDocument/2006/relationships/tags" Target="../tags/tag246.xml"/><Relationship Id="rId20" Type="http://schemas.openxmlformats.org/officeDocument/2006/relationships/tags" Target="../tags/tag245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44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4D779A"/>
          </a:solidFill>
          <a:ln>
            <a:solidFill>
              <a:srgbClr val="4D7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charset="-122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2967990" y="2961005"/>
            <a:ext cx="6163310" cy="1111250"/>
          </a:xfrm>
        </p:spPr>
        <p:txBody>
          <a:bodyPr wrap="square">
            <a:normAutofit/>
          </a:bodyPr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第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七节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协程锁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熊猫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2967990" y="1785620"/>
            <a:ext cx="6163310" cy="970915"/>
          </a:xfrm>
        </p:spPr>
        <p:txBody>
          <a:bodyPr wrap="square">
            <a:normAutofit/>
          </a:bodyPr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ea"/>
              </a:rPr>
              <a:t>网络游戏架构设计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使用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场景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1040" y="1657985"/>
            <a:ext cx="5259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协程竞争，线程</a:t>
            </a:r>
            <a:r>
              <a:rPr lang="zh-CN" altLang="en-US"/>
              <a:t>竞争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71040" y="2369185"/>
            <a:ext cx="5259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unity</a:t>
            </a:r>
            <a:r>
              <a:rPr lang="zh-CN" altLang="en-US"/>
              <a:t>资源</a:t>
            </a:r>
            <a:r>
              <a:rPr lang="zh-CN" altLang="en-US"/>
              <a:t>加载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71040" y="3080385"/>
            <a:ext cx="5259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加载</a:t>
            </a:r>
            <a:r>
              <a:rPr lang="en-US" altLang="zh-CN"/>
              <a:t>mail</a:t>
            </a:r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71040" y="3791585"/>
            <a:ext cx="5259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unit</a:t>
            </a:r>
            <a:r>
              <a:rPr lang="zh-CN" altLang="en-US"/>
              <a:t>消息队列，上线</a:t>
            </a:r>
            <a:r>
              <a:rPr lang="zh-CN" altLang="en-US"/>
              <a:t>下线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71040" y="4502785"/>
            <a:ext cx="5259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数据库查询保存队列，防止并发</a:t>
            </a:r>
            <a:r>
              <a:rPr lang="zh-CN" altLang="en-US"/>
              <a:t>过多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5" grpId="1"/>
      <p:bldP spid="6" grpId="0"/>
      <p:bldP spid="6" grpId="1"/>
      <p:bldP spid="7" grpId="0"/>
      <p:bldP spid="7" grpId="1"/>
      <p:bldP spid="16" grpId="0"/>
      <p:bldP spid="1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示例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死锁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75815" y="1586230"/>
            <a:ext cx="406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协程锁中再次获取同一把锁，代码</a:t>
            </a:r>
            <a:r>
              <a:rPr lang="zh-CN" altLang="en-US"/>
              <a:t>举例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75815" y="2225675"/>
            <a:ext cx="1465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A B</a:t>
            </a:r>
            <a:r>
              <a:rPr lang="zh-CN" altLang="en-US"/>
              <a:t>相互</a:t>
            </a:r>
            <a:r>
              <a:rPr lang="zh-CN" altLang="en-US"/>
              <a:t>等待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075815" y="286512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想象不到的死锁，</a:t>
            </a:r>
            <a:r>
              <a:rPr lang="zh-CN" altLang="en-US"/>
              <a:t>举例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死锁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场景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082290" y="2278380"/>
            <a:ext cx="1283335" cy="7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r>
              <a:rPr lang="en-US" altLang="zh-CN"/>
              <a:t>ap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6380480" y="2277745"/>
            <a:ext cx="1201420" cy="7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r>
              <a:rPr lang="en-US" altLang="zh-CN"/>
              <a:t>hat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5" idx="7"/>
            <a:endCxn id="6" idx="1"/>
          </p:cNvCxnSpPr>
          <p:nvPr/>
        </p:nvCxnSpPr>
        <p:spPr>
          <a:xfrm flipV="1">
            <a:off x="4177665" y="2388235"/>
            <a:ext cx="237871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3"/>
            <a:endCxn id="5" idx="5"/>
          </p:cNvCxnSpPr>
          <p:nvPr/>
        </p:nvCxnSpPr>
        <p:spPr>
          <a:xfrm flipH="1">
            <a:off x="4177665" y="2920365"/>
            <a:ext cx="237871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725670" y="4450715"/>
            <a:ext cx="1283335" cy="7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</a:t>
            </a:r>
            <a:r>
              <a:rPr lang="en-US" altLang="zh-CN"/>
              <a:t>ate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11" idx="0"/>
            <a:endCxn id="5" idx="4"/>
          </p:cNvCxnSpPr>
          <p:nvPr/>
        </p:nvCxnSpPr>
        <p:spPr>
          <a:xfrm flipH="1" flipV="1">
            <a:off x="3724275" y="3031490"/>
            <a:ext cx="1643380" cy="1419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死锁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场景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082290" y="2278380"/>
            <a:ext cx="1283335" cy="7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r>
              <a:rPr lang="en-US" altLang="zh-CN"/>
              <a:t>ap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6380480" y="2277745"/>
            <a:ext cx="1201420" cy="7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r>
              <a:rPr lang="en-US" altLang="zh-CN"/>
              <a:t>hat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5" idx="7"/>
            <a:endCxn id="6" idx="1"/>
          </p:cNvCxnSpPr>
          <p:nvPr/>
        </p:nvCxnSpPr>
        <p:spPr>
          <a:xfrm flipV="1">
            <a:off x="4177665" y="2388235"/>
            <a:ext cx="237871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3"/>
            <a:endCxn id="5" idx="5"/>
          </p:cNvCxnSpPr>
          <p:nvPr/>
        </p:nvCxnSpPr>
        <p:spPr>
          <a:xfrm flipH="1">
            <a:off x="4177665" y="2920365"/>
            <a:ext cx="237871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4578985" y="4375150"/>
            <a:ext cx="1475740" cy="671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</a:t>
            </a:r>
            <a:r>
              <a:rPr lang="en-US" altLang="zh-CN"/>
              <a:t>ate</a:t>
            </a:r>
            <a:endParaRPr lang="en-US" altLang="zh-CN"/>
          </a:p>
        </p:txBody>
      </p:sp>
      <p:cxnSp>
        <p:nvCxnSpPr>
          <p:cNvPr id="3" name="直接箭头连接符 2"/>
          <p:cNvCxnSpPr>
            <a:stCxn id="2" idx="0"/>
            <a:endCxn id="6" idx="4"/>
          </p:cNvCxnSpPr>
          <p:nvPr/>
        </p:nvCxnSpPr>
        <p:spPr>
          <a:xfrm flipV="1">
            <a:off x="5316855" y="3030855"/>
            <a:ext cx="1664335" cy="1344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" idx="0"/>
            <a:endCxn id="5" idx="4"/>
          </p:cNvCxnSpPr>
          <p:nvPr/>
        </p:nvCxnSpPr>
        <p:spPr>
          <a:xfrm flipH="1" flipV="1">
            <a:off x="3724275" y="3031490"/>
            <a:ext cx="1592580" cy="1343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协程队列实现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75815" y="1586230"/>
            <a:ext cx="357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CoroutineLockComponent</a:t>
            </a:r>
            <a:r>
              <a:rPr lang="en-US" altLang="zh-CN"/>
              <a:t>  </a:t>
            </a:r>
            <a:r>
              <a:rPr lang="en-US" altLang="zh-CN"/>
              <a:t>xmind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075815" y="2225675"/>
            <a:ext cx="42589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CoroutineLockQueueType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75815" y="2865120"/>
            <a:ext cx="45548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CoroutineLockQueue</a:t>
            </a:r>
            <a:r>
              <a:rPr lang="en-US" altLang="zh-CN"/>
              <a:t>  </a:t>
            </a:r>
            <a:r>
              <a:rPr lang="zh-CN" altLang="en-US"/>
              <a:t>对象池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75815" y="3504565"/>
            <a:ext cx="6172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思考</a:t>
            </a:r>
            <a:r>
              <a:rPr lang="en-US" altLang="zh-CN"/>
              <a:t> </a:t>
            </a:r>
            <a:r>
              <a:rPr lang="zh-CN" altLang="en-US"/>
              <a:t>WaitCoroutineLock</a:t>
            </a:r>
            <a:r>
              <a:rPr lang="en-US" altLang="zh-CN"/>
              <a:t> </a:t>
            </a:r>
            <a:r>
              <a:rPr lang="zh-CN" altLang="en-US"/>
              <a:t>为什么不用池，不用</a:t>
            </a:r>
            <a:r>
              <a:rPr lang="en-US" altLang="zh-CN"/>
              <a:t>struct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2075815" y="4144010"/>
            <a:ext cx="6172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超时</a:t>
            </a:r>
            <a:r>
              <a:rPr lang="zh-CN" altLang="en-US"/>
              <a:t>实现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3" grpId="0"/>
      <p:bldP spid="7" grpId="1"/>
      <p:bldP spid="5" grpId="1"/>
      <p:bldP spid="3" grpId="1"/>
      <p:bldP spid="6" grpId="0"/>
      <p:bldP spid="6" grpId="1"/>
      <p:bldP spid="2" grpId="0"/>
      <p:bldP spid="2" grpId="1"/>
    </p:bldLst>
  </p:timing>
</p:sld>
</file>

<file path=ppt/tags/tag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169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编辑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b043d4180dd34e58a9cd83187e572cd6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d66ba6a39105496ca1b946b3eb99cf1b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6bb287f6a0164903a7c51963a0cbfd39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942b3d21769940b999fa3f80908de25a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general"/>
</p:tagLst>
</file>

<file path=ppt/tags/tag139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general"/>
</p:tagLst>
</file>

<file path=ppt/tags/tag15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ACKGROUND_TYPE" val="general"/>
</p:tagLst>
</file>

<file path=ppt/tags/tag16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BACKGROUND_TYPE" val="general"/>
</p:tagLst>
</file>

<file path=ppt/tags/tag17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9ec322b5eab428182596f8b8be0e299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6a"/>
  <p:tag name="KSO_WM_TEMPLATE_ASSEMBLE_GROUPID" val="5f0821988050c250ba645d5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dc909c737e914905a321ee7535dc628f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08331a8050c250ba64946a"/>
  <p:tag name="KSO_WM_TEMPLATE_ASSEMBLE_GROUPID" val="5f0821988050c250ba645d5f"/>
</p:tagLst>
</file>

<file path=ppt/tags/tag186.xml><?xml version="1.0" encoding="utf-8"?>
<p:tagLst xmlns:p="http://schemas.openxmlformats.org/presentationml/2006/main">
  <p:tag name="KSO_WM_SLIDE_BACKGROUND_TYPE" val="general"/>
</p:tagLst>
</file>

<file path=ppt/tags/tag187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9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BACKGROUND_TYPE" val="frame"/>
</p:tagLst>
</file>

<file path=ppt/tags/tag19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leftRight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UNIT_IGNORE_FIXCOLOR" val="1"/>
  <p:tag name="KSO_WM_SLIDE_BACKGROUND_TYPE" val="leftRight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topBottom"/>
</p:tagLst>
</file>

<file path=ppt/tags/tag209.xml><?xml version="1.0" encoding="utf-8"?>
<p:tagLst xmlns:p="http://schemas.openxmlformats.org/presentationml/2006/main">
  <p:tag name="KSO_WM_UNIT_IGNORE_FIXCOLOR" val="1"/>
  <p:tag name="KSO_WM_SLIDE_BACKGROUND_TYPE" val="topBottom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bottomTop"/>
</p:tagLst>
</file>

<file path=ppt/tags/tag218.xml><?xml version="1.0" encoding="utf-8"?>
<p:tagLst xmlns:p="http://schemas.openxmlformats.org/presentationml/2006/main">
  <p:tag name="KSO_WM_UNIT_IGNORE_FIXCOLOR" val="1"/>
  <p:tag name="KSO_WM_SLIDE_BACKGROUND_TYPE" val="bottomTop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ACKGROUND_TYPE" val="navigation"/>
</p:tagLst>
</file>

<file path=ppt/tags/tag227.xml><?xml version="1.0" encoding="utf-8"?>
<p:tagLst xmlns:p="http://schemas.openxmlformats.org/presentationml/2006/main">
  <p:tag name="KSO_WM_UNIT_IGNORE_FIXCOLOR" val="1"/>
  <p:tag name="KSO_WM_SLIDE_BACKGROUND_TYPE" val="navigation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belt"/>
</p:tagLst>
</file>

<file path=ppt/tags/tag23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50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1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2.xml><?xml version="1.0" encoding="utf-8"?>
<p:tagLst xmlns:p="http://schemas.openxmlformats.org/presentationml/2006/main">
  <p:tag name="KSO_WM_CHIP_INFOS" val="{&quot;layout_type&quot;:&quot;formiddle4&quot;,&quot;slide_type&quot;:[&quot;title&quot;],&quot;aspect_ratio&quot;:&quot;16:9&quot;}"/>
  <p:tag name="KSO_WM_CHIP_XID" val="5ebe041a0ac41c4a0a52557f"/>
  <p:tag name="KSO_WM_CHIP_FILLPROP" val="[[{&quot;fill_id&quot;:&quot;a4c0727b8e904b97a0aae8e5481eb2d6&quot;,&quot;fill_align&quot;:&quot;cm&quot;,&quot;text_align&quot;:&quot;cm&quot;,&quot;text_direction&quot;:&quot;horizontal&quot;,&quot;chip_types&quot;:[&quot;text&quot;,&quot;header&quot;]}]]"/>
  <p:tag name="KSO_WM_SLIDE_ID" val="custom2020913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180"/>
  <p:tag name="KSO_WM_SLIDE_POSITION" val="130*140"/>
  <p:tag name="KSO_WM_TAG_VERSION" val="1.0"/>
  <p:tag name="KSO_WM_BEAUTIFY_FLAG" val="#wm#"/>
  <p:tag name="KSO_WM_TEMPLATE_CATEGORY" val="custom"/>
  <p:tag name="KSO_WM_TEMPLATE_INDEX" val="20209138"/>
  <p:tag name="KSO_WM_SLIDE_LAYOUT" val="a_b"/>
  <p:tag name="KSO_WM_SLIDE_LAYOUT_CNT" val="1_1"/>
  <p:tag name="KSO_WM_CHIP_GROUPID" val="5ebf6661ddc3daf3fef3f760"/>
  <p:tag name="KSO_WM_SLIDE_LAYOUT_INFO" val="{&quot;id&quot;:&quot;2020-07-10T17:25:50&quot;,&quot;maxSize&quot;:{&quot;size1&quot;:50.339811876085065},&quot;minSize&quot;:{&quot;size1&quot;:35.339811876085065},&quot;normalSize&quot;:{&quot;size1&quot;:42.03981187608507},&quot;subLayout&quot;:[{&quot;id&quot;:&quot;2020-07-10T17:25:50&quot;,&quot;margin&quot;:{&quot;bottom&quot;:0.3514705002307892,&quot;left&quot;:10.236989974975586,&quot;right&quot;:10.229412078857422,&quot;top&quot;:4.960127353668213},&quot;type&quot;:0},{&quot;id&quot;:&quot;2020-07-10T17:25:50&quot;,&quot;margin&quot;:{&quot;bottom&quot;:7.738108158111572,&quot;left&quot;:10.236989974975586,&quot;right&quot;:10.229412078857422,&quot;top&quot;:0.21650172770023346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08331a8050c250ba649458"/>
  <p:tag name="KSO_WM_TEMPLATE_ASSEMBLE_GROUPID" val="5f08331a8050c250ba649458"/>
  <p:tag name="KSO_WM_SPECIAL_SOURCE" val="bdnull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8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60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2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hip20206485_1*b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06485_1*a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WPS 演示</Application>
  <PresentationFormat>宽屏</PresentationFormat>
  <Paragraphs>54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汉仪旗黑</vt:lpstr>
      <vt:lpstr>汉仪旗黑-85S</vt:lpstr>
      <vt:lpstr>汉仪中黑KW</vt:lpstr>
      <vt:lpstr>宋体</vt:lpstr>
      <vt:lpstr>Arial Unicode MS</vt:lpstr>
      <vt:lpstr>汉仪书宋二KW</vt:lpstr>
      <vt:lpstr>微软雅黑</vt:lpstr>
      <vt:lpstr>Calibri</vt:lpstr>
      <vt:lpstr>Helvetica Neue</vt:lpstr>
      <vt:lpstr>Office 主题​​</vt:lpstr>
      <vt:lpstr>1_Office 主题</vt:lpstr>
      <vt:lpstr>2_Office 主题​​</vt:lpstr>
      <vt:lpstr>网络游戏架构设计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tanghai</cp:lastModifiedBy>
  <cp:revision>155</cp:revision>
  <dcterms:created xsi:type="dcterms:W3CDTF">2023-02-22T06:31:25Z</dcterms:created>
  <dcterms:modified xsi:type="dcterms:W3CDTF">2023-02-22T06:31:25Z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2052-5.1.1.7676</vt:lpwstr>
  </property>
  <property fmtid="{D5CDD505-2E9C-101B-9397-08002B2CF9AE}" pid="3" name="ICV">
    <vt:lpwstr>B3909660155E94DCF8E5D8636CB31FB9</vt:lpwstr>
  </property>
</Properties>
</file>