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7"/>
  </p:handoutMasterIdLst>
  <p:sldIdLst>
    <p:sldId id="265" r:id="rId5"/>
    <p:sldId id="315" r:id="rId7"/>
    <p:sldId id="316" r:id="rId8"/>
    <p:sldId id="349" r:id="rId9"/>
    <p:sldId id="354" r:id="rId10"/>
    <p:sldId id="355" r:id="rId11"/>
    <p:sldId id="350" r:id="rId12"/>
    <p:sldId id="351" r:id="rId13"/>
    <p:sldId id="352" r:id="rId14"/>
    <p:sldId id="353" r:id="rId15"/>
    <p:sldId id="35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2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第十七节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Network (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三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KCP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发消息流程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4940" y="5174615"/>
            <a:ext cx="5849620" cy="42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kcp </a:t>
            </a:r>
            <a:r>
              <a:rPr lang="en-US" altLang="zh-CN"/>
              <a:t>lib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4665980" y="2489200"/>
            <a:ext cx="1653540" cy="2654935"/>
            <a:chOff x="6383" y="3920"/>
            <a:chExt cx="2604" cy="4181"/>
          </a:xfrm>
        </p:grpSpPr>
        <p:sp>
          <p:nvSpPr>
            <p:cNvPr id="3" name="圆角矩形 2"/>
            <p:cNvSpPr/>
            <p:nvPr/>
          </p:nvSpPr>
          <p:spPr>
            <a:xfrm>
              <a:off x="6383" y="3920"/>
              <a:ext cx="2604" cy="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发送</a:t>
              </a:r>
              <a:r>
                <a:rPr lang="zh-CN" altLang="en-US"/>
                <a:t>消息</a:t>
              </a:r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7106" y="4853"/>
              <a:ext cx="0" cy="32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106" y="5834"/>
              <a:ext cx="188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KcpSend</a:t>
              </a:r>
              <a:endParaRPr lang="zh-CN" altLang="en-US" sz="100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7131050" y="2519680"/>
            <a:ext cx="1653540" cy="59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r>
              <a:rPr lang="en-US" altLang="zh-CN"/>
              <a:t>cpOutput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375525" y="3735070"/>
            <a:ext cx="1193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回调</a:t>
            </a:r>
            <a:endParaRPr lang="zh-CN" altLang="en-US" sz="10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375525" y="3112135"/>
            <a:ext cx="0" cy="207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473190" y="1315085"/>
            <a:ext cx="231076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设置</a:t>
            </a:r>
            <a:r>
              <a:rPr lang="en-US" altLang="zh-CN"/>
              <a:t>Kcp</a:t>
            </a:r>
            <a:r>
              <a:rPr lang="zh-CN" altLang="en-US"/>
              <a:t>回调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392670" y="1876425"/>
            <a:ext cx="0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92670" y="2049780"/>
            <a:ext cx="1193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KcpSetoutput</a:t>
            </a:r>
            <a:endParaRPr lang="zh-CN" altLang="en-US" sz="1000"/>
          </a:p>
        </p:txBody>
      </p:sp>
      <p:grpSp>
        <p:nvGrpSpPr>
          <p:cNvPr id="21" name="组合 20"/>
          <p:cNvGrpSpPr/>
          <p:nvPr/>
        </p:nvGrpSpPr>
        <p:grpSpPr>
          <a:xfrm>
            <a:off x="2694940" y="2489200"/>
            <a:ext cx="1653540" cy="2655570"/>
            <a:chOff x="6383" y="3920"/>
            <a:chExt cx="2604" cy="4182"/>
          </a:xfrm>
        </p:grpSpPr>
        <p:sp>
          <p:nvSpPr>
            <p:cNvPr id="22" name="圆角矩形 21"/>
            <p:cNvSpPr/>
            <p:nvPr/>
          </p:nvSpPr>
          <p:spPr>
            <a:xfrm>
              <a:off x="6383" y="3920"/>
              <a:ext cx="2604" cy="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检查</a:t>
              </a:r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7106" y="4853"/>
              <a:ext cx="0" cy="32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106" y="5834"/>
              <a:ext cx="188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KcpWaitsnd</a:t>
              </a:r>
              <a:endParaRPr lang="zh-CN" altLang="en-US" sz="100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V="1">
            <a:off x="4000500" y="3101975"/>
            <a:ext cx="0" cy="207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KService KC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hannel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8070" y="1692910"/>
            <a:ext cx="51796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socket.Available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KService</a:t>
            </a:r>
            <a:r>
              <a:rPr lang="zh-CN" altLang="en-US"/>
              <a:t>的</a:t>
            </a:r>
            <a:r>
              <a:rPr lang="zh-CN" altLang="en-US"/>
              <a:t>计时器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InitKcp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大包的</a:t>
            </a:r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有连接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拥塞控制</a:t>
            </a:r>
            <a:r>
              <a:rPr lang="zh-CN" altLang="en-US"/>
              <a:t>算法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丢包重传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ICMP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容易破解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内核，不好</a:t>
            </a:r>
            <a:r>
              <a:rPr lang="zh-CN" altLang="en-US">
                <a:sym typeface="+mn-ea"/>
              </a:rPr>
              <a:t>定制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UDP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无连接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不可靠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无序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KCP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应用层连接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可靠</a:t>
            </a:r>
            <a:r>
              <a:rPr lang="zh-CN" altLang="en-US">
                <a:sym typeface="+mn-ea"/>
              </a:rPr>
              <a:t>有序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数据冗余，降低丢包</a:t>
            </a:r>
            <a:r>
              <a:rPr lang="zh-CN" altLang="en-US">
                <a:sym typeface="+mn-ea"/>
              </a:rPr>
              <a:t>影响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拥塞控制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好定制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http3.0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KCP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567170" y="2713990"/>
            <a:ext cx="1668145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4369435" y="1840230"/>
            <a:ext cx="2197735" cy="1426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069590" y="1315085"/>
            <a:ext cx="1299648" cy="1050290"/>
            <a:chOff x="4754" y="2490"/>
            <a:chExt cx="2965" cy="1654"/>
          </a:xfrm>
        </p:grpSpPr>
        <p:sp>
          <p:nvSpPr>
            <p:cNvPr id="2" name="圆角矩形 1"/>
            <p:cNvSpPr/>
            <p:nvPr/>
          </p:nvSpPr>
          <p:spPr>
            <a:xfrm>
              <a:off x="4754" y="2490"/>
              <a:ext cx="2965" cy="16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14" y="3027"/>
              <a:ext cx="20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/>
                <a:t>onn</a:t>
              </a:r>
              <a:endParaRPr lang="en-US" altLang="zh-CN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936105" y="3082290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</a:t>
            </a:r>
            <a:r>
              <a:rPr lang="en-US" altLang="zh-CN"/>
              <a:t>s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3069590" y="2630805"/>
            <a:ext cx="1299648" cy="1050290"/>
            <a:chOff x="4754" y="2490"/>
            <a:chExt cx="2965" cy="1654"/>
          </a:xfrm>
        </p:grpSpPr>
        <p:sp>
          <p:nvSpPr>
            <p:cNvPr id="16" name="圆角矩形 15"/>
            <p:cNvSpPr/>
            <p:nvPr/>
          </p:nvSpPr>
          <p:spPr>
            <a:xfrm>
              <a:off x="4754" y="2490"/>
              <a:ext cx="2965" cy="16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14" y="3027"/>
              <a:ext cx="20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/>
                <a:t>onn</a:t>
              </a:r>
              <a:endParaRPr lang="en-US" altLang="zh-CN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70225" y="4013835"/>
            <a:ext cx="1299648" cy="1050290"/>
            <a:chOff x="4754" y="2490"/>
            <a:chExt cx="2965" cy="1654"/>
          </a:xfrm>
        </p:grpSpPr>
        <p:sp>
          <p:nvSpPr>
            <p:cNvPr id="19" name="圆角矩形 18"/>
            <p:cNvSpPr/>
            <p:nvPr/>
          </p:nvSpPr>
          <p:spPr>
            <a:xfrm>
              <a:off x="4754" y="2490"/>
              <a:ext cx="2965" cy="16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14" y="3027"/>
              <a:ext cx="20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/>
                <a:t>onn</a:t>
              </a:r>
              <a:endParaRPr lang="en-US" altLang="zh-CN"/>
            </a:p>
          </p:txBody>
        </p:sp>
      </p:grpSp>
      <p:cxnSp>
        <p:nvCxnSpPr>
          <p:cNvPr id="21" name="直接箭头连接符 20"/>
          <p:cNvCxnSpPr>
            <a:endCxn id="3" idx="1"/>
          </p:cNvCxnSpPr>
          <p:nvPr/>
        </p:nvCxnSpPr>
        <p:spPr>
          <a:xfrm>
            <a:off x="4369435" y="3155950"/>
            <a:ext cx="2197735" cy="11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3" idx="1"/>
          </p:cNvCxnSpPr>
          <p:nvPr/>
        </p:nvCxnSpPr>
        <p:spPr>
          <a:xfrm flipV="1">
            <a:off x="4370070" y="3266440"/>
            <a:ext cx="2197100" cy="127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070225" y="5621020"/>
            <a:ext cx="4873625" cy="490220"/>
            <a:chOff x="4721" y="3566"/>
            <a:chExt cx="7675" cy="772"/>
          </a:xfrm>
        </p:grpSpPr>
        <p:sp>
          <p:nvSpPr>
            <p:cNvPr id="24" name="矩形 23"/>
            <p:cNvSpPr/>
            <p:nvPr/>
          </p:nvSpPr>
          <p:spPr>
            <a:xfrm>
              <a:off x="4721" y="3566"/>
              <a:ext cx="1977" cy="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conn</a:t>
              </a:r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02" y="3566"/>
              <a:ext cx="5595" cy="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content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 KCP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改进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00885" y="1692275"/>
            <a:ext cx="7283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默认连接端才有</a:t>
            </a:r>
            <a:r>
              <a:rPr lang="en-US" altLang="zh-CN"/>
              <a:t>conn</a:t>
            </a:r>
            <a:r>
              <a:rPr lang="zh-CN" altLang="en-US"/>
              <a:t>，</a:t>
            </a:r>
            <a:r>
              <a:rPr lang="en-US" altLang="zh-CN"/>
              <a:t>ET</a:t>
            </a:r>
            <a:r>
              <a:rPr lang="zh-CN" altLang="en-US"/>
              <a:t>双端都有</a:t>
            </a:r>
            <a:r>
              <a:rPr lang="en-US" altLang="zh-CN"/>
              <a:t>conn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默认客户端只能一个</a:t>
            </a:r>
            <a:r>
              <a:rPr lang="en-US" altLang="zh-CN"/>
              <a:t>socket</a:t>
            </a:r>
            <a:r>
              <a:rPr lang="zh-CN" altLang="en-US"/>
              <a:t>一个连接，</a:t>
            </a:r>
            <a:r>
              <a:rPr lang="en-US" altLang="zh-CN"/>
              <a:t>ET</a:t>
            </a:r>
            <a:r>
              <a:rPr lang="zh-CN" altLang="en-US"/>
              <a:t>一个</a:t>
            </a:r>
            <a:r>
              <a:rPr lang="en-US" altLang="zh-CN"/>
              <a:t>socket</a:t>
            </a:r>
            <a:r>
              <a:rPr lang="zh-CN" altLang="en-US"/>
              <a:t>可以发起多个</a:t>
            </a:r>
            <a:r>
              <a:rPr lang="zh-CN" altLang="en-US"/>
              <a:t>连接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ikcp_input</a:t>
            </a:r>
            <a:r>
              <a:rPr lang="zh-CN" altLang="en-US"/>
              <a:t>修改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KCP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改造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08225" y="2881630"/>
            <a:ext cx="7242175" cy="490220"/>
            <a:chOff x="3587" y="6098"/>
            <a:chExt cx="11405" cy="772"/>
          </a:xfrm>
        </p:grpSpPr>
        <p:sp>
          <p:nvSpPr>
            <p:cNvPr id="11" name="矩形 10"/>
            <p:cNvSpPr/>
            <p:nvPr/>
          </p:nvSpPr>
          <p:spPr>
            <a:xfrm>
              <a:off x="6802" y="6098"/>
              <a:ext cx="2491" cy="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remote conn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9397" y="6098"/>
              <a:ext cx="5595" cy="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content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21" y="6098"/>
              <a:ext cx="1977" cy="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local conn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87" y="6098"/>
              <a:ext cx="1030" cy="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flag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KCP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握手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682115" y="2419350"/>
            <a:ext cx="2137410" cy="1392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089140" y="2419350"/>
            <a:ext cx="2401570" cy="1392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804285" y="2630805"/>
            <a:ext cx="331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28515" y="2262505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重复发送</a:t>
            </a:r>
            <a:r>
              <a:rPr lang="en-US" altLang="zh-CN"/>
              <a:t>syn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819525" y="3122295"/>
            <a:ext cx="3249930" cy="368300"/>
            <a:chOff x="6071" y="4106"/>
            <a:chExt cx="5118" cy="580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6071" y="4652"/>
              <a:ext cx="5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688" y="4106"/>
              <a:ext cx="19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回复</a:t>
              </a:r>
              <a:r>
                <a:rPr lang="en-US" altLang="zh-CN"/>
                <a:t>ack</a:t>
              </a:r>
              <a:endParaRPr lang="en-US" altLang="zh-CN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31365" y="2652395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LocalC</a:t>
            </a:r>
            <a:r>
              <a:rPr lang="en-US" altLang="zh-CN"/>
              <a:t>onn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031365" y="3122295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emoteC</a:t>
            </a:r>
            <a:r>
              <a:rPr lang="en-US" altLang="zh-CN"/>
              <a:t>onn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574280" y="2630805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LocalC</a:t>
            </a:r>
            <a:r>
              <a:rPr lang="en-US" altLang="zh-CN"/>
              <a:t>onn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574280" y="3100705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emoteC</a:t>
            </a:r>
            <a:r>
              <a:rPr lang="en-US" altLang="zh-CN"/>
              <a:t>onn</a:t>
            </a:r>
            <a:endParaRPr lang="en-US" altLang="zh-CN"/>
          </a:p>
        </p:txBody>
      </p:sp>
      <p:cxnSp>
        <p:nvCxnSpPr>
          <p:cNvPr id="17" name="肘形连接符 16"/>
          <p:cNvCxnSpPr>
            <a:stCxn id="10" idx="0"/>
            <a:endCxn id="13" idx="0"/>
          </p:cNvCxnSpPr>
          <p:nvPr/>
        </p:nvCxnSpPr>
        <p:spPr>
          <a:xfrm rot="16200000" flipH="1">
            <a:off x="5287010" y="46355"/>
            <a:ext cx="448310" cy="5660390"/>
          </a:xfrm>
          <a:prstGeom prst="bentConnector3">
            <a:avLst>
              <a:gd name="adj1" fmla="val -2443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</p:cNvCxnSpPr>
          <p:nvPr/>
        </p:nvCxnSpPr>
        <p:spPr>
          <a:xfrm rot="5400000" flipV="1">
            <a:off x="5287010" y="414655"/>
            <a:ext cx="448310" cy="566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23485" y="1682750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相等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23485" y="4097020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KCP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收消息流程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5320" y="4347210"/>
            <a:ext cx="5849620" cy="42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kcp </a:t>
            </a:r>
            <a:r>
              <a:rPr lang="en-US" altLang="zh-CN"/>
              <a:t>lib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195320" y="1671955"/>
            <a:ext cx="1653540" cy="59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收到</a:t>
            </a:r>
            <a:r>
              <a:rPr lang="en-US" altLang="zh-CN"/>
              <a:t>udp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654425" y="2264410"/>
            <a:ext cx="0" cy="206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54425" y="2887345"/>
            <a:ext cx="1193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KcpInput</a:t>
            </a:r>
            <a:endParaRPr lang="zh-CN" altLang="en-US" sz="1000"/>
          </a:p>
        </p:txBody>
      </p:sp>
      <p:sp>
        <p:nvSpPr>
          <p:cNvPr id="7" name="圆角矩形 6"/>
          <p:cNvSpPr/>
          <p:nvPr/>
        </p:nvSpPr>
        <p:spPr>
          <a:xfrm>
            <a:off x="4986655" y="1671955"/>
            <a:ext cx="1653540" cy="59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31130" y="2284095"/>
            <a:ext cx="0" cy="206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31130" y="2887345"/>
            <a:ext cx="1193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Kcp</a:t>
            </a:r>
            <a:r>
              <a:rPr lang="en-US" altLang="zh-CN" sz="1000"/>
              <a:t>Peeksize</a:t>
            </a:r>
            <a:endParaRPr lang="en-US" altLang="zh-CN" sz="10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24930" y="2274570"/>
            <a:ext cx="0" cy="207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28105" y="2887345"/>
            <a:ext cx="1193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14" name="圆角矩形 13"/>
          <p:cNvSpPr/>
          <p:nvPr/>
        </p:nvSpPr>
        <p:spPr>
          <a:xfrm>
            <a:off x="7053580" y="1671955"/>
            <a:ext cx="1653540" cy="59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277735" y="2284095"/>
            <a:ext cx="0" cy="206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83450" y="2887345"/>
            <a:ext cx="1193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000"/>
              <a:t>KcpRecv</a:t>
            </a:r>
            <a:endParaRPr sz="10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482965" y="2269490"/>
            <a:ext cx="0" cy="207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140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713</cp:revision>
  <dcterms:created xsi:type="dcterms:W3CDTF">2023-03-13T07:59:46Z</dcterms:created>
  <dcterms:modified xsi:type="dcterms:W3CDTF">2023-03-13T07:59:46Z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