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8"/>
  </p:handoutMasterIdLst>
  <p:sldIdLst>
    <p:sldId id="265" r:id="rId5"/>
    <p:sldId id="315" r:id="rId7"/>
    <p:sldId id="361" r:id="rId8"/>
    <p:sldId id="367" r:id="rId9"/>
    <p:sldId id="362" r:id="rId10"/>
    <p:sldId id="374" r:id="rId11"/>
    <p:sldId id="363" r:id="rId12"/>
    <p:sldId id="366" r:id="rId13"/>
    <p:sldId id="364" r:id="rId14"/>
    <p:sldId id="375" r:id="rId15"/>
    <p:sldId id="376" r:id="rId16"/>
    <p:sldId id="37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2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第十九节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软路由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软路由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设计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65910"/>
            <a:ext cx="59366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UDP+KCP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可以吗？</a:t>
            </a:r>
            <a:r>
              <a:rPr lang="en-US" altLang="zh-CN">
                <a:sym typeface="+mn-ea"/>
              </a:rPr>
              <a:t>KCP</a:t>
            </a:r>
            <a:r>
              <a:rPr lang="zh-CN" altLang="en-US">
                <a:sym typeface="+mn-ea"/>
              </a:rPr>
              <a:t>的有序可靠性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一个软路由被攻击，玩家客户端可以切换其它软路由</a:t>
            </a:r>
            <a:r>
              <a:rPr lang="zh-CN" altLang="en-US">
                <a:sym typeface="+mn-ea"/>
              </a:rPr>
              <a:t>转发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随时增加减少软路由</a:t>
            </a:r>
            <a:r>
              <a:rPr lang="zh-CN" altLang="en-US">
                <a:sym typeface="+mn-ea"/>
              </a:rPr>
              <a:t>进程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获取软路由服务，使用</a:t>
            </a:r>
            <a:r>
              <a:rPr lang="en-US" altLang="zh-CN">
                <a:sym typeface="+mn-ea"/>
              </a:rPr>
              <a:t>cdn</a:t>
            </a:r>
            <a:r>
              <a:rPr lang="zh-CN" altLang="en-US">
                <a:sym typeface="+mn-ea"/>
              </a:rPr>
              <a:t>保护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88142" y="59830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软路由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055495" y="2232660"/>
            <a:ext cx="1020445" cy="2154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client</a:t>
            </a:r>
            <a:endParaRPr lang="en-US" altLang="zh-CN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766310" y="212090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66310" y="275844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66310" y="148336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cdn</a:t>
            </a:r>
            <a:endParaRPr lang="en-US" altLang="zh-CN"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66310" y="343281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394450" y="148336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realm</a:t>
            </a:r>
            <a:endParaRPr lang="en-US" altLang="zh-CN"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94450" y="212090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gate</a:t>
            </a:r>
            <a:endParaRPr lang="en-US" altLang="zh-CN"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94450" y="275844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gate</a:t>
            </a:r>
            <a:endParaRPr lang="en-US" altLang="zh-CN"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394450" y="339598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gate</a:t>
            </a:r>
            <a:endParaRPr lang="en-US" altLang="zh-CN"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66310" y="410718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>
              <a:sym typeface="+mn-ea"/>
            </a:endParaRPr>
          </a:p>
        </p:txBody>
      </p:sp>
      <p:cxnSp>
        <p:nvCxnSpPr>
          <p:cNvPr id="30" name="直接箭头连接符 29"/>
          <p:cNvCxnSpPr>
            <a:stCxn id="20" idx="3"/>
            <a:endCxn id="21" idx="1"/>
          </p:cNvCxnSpPr>
          <p:nvPr/>
        </p:nvCxnSpPr>
        <p:spPr>
          <a:xfrm flipV="1">
            <a:off x="3075940" y="2355850"/>
            <a:ext cx="1690370" cy="954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3"/>
            <a:endCxn id="26" idx="1"/>
          </p:cNvCxnSpPr>
          <p:nvPr/>
        </p:nvCxnSpPr>
        <p:spPr>
          <a:xfrm>
            <a:off x="5664835" y="2355850"/>
            <a:ext cx="729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394450" y="410718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gate</a:t>
            </a:r>
            <a:endParaRPr lang="en-US" altLang="zh-CN">
              <a:sym typeface="+mn-ea"/>
            </a:endParaRPr>
          </a:p>
        </p:txBody>
      </p:sp>
      <p:cxnSp>
        <p:nvCxnSpPr>
          <p:cNvPr id="33" name="直接箭头连接符 32"/>
          <p:cNvCxnSpPr>
            <a:stCxn id="20" idx="3"/>
            <a:endCxn id="22" idx="1"/>
          </p:cNvCxnSpPr>
          <p:nvPr/>
        </p:nvCxnSpPr>
        <p:spPr>
          <a:xfrm flipV="1">
            <a:off x="3075940" y="2993390"/>
            <a:ext cx="1690370" cy="31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26" idx="1"/>
          </p:cNvCxnSpPr>
          <p:nvPr/>
        </p:nvCxnSpPr>
        <p:spPr>
          <a:xfrm flipV="1">
            <a:off x="5664835" y="2355850"/>
            <a:ext cx="729615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676900" y="2203450"/>
            <a:ext cx="73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093720" y="2172970"/>
            <a:ext cx="1694815" cy="939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656580" y="2541905"/>
            <a:ext cx="745490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093720" y="3204210"/>
            <a:ext cx="168465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88142" y="59830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代码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黑客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攻击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16200" y="2096770"/>
            <a:ext cx="5936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连接攻击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流量</a:t>
            </a:r>
            <a:r>
              <a:rPr lang="zh-CN" altLang="en-US">
                <a:sym typeface="+mn-ea"/>
              </a:rPr>
              <a:t>攻击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协议</a:t>
            </a:r>
            <a:r>
              <a:rPr lang="zh-CN" altLang="en-US">
                <a:sym typeface="+mn-ea"/>
              </a:rPr>
              <a:t>攻击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Http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防攻击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4700" y="2754630"/>
            <a:ext cx="141859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 </a:t>
            </a:r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802255" y="4127500"/>
            <a:ext cx="109220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159885" y="4127500"/>
            <a:ext cx="109220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517515" y="4127500"/>
            <a:ext cx="109220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895465" y="4127500"/>
            <a:ext cx="109220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cdn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游戏跟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http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不同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1905" y="1917700"/>
            <a:ext cx="46596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实时性</a:t>
            </a:r>
            <a:r>
              <a:rPr lang="zh-CN" altLang="en-US"/>
              <a:t>更高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交互性</a:t>
            </a:r>
            <a:r>
              <a:rPr lang="zh-CN" altLang="en-US"/>
              <a:t>更多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逻辑</a:t>
            </a:r>
            <a:r>
              <a:rPr lang="zh-CN" altLang="en-US"/>
              <a:t>更复杂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服务更</a:t>
            </a:r>
            <a:r>
              <a:rPr lang="zh-CN" altLang="en-US"/>
              <a:t>集中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长连接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大部分游戏服务器的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弱点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13070" y="3508375"/>
            <a:ext cx="3964305" cy="2227580"/>
            <a:chOff x="5434" y="4416"/>
            <a:chExt cx="6243" cy="3508"/>
          </a:xfrm>
        </p:grpSpPr>
        <p:sp>
          <p:nvSpPr>
            <p:cNvPr id="2" name="圆角矩形 1"/>
            <p:cNvSpPr/>
            <p:nvPr/>
          </p:nvSpPr>
          <p:spPr>
            <a:xfrm>
              <a:off x="5434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realm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7033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632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231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434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chat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3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32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26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434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rank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033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friend</a:t>
              </a:r>
              <a:endParaRPr lang="en-US" altLang="zh-CN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390140" y="1755140"/>
            <a:ext cx="50368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TCP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对外地址</a:t>
            </a:r>
            <a:r>
              <a:rPr lang="zh-CN" altLang="en-US"/>
              <a:t>固定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协议过于</a:t>
            </a:r>
            <a:r>
              <a:rPr lang="zh-CN" altLang="en-US"/>
              <a:t>简单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大部分黑客的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特点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13070" y="3508375"/>
            <a:ext cx="3964305" cy="2227580"/>
            <a:chOff x="5434" y="4416"/>
            <a:chExt cx="6243" cy="3508"/>
          </a:xfrm>
        </p:grpSpPr>
        <p:sp>
          <p:nvSpPr>
            <p:cNvPr id="2" name="圆角矩形 1"/>
            <p:cNvSpPr/>
            <p:nvPr/>
          </p:nvSpPr>
          <p:spPr>
            <a:xfrm>
              <a:off x="5434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realm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7033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632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231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434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chat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3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32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26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434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rank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033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friend</a:t>
              </a:r>
              <a:endParaRPr lang="en-US" altLang="zh-CN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390140" y="1755140"/>
            <a:ext cx="50368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流量</a:t>
            </a:r>
            <a:r>
              <a:rPr lang="zh-CN" altLang="en-US"/>
              <a:t>不多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攻击单个</a:t>
            </a:r>
            <a:r>
              <a:rPr lang="zh-CN" altLang="en-US"/>
              <a:t>地址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比较少进行协议破解</a:t>
            </a:r>
            <a:r>
              <a:rPr lang="zh-CN" altLang="en-US"/>
              <a:t>攻击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针对性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解决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UDP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多个对外</a:t>
            </a:r>
            <a:r>
              <a:rPr lang="zh-CN" altLang="en-US">
                <a:sym typeface="+mn-ea"/>
              </a:rPr>
              <a:t>地址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复杂协议，提高破解</a:t>
            </a:r>
            <a:r>
              <a:rPr lang="zh-CN" altLang="en-US">
                <a:sym typeface="+mn-ea"/>
              </a:rPr>
              <a:t>难度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00800" y="2630170"/>
            <a:ext cx="3964305" cy="2227580"/>
            <a:chOff x="5434" y="4416"/>
            <a:chExt cx="6243" cy="3508"/>
          </a:xfrm>
        </p:grpSpPr>
        <p:sp>
          <p:nvSpPr>
            <p:cNvPr id="2" name="圆角矩形 1"/>
            <p:cNvSpPr/>
            <p:nvPr/>
          </p:nvSpPr>
          <p:spPr>
            <a:xfrm>
              <a:off x="5434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realm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7033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632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231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434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chat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3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32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26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434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rank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033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friend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防攻击目标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65910"/>
            <a:ext cx="5936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服务器不受影响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保持</a:t>
            </a:r>
            <a:r>
              <a:rPr lang="zh-CN" altLang="en-US">
                <a:sym typeface="+mn-ea"/>
              </a:rPr>
              <a:t>连接，不能让在线玩家掉线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在线玩家</a:t>
            </a:r>
            <a:r>
              <a:rPr lang="zh-CN" altLang="en-US">
                <a:sym typeface="+mn-ea"/>
              </a:rPr>
              <a:t>无感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软路由方案，增加类似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CDN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东西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4045" y="1864360"/>
            <a:ext cx="3964305" cy="2227580"/>
            <a:chOff x="5434" y="4416"/>
            <a:chExt cx="6243" cy="3508"/>
          </a:xfrm>
        </p:grpSpPr>
        <p:sp>
          <p:nvSpPr>
            <p:cNvPr id="2" name="圆角矩形 1"/>
            <p:cNvSpPr/>
            <p:nvPr/>
          </p:nvSpPr>
          <p:spPr>
            <a:xfrm>
              <a:off x="5434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realm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7033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632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231" y="7184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434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chat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3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32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263" y="5663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team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434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rank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033" y="4416"/>
              <a:ext cx="1415" cy="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friend</a:t>
              </a:r>
              <a:endParaRPr lang="en-US" altLang="zh-CN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2150745" y="4422775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154045" y="442341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166870" y="442722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5170170" y="4427855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198870" y="4417060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202170" y="4417695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router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3689350" y="5683885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client</a:t>
            </a:r>
            <a:endParaRPr lang="en-US" altLang="zh-CN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786630" y="5683885"/>
            <a:ext cx="89852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client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WPS 演示</Application>
  <PresentationFormat>宽屏</PresentationFormat>
  <Paragraphs>225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797</cp:revision>
  <dcterms:created xsi:type="dcterms:W3CDTF">2023-03-15T08:23:02Z</dcterms:created>
  <dcterms:modified xsi:type="dcterms:W3CDTF">2023-03-15T08:23:02Z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