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6"/>
  </p:notesMasterIdLst>
  <p:sldIdLst>
    <p:sldId id="260" r:id="rId2"/>
    <p:sldId id="521" r:id="rId3"/>
    <p:sldId id="529" r:id="rId4"/>
    <p:sldId id="523" r:id="rId5"/>
    <p:sldId id="522" r:id="rId6"/>
    <p:sldId id="519" r:id="rId7"/>
    <p:sldId id="524" r:id="rId8"/>
    <p:sldId id="520" r:id="rId9"/>
    <p:sldId id="525" r:id="rId10"/>
    <p:sldId id="526" r:id="rId11"/>
    <p:sldId id="527" r:id="rId12"/>
    <p:sldId id="528" r:id="rId13"/>
    <p:sldId id="530" r:id="rId14"/>
    <p:sldId id="53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82" autoAdjust="0"/>
    <p:restoredTop sz="96197" autoAdjust="0"/>
  </p:normalViewPr>
  <p:slideViewPr>
    <p:cSldViewPr snapToGrid="0">
      <p:cViewPr varScale="1">
        <p:scale>
          <a:sx n="135" d="100"/>
          <a:sy n="135" d="100"/>
        </p:scale>
        <p:origin x="1392" y="11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CDFD6-B66A-48D9-AECD-755B9675DDF1}" type="datetimeFigureOut">
              <a:rPr kumimoji="1" lang="ja-JP" altLang="en-US" smtClean="0"/>
              <a:t>2025/10/6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BBF6C-A633-44A0-AE10-087416564285}" type="slidenum">
              <a:rPr kumimoji="1" lang="ja-JP" altLang="en-US" smtClean="0"/>
              <a:t>‹#›</a:t>
            </a:fld>
            <a:endParaRPr kumimoji="1" lang="ja-JP" altLang="en-US"/>
          </a:p>
        </p:txBody>
      </p:sp>
    </p:spTree>
    <p:extLst>
      <p:ext uri="{BB962C8B-B14F-4D97-AF65-F5344CB8AC3E}">
        <p14:creationId xmlns:p14="http://schemas.microsoft.com/office/powerpoint/2010/main" val="41795530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cxnSp>
        <p:nvCxnSpPr>
          <p:cNvPr id="8" name="直線コネクタ 7">
            <a:extLst>
              <a:ext uri="{FF2B5EF4-FFF2-40B4-BE49-F238E27FC236}">
                <a16:creationId xmlns:a16="http://schemas.microsoft.com/office/drawing/2014/main" id="{EF28F840-7EF6-AD48-A701-F0A9C314F2EC}"/>
              </a:ext>
            </a:extLst>
          </p:cNvPr>
          <p:cNvCxnSpPr>
            <a:cxnSpLocks/>
          </p:cNvCxnSpPr>
          <p:nvPr userDrawn="1"/>
        </p:nvCxnSpPr>
        <p:spPr>
          <a:xfrm>
            <a:off x="2817000" y="1008000"/>
            <a:ext cx="3510000"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2043526B-E829-3F0C-7E8A-F0F69D2464BD}"/>
              </a:ext>
            </a:extLst>
          </p:cNvPr>
          <p:cNvSpPr txBox="1">
            <a:spLocks/>
          </p:cNvSpPr>
          <p:nvPr userDrawn="1"/>
        </p:nvSpPr>
        <p:spPr>
          <a:xfrm>
            <a:off x="7798897" y="79525"/>
            <a:ext cx="1340432" cy="246221"/>
          </a:xfrm>
          <a:prstGeom prst="rect">
            <a:avLst/>
          </a:prstGeom>
          <a:noFill/>
        </p:spPr>
        <p:txBody>
          <a:bodyPr wrap="none" rtlCol="0">
            <a:spAutoFit/>
          </a:bodyPr>
          <a:lstStyle/>
          <a:p>
            <a:r>
              <a:rPr lang="ja-JP" altLang="en-US" sz="1000" dirty="0">
                <a:solidFill>
                  <a:schemeClr val="bg2">
                    <a:lumMod val="50000"/>
                  </a:schemeClr>
                </a:solidFill>
                <a:latin typeface="UD デジタル 教科書体 NK-R" panose="02020400000000000000" pitchFamily="18" charset="-128"/>
                <a:ea typeface="UD デジタル 教科書体 NK-R" panose="02020400000000000000" pitchFamily="18" charset="-128"/>
              </a:rPr>
              <a:t>計算物理学</a:t>
            </a:r>
            <a:r>
              <a:rPr lang="en-US" altLang="ja-JP" sz="1000" dirty="0">
                <a:solidFill>
                  <a:schemeClr val="bg2">
                    <a:lumMod val="50000"/>
                  </a:schemeClr>
                </a:solidFill>
                <a:latin typeface="UD デジタル 教科書体 NK-R" panose="02020400000000000000" pitchFamily="18" charset="-128"/>
                <a:ea typeface="UD デジタル 教科書体 NK-R" panose="02020400000000000000" pitchFamily="18" charset="-128"/>
              </a:rPr>
              <a:t>B </a:t>
            </a:r>
            <a:r>
              <a:rPr lang="ja-JP" altLang="en-US" sz="1000" dirty="0">
                <a:solidFill>
                  <a:schemeClr val="bg2">
                    <a:lumMod val="50000"/>
                  </a:schemeClr>
                </a:solidFill>
                <a:latin typeface="UD デジタル 教科書体 NK-R" panose="02020400000000000000" pitchFamily="18" charset="-128"/>
                <a:ea typeface="UD デジタル 教科書体 NK-R" panose="02020400000000000000" pitchFamily="18" charset="-128"/>
              </a:rPr>
              <a:t>第一回</a:t>
            </a:r>
          </a:p>
        </p:txBody>
      </p:sp>
    </p:spTree>
    <p:extLst>
      <p:ext uri="{BB962C8B-B14F-4D97-AF65-F5344CB8AC3E}">
        <p14:creationId xmlns:p14="http://schemas.microsoft.com/office/powerpoint/2010/main" val="381189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3298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2">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9216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9447535"/>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65" r:id="rId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colab.research.google.com/?hl=ja"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EE6E4EB-7C35-0E33-D30E-C0499302372A}"/>
              </a:ext>
            </a:extLst>
          </p:cNvPr>
          <p:cNvSpPr>
            <a:spLocks/>
          </p:cNvSpPr>
          <p:nvPr/>
        </p:nvSpPr>
        <p:spPr>
          <a:xfrm>
            <a:off x="0" y="414869"/>
            <a:ext cx="9144000" cy="40303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テキスト ボックス 6">
            <a:extLst>
              <a:ext uri="{FF2B5EF4-FFF2-40B4-BE49-F238E27FC236}">
                <a16:creationId xmlns:a16="http://schemas.microsoft.com/office/drawing/2014/main" id="{A8F53667-E7DA-9A52-4C70-8B0928023F6D}"/>
              </a:ext>
            </a:extLst>
          </p:cNvPr>
          <p:cNvSpPr txBox="1">
            <a:spLocks/>
          </p:cNvSpPr>
          <p:nvPr/>
        </p:nvSpPr>
        <p:spPr>
          <a:xfrm>
            <a:off x="6557460" y="73530"/>
            <a:ext cx="2682145" cy="276999"/>
          </a:xfrm>
          <a:prstGeom prst="rect">
            <a:avLst/>
          </a:prstGeom>
          <a:noFill/>
        </p:spPr>
        <p:txBody>
          <a:bodyPr wrap="none" rtlCol="0">
            <a:spAutoFit/>
          </a:bodyPr>
          <a:lstStyle/>
          <a:p>
            <a:r>
              <a:rPr lang="en-US" altLang="ja-JP" sz="1200" dirty="0">
                <a:solidFill>
                  <a:schemeClr val="bg2">
                    <a:lumMod val="50000"/>
                  </a:schemeClr>
                </a:solidFill>
                <a:latin typeface="UD デジタル 教科書体 NK-R" panose="02020400000000000000" pitchFamily="18" charset="-128"/>
                <a:ea typeface="UD デジタル 教科書体 NK-R" panose="02020400000000000000" pitchFamily="18" charset="-128"/>
              </a:rPr>
              <a:t>2025/10/07 </a:t>
            </a:r>
            <a:r>
              <a:rPr lang="ja-JP" altLang="en-US" sz="1200" dirty="0">
                <a:solidFill>
                  <a:schemeClr val="bg2">
                    <a:lumMod val="50000"/>
                  </a:schemeClr>
                </a:solidFill>
                <a:latin typeface="UD デジタル 教科書体 NK-R" panose="02020400000000000000" pitchFamily="18" charset="-128"/>
                <a:ea typeface="UD デジタル 教科書体 NK-R" panose="02020400000000000000" pitchFamily="18" charset="-128"/>
              </a:rPr>
              <a:t>計算物理学</a:t>
            </a:r>
            <a:r>
              <a:rPr lang="en-US" altLang="ja-JP" sz="1200" dirty="0">
                <a:solidFill>
                  <a:schemeClr val="bg2">
                    <a:lumMod val="50000"/>
                  </a:schemeClr>
                </a:solidFill>
                <a:latin typeface="UD デジタル 教科書体 NK-R" panose="02020400000000000000" pitchFamily="18" charset="-128"/>
                <a:ea typeface="UD デジタル 教科書体 NK-R" panose="02020400000000000000" pitchFamily="18" charset="-128"/>
              </a:rPr>
              <a:t>B </a:t>
            </a:r>
            <a:r>
              <a:rPr lang="ja-JP" altLang="en-US" sz="1200" dirty="0">
                <a:solidFill>
                  <a:schemeClr val="bg2">
                    <a:lumMod val="50000"/>
                  </a:schemeClr>
                </a:solidFill>
                <a:latin typeface="UD デジタル 教科書体 NK-R" panose="02020400000000000000" pitchFamily="18" charset="-128"/>
                <a:ea typeface="UD デジタル 教科書体 NK-R" panose="02020400000000000000" pitchFamily="18" charset="-128"/>
              </a:rPr>
              <a:t>第一回</a:t>
            </a:r>
          </a:p>
        </p:txBody>
      </p:sp>
      <p:sp>
        <p:nvSpPr>
          <p:cNvPr id="5" name="テキスト ボックス 4">
            <a:extLst>
              <a:ext uri="{FF2B5EF4-FFF2-40B4-BE49-F238E27FC236}">
                <a16:creationId xmlns:a16="http://schemas.microsoft.com/office/drawing/2014/main" id="{B22FB716-419C-CA28-89BB-CC7F123D187B}"/>
              </a:ext>
            </a:extLst>
          </p:cNvPr>
          <p:cNvSpPr txBox="1"/>
          <p:nvPr/>
        </p:nvSpPr>
        <p:spPr>
          <a:xfrm>
            <a:off x="2297724" y="1750647"/>
            <a:ext cx="4939322" cy="1354217"/>
          </a:xfrm>
          <a:prstGeom prst="rect">
            <a:avLst/>
          </a:prstGeom>
          <a:noFill/>
        </p:spPr>
        <p:txBody>
          <a:bodyPr wrap="square" rtlCol="0">
            <a:spAutoFit/>
          </a:bodyPr>
          <a:lstStyle/>
          <a:p>
            <a:pPr algn="ctr"/>
            <a:r>
              <a:rPr kumimoji="1" lang="ja-JP" altLang="en-US" sz="5400" dirty="0">
                <a:solidFill>
                  <a:schemeClr val="bg1"/>
                </a:solidFill>
              </a:rPr>
              <a:t>計算物理学</a:t>
            </a:r>
            <a:r>
              <a:rPr kumimoji="1" lang="en-US" altLang="ja-JP" sz="5400" dirty="0">
                <a:solidFill>
                  <a:schemeClr val="bg1"/>
                </a:solidFill>
              </a:rPr>
              <a:t>B</a:t>
            </a:r>
          </a:p>
          <a:p>
            <a:pPr algn="ctr"/>
            <a:r>
              <a:rPr kumimoji="1" lang="ja-JP" altLang="en-US" sz="2800" dirty="0">
                <a:solidFill>
                  <a:schemeClr val="bg1"/>
                </a:solidFill>
              </a:rPr>
              <a:t>第一回</a:t>
            </a:r>
          </a:p>
        </p:txBody>
      </p:sp>
      <p:sp>
        <p:nvSpPr>
          <p:cNvPr id="8" name="テキスト ボックス 7">
            <a:extLst>
              <a:ext uri="{FF2B5EF4-FFF2-40B4-BE49-F238E27FC236}">
                <a16:creationId xmlns:a16="http://schemas.microsoft.com/office/drawing/2014/main" id="{E958A859-2536-D4C9-04BD-8C5AA790A075}"/>
              </a:ext>
            </a:extLst>
          </p:cNvPr>
          <p:cNvSpPr txBox="1">
            <a:spLocks/>
          </p:cNvSpPr>
          <p:nvPr/>
        </p:nvSpPr>
        <p:spPr>
          <a:xfrm>
            <a:off x="6557460" y="5337242"/>
            <a:ext cx="2144277" cy="338554"/>
          </a:xfrm>
          <a:prstGeom prst="rect">
            <a:avLst/>
          </a:prstGeom>
          <a:noFill/>
        </p:spPr>
        <p:txBody>
          <a:bodyPr wrap="square" rtlCol="0">
            <a:spAutoFit/>
          </a:bodyPr>
          <a:lstStyle/>
          <a:p>
            <a:r>
              <a:rPr lang="ja-JP" altLang="en-US" sz="1600" dirty="0">
                <a:latin typeface="UD デジタル 教科書体 NK-R" panose="02020400000000000000" pitchFamily="18" charset="-128"/>
                <a:ea typeface="UD デジタル 教科書体 NK-R" panose="02020400000000000000" pitchFamily="18" charset="-128"/>
              </a:rPr>
              <a:t>野垣 康介、藤本 悠輝</a:t>
            </a:r>
            <a:endParaRPr lang="ja-JP" altLang="en-US" sz="1600" baseline="30000" dirty="0">
              <a:latin typeface="UD デジタル 教科書体 NK-R" panose="02020400000000000000" pitchFamily="18" charset="-128"/>
              <a:ea typeface="UD デジタル 教科書体 NK-R" panose="02020400000000000000" pitchFamily="18" charset="-128"/>
            </a:endParaRPr>
          </a:p>
        </p:txBody>
      </p:sp>
    </p:spTree>
    <p:extLst>
      <p:ext uri="{BB962C8B-B14F-4D97-AF65-F5344CB8AC3E}">
        <p14:creationId xmlns:p14="http://schemas.microsoft.com/office/powerpoint/2010/main" val="1268563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04C1521-666B-C66A-38D0-FD774ABE7388}"/>
              </a:ext>
            </a:extLst>
          </p:cNvPr>
          <p:cNvSpPr txBox="1"/>
          <p:nvPr/>
        </p:nvSpPr>
        <p:spPr>
          <a:xfrm>
            <a:off x="1104900" y="1554480"/>
            <a:ext cx="5004896" cy="369332"/>
          </a:xfrm>
          <a:prstGeom prst="rect">
            <a:avLst/>
          </a:prstGeom>
          <a:noFill/>
        </p:spPr>
        <p:txBody>
          <a:bodyPr wrap="none" rtlCol="0">
            <a:spAutoFit/>
          </a:bodyPr>
          <a:lstStyle/>
          <a:p>
            <a:r>
              <a:rPr kumimoji="1" lang="ja-JP" altLang="en-US" dirty="0"/>
              <a:t>変数を用いるとプログラムを簡潔に記述できます</a:t>
            </a:r>
          </a:p>
        </p:txBody>
      </p:sp>
      <p:pic>
        <p:nvPicPr>
          <p:cNvPr id="6" name="図 5">
            <a:extLst>
              <a:ext uri="{FF2B5EF4-FFF2-40B4-BE49-F238E27FC236}">
                <a16:creationId xmlns:a16="http://schemas.microsoft.com/office/drawing/2014/main" id="{E98BEF40-9CE0-AF06-8BBE-2751A3ADDFB5}"/>
              </a:ext>
            </a:extLst>
          </p:cNvPr>
          <p:cNvPicPr>
            <a:picLocks noChangeAspect="1"/>
          </p:cNvPicPr>
          <p:nvPr/>
        </p:nvPicPr>
        <p:blipFill>
          <a:blip r:embed="rId2"/>
          <a:stretch>
            <a:fillRect/>
          </a:stretch>
        </p:blipFill>
        <p:spPr>
          <a:xfrm>
            <a:off x="2378963" y="2060973"/>
            <a:ext cx="4059937" cy="3373850"/>
          </a:xfrm>
          <a:prstGeom prst="rect">
            <a:avLst/>
          </a:prstGeom>
        </p:spPr>
      </p:pic>
      <p:sp>
        <p:nvSpPr>
          <p:cNvPr id="7" name="テキスト ボックス 6">
            <a:extLst>
              <a:ext uri="{FF2B5EF4-FFF2-40B4-BE49-F238E27FC236}">
                <a16:creationId xmlns:a16="http://schemas.microsoft.com/office/drawing/2014/main" id="{02B171A1-1924-2C97-8221-4BD277AE0711}"/>
              </a:ext>
            </a:extLst>
          </p:cNvPr>
          <p:cNvSpPr txBox="1"/>
          <p:nvPr/>
        </p:nvSpPr>
        <p:spPr>
          <a:xfrm>
            <a:off x="2004060" y="5571984"/>
            <a:ext cx="5003293" cy="646331"/>
          </a:xfrm>
          <a:prstGeom prst="rect">
            <a:avLst/>
          </a:prstGeom>
          <a:noFill/>
        </p:spPr>
        <p:txBody>
          <a:bodyPr wrap="none" rtlCol="0">
            <a:spAutoFit/>
          </a:bodyPr>
          <a:lstStyle/>
          <a:p>
            <a:pPr algn="ctr"/>
            <a:r>
              <a:rPr kumimoji="1" lang="en-US" altLang="ja-JP" dirty="0"/>
              <a:t>=</a:t>
            </a:r>
            <a:r>
              <a:rPr kumimoji="1" lang="ja-JP" altLang="en-US" dirty="0"/>
              <a:t>は代入演算子と呼ばれ、右辺を左辺に代入する。</a:t>
            </a:r>
            <a:endParaRPr kumimoji="1" lang="en-US" altLang="ja-JP" dirty="0"/>
          </a:p>
          <a:p>
            <a:pPr algn="ctr"/>
            <a:r>
              <a:rPr kumimoji="1" lang="ja-JP" altLang="en-US" b="1" u="sng" dirty="0"/>
              <a:t>数学記号の意味ではない！</a:t>
            </a:r>
          </a:p>
        </p:txBody>
      </p:sp>
      <p:sp>
        <p:nvSpPr>
          <p:cNvPr id="3" name="テキスト ボックス 2">
            <a:extLst>
              <a:ext uri="{FF2B5EF4-FFF2-40B4-BE49-F238E27FC236}">
                <a16:creationId xmlns:a16="http://schemas.microsoft.com/office/drawing/2014/main" id="{26B0EB57-583A-CFAE-4626-0C7FDFFDE5B0}"/>
              </a:ext>
            </a:extLst>
          </p:cNvPr>
          <p:cNvSpPr txBox="1"/>
          <p:nvPr/>
        </p:nvSpPr>
        <p:spPr>
          <a:xfrm>
            <a:off x="3085055" y="473696"/>
            <a:ext cx="2973891" cy="523220"/>
          </a:xfrm>
          <a:prstGeom prst="rect">
            <a:avLst/>
          </a:prstGeom>
          <a:noFill/>
        </p:spPr>
        <p:txBody>
          <a:bodyPr wrap="none" rtlCol="0">
            <a:spAutoFit/>
          </a:bodyPr>
          <a:lstStyle/>
          <a:p>
            <a:r>
              <a:rPr kumimoji="1" lang="ja-JP" altLang="en-US" sz="2800" dirty="0"/>
              <a:t>変数と代入演算子</a:t>
            </a:r>
          </a:p>
        </p:txBody>
      </p:sp>
    </p:spTree>
    <p:extLst>
      <p:ext uri="{BB962C8B-B14F-4D97-AF65-F5344CB8AC3E}">
        <p14:creationId xmlns:p14="http://schemas.microsoft.com/office/powerpoint/2010/main" val="1149573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103CD0E-A970-BEA4-92B2-990E595B0FE6}"/>
              </a:ext>
            </a:extLst>
          </p:cNvPr>
          <p:cNvPicPr>
            <a:picLocks noChangeAspect="1"/>
          </p:cNvPicPr>
          <p:nvPr/>
        </p:nvPicPr>
        <p:blipFill>
          <a:blip r:embed="rId2"/>
          <a:stretch>
            <a:fillRect/>
          </a:stretch>
        </p:blipFill>
        <p:spPr>
          <a:xfrm>
            <a:off x="2771223" y="2211801"/>
            <a:ext cx="3601554" cy="2783870"/>
          </a:xfrm>
          <a:prstGeom prst="rect">
            <a:avLst/>
          </a:prstGeom>
        </p:spPr>
      </p:pic>
      <p:sp>
        <p:nvSpPr>
          <p:cNvPr id="4" name="テキスト ボックス 3">
            <a:extLst>
              <a:ext uri="{FF2B5EF4-FFF2-40B4-BE49-F238E27FC236}">
                <a16:creationId xmlns:a16="http://schemas.microsoft.com/office/drawing/2014/main" id="{1E60E1F5-F6D4-83DC-A1E8-5AEF47683E3C}"/>
              </a:ext>
            </a:extLst>
          </p:cNvPr>
          <p:cNvSpPr txBox="1"/>
          <p:nvPr/>
        </p:nvSpPr>
        <p:spPr>
          <a:xfrm>
            <a:off x="922020" y="1390734"/>
            <a:ext cx="5609228" cy="646331"/>
          </a:xfrm>
          <a:prstGeom prst="rect">
            <a:avLst/>
          </a:prstGeom>
          <a:noFill/>
        </p:spPr>
        <p:txBody>
          <a:bodyPr wrap="none" rtlCol="0">
            <a:spAutoFit/>
          </a:bodyPr>
          <a:lstStyle/>
          <a:p>
            <a:r>
              <a:rPr kumimoji="1" lang="ja-JP" altLang="en-US" dirty="0"/>
              <a:t>データには色々な型があります。</a:t>
            </a:r>
            <a:endParaRPr kumimoji="1" lang="en-US" altLang="ja-JP" dirty="0"/>
          </a:p>
          <a:p>
            <a:r>
              <a:rPr kumimoji="1" lang="en-US" altLang="ja-JP" dirty="0"/>
              <a:t>type</a:t>
            </a:r>
            <a:r>
              <a:rPr kumimoji="1" lang="ja-JP" altLang="en-US" dirty="0"/>
              <a:t>関数を用いると、変数の型を調べることができます。</a:t>
            </a:r>
            <a:endParaRPr kumimoji="1" lang="en-US" altLang="ja-JP" dirty="0"/>
          </a:p>
        </p:txBody>
      </p:sp>
      <p:sp>
        <p:nvSpPr>
          <p:cNvPr id="5" name="テキスト ボックス 4">
            <a:extLst>
              <a:ext uri="{FF2B5EF4-FFF2-40B4-BE49-F238E27FC236}">
                <a16:creationId xmlns:a16="http://schemas.microsoft.com/office/drawing/2014/main" id="{6E4C11D7-E8AF-19CD-B622-01BE5EF66A26}"/>
              </a:ext>
            </a:extLst>
          </p:cNvPr>
          <p:cNvSpPr txBox="1"/>
          <p:nvPr/>
        </p:nvSpPr>
        <p:spPr>
          <a:xfrm>
            <a:off x="3337560" y="5284708"/>
            <a:ext cx="2468880" cy="923330"/>
          </a:xfrm>
          <a:prstGeom prst="rect">
            <a:avLst/>
          </a:prstGeom>
          <a:noFill/>
        </p:spPr>
        <p:txBody>
          <a:bodyPr wrap="square" rtlCol="0">
            <a:spAutoFit/>
          </a:bodyPr>
          <a:lstStyle/>
          <a:p>
            <a:r>
              <a:rPr kumimoji="1" lang="en-US" altLang="ja-JP" dirty="0"/>
              <a:t>int: </a:t>
            </a:r>
            <a:r>
              <a:rPr kumimoji="1" lang="ja-JP" altLang="en-US" dirty="0"/>
              <a:t>整数型</a:t>
            </a:r>
            <a:endParaRPr kumimoji="1" lang="en-US" altLang="ja-JP" dirty="0"/>
          </a:p>
          <a:p>
            <a:r>
              <a:rPr kumimoji="1" lang="en-US" altLang="ja-JP" dirty="0"/>
              <a:t>float: </a:t>
            </a:r>
            <a:r>
              <a:rPr kumimoji="1" lang="ja-JP" altLang="en-US" dirty="0"/>
              <a:t>浮動小数点型</a:t>
            </a:r>
            <a:endParaRPr kumimoji="1" lang="en-US" altLang="ja-JP" dirty="0"/>
          </a:p>
          <a:p>
            <a:r>
              <a:rPr kumimoji="1" lang="en-US" altLang="ja-JP" dirty="0"/>
              <a:t>str: </a:t>
            </a:r>
            <a:r>
              <a:rPr kumimoji="1" lang="ja-JP" altLang="en-US" dirty="0"/>
              <a:t>文字列型</a:t>
            </a:r>
          </a:p>
        </p:txBody>
      </p:sp>
      <p:sp>
        <p:nvSpPr>
          <p:cNvPr id="2" name="テキスト ボックス 1">
            <a:extLst>
              <a:ext uri="{FF2B5EF4-FFF2-40B4-BE49-F238E27FC236}">
                <a16:creationId xmlns:a16="http://schemas.microsoft.com/office/drawing/2014/main" id="{3CD6E397-E487-7BBB-1A86-B37DF1E042E4}"/>
              </a:ext>
            </a:extLst>
          </p:cNvPr>
          <p:cNvSpPr txBox="1"/>
          <p:nvPr/>
        </p:nvSpPr>
        <p:spPr>
          <a:xfrm>
            <a:off x="3646907" y="473696"/>
            <a:ext cx="1850186" cy="523220"/>
          </a:xfrm>
          <a:prstGeom prst="rect">
            <a:avLst/>
          </a:prstGeom>
          <a:noFill/>
        </p:spPr>
        <p:txBody>
          <a:bodyPr wrap="none" rtlCol="0">
            <a:spAutoFit/>
          </a:bodyPr>
          <a:lstStyle/>
          <a:p>
            <a:r>
              <a:rPr kumimoji="1" lang="ja-JP" altLang="en-US" sz="2800" dirty="0"/>
              <a:t>データの型</a:t>
            </a:r>
          </a:p>
        </p:txBody>
      </p:sp>
    </p:spTree>
    <p:extLst>
      <p:ext uri="{BB962C8B-B14F-4D97-AF65-F5344CB8AC3E}">
        <p14:creationId xmlns:p14="http://schemas.microsoft.com/office/powerpoint/2010/main" val="343085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2F654C8-11E9-E88B-F451-C2FB1CFEDDEF}"/>
              </a:ext>
            </a:extLst>
          </p:cNvPr>
          <p:cNvPicPr>
            <a:picLocks noChangeAspect="1"/>
          </p:cNvPicPr>
          <p:nvPr/>
        </p:nvPicPr>
        <p:blipFill>
          <a:blip r:embed="rId2"/>
          <a:stretch>
            <a:fillRect/>
          </a:stretch>
        </p:blipFill>
        <p:spPr>
          <a:xfrm>
            <a:off x="2423764" y="2321781"/>
            <a:ext cx="4296471" cy="3072764"/>
          </a:xfrm>
          <a:prstGeom prst="rect">
            <a:avLst/>
          </a:prstGeom>
        </p:spPr>
      </p:pic>
      <p:sp>
        <p:nvSpPr>
          <p:cNvPr id="4" name="テキスト ボックス 3">
            <a:extLst>
              <a:ext uri="{FF2B5EF4-FFF2-40B4-BE49-F238E27FC236}">
                <a16:creationId xmlns:a16="http://schemas.microsoft.com/office/drawing/2014/main" id="{EAA04490-3929-F508-0636-C6565A74ABF1}"/>
              </a:ext>
            </a:extLst>
          </p:cNvPr>
          <p:cNvSpPr txBox="1"/>
          <p:nvPr/>
        </p:nvSpPr>
        <p:spPr>
          <a:xfrm>
            <a:off x="1200724" y="1296063"/>
            <a:ext cx="6742551" cy="646331"/>
          </a:xfrm>
          <a:prstGeom prst="rect">
            <a:avLst/>
          </a:prstGeom>
          <a:noFill/>
        </p:spPr>
        <p:txBody>
          <a:bodyPr wrap="none" rtlCol="0">
            <a:spAutoFit/>
          </a:bodyPr>
          <a:lstStyle/>
          <a:p>
            <a:r>
              <a:rPr kumimoji="1" lang="ja-JP" altLang="en-US" dirty="0"/>
              <a:t>課題の提出は、</a:t>
            </a:r>
            <a:r>
              <a:rPr kumimoji="1" lang="en-US" altLang="ja-JP" dirty="0"/>
              <a:t>[</a:t>
            </a:r>
            <a:r>
              <a:rPr kumimoji="1" lang="ja-JP" altLang="en-US" dirty="0"/>
              <a:t>ファイル</a:t>
            </a:r>
            <a:r>
              <a:rPr kumimoji="1" lang="en-US" altLang="ja-JP" dirty="0"/>
              <a:t>]</a:t>
            </a:r>
            <a:r>
              <a:rPr kumimoji="1" lang="ja-JP" altLang="en-US" dirty="0"/>
              <a:t>→</a:t>
            </a:r>
            <a:r>
              <a:rPr kumimoji="1" lang="en-US" altLang="ja-JP" dirty="0"/>
              <a:t>[</a:t>
            </a:r>
            <a:r>
              <a:rPr kumimoji="1" lang="ja-JP" altLang="en-US" dirty="0"/>
              <a:t>ダウンロード</a:t>
            </a:r>
            <a:r>
              <a:rPr kumimoji="1" lang="en-US" altLang="ja-JP" dirty="0"/>
              <a:t>]</a:t>
            </a:r>
            <a:r>
              <a:rPr kumimoji="1" lang="ja-JP" altLang="en-US" dirty="0"/>
              <a:t>→</a:t>
            </a:r>
            <a:r>
              <a:rPr kumimoji="1" lang="en-US" altLang="ja-JP" dirty="0"/>
              <a:t>[.</a:t>
            </a:r>
            <a:r>
              <a:rPr kumimoji="1" lang="en-US" altLang="ja-JP" dirty="0" err="1"/>
              <a:t>ipynb</a:t>
            </a:r>
            <a:r>
              <a:rPr kumimoji="1" lang="ja-JP" altLang="en-US" dirty="0"/>
              <a:t>をダウンロード</a:t>
            </a:r>
            <a:r>
              <a:rPr kumimoji="1" lang="en-US" altLang="ja-JP" dirty="0"/>
              <a:t>]</a:t>
            </a:r>
          </a:p>
          <a:p>
            <a:r>
              <a:rPr kumimoji="1" lang="ja-JP" altLang="en-US" dirty="0"/>
              <a:t>でローカルにダウンロードしてから学務情報システムにアップロード。</a:t>
            </a:r>
          </a:p>
        </p:txBody>
      </p:sp>
      <p:sp>
        <p:nvSpPr>
          <p:cNvPr id="5" name="正方形/長方形 4">
            <a:extLst>
              <a:ext uri="{FF2B5EF4-FFF2-40B4-BE49-F238E27FC236}">
                <a16:creationId xmlns:a16="http://schemas.microsoft.com/office/drawing/2014/main" id="{D2FD9A0D-C38D-82FE-4C1D-4BC2D791BA98}"/>
              </a:ext>
            </a:extLst>
          </p:cNvPr>
          <p:cNvSpPr/>
          <p:nvPr/>
        </p:nvSpPr>
        <p:spPr>
          <a:xfrm>
            <a:off x="2623931" y="4879906"/>
            <a:ext cx="1717481" cy="24649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B46E760A-A150-6ED9-ECCC-D5DEB2813D28}"/>
              </a:ext>
            </a:extLst>
          </p:cNvPr>
          <p:cNvSpPr txBox="1"/>
          <p:nvPr/>
        </p:nvSpPr>
        <p:spPr>
          <a:xfrm>
            <a:off x="2540034" y="473696"/>
            <a:ext cx="4063933" cy="523220"/>
          </a:xfrm>
          <a:prstGeom prst="rect">
            <a:avLst/>
          </a:prstGeom>
          <a:noFill/>
        </p:spPr>
        <p:txBody>
          <a:bodyPr wrap="none" rtlCol="0">
            <a:spAutoFit/>
          </a:bodyPr>
          <a:lstStyle/>
          <a:p>
            <a:r>
              <a:rPr kumimoji="1" lang="ja-JP" altLang="en-US" sz="2800" dirty="0"/>
              <a:t>ノートブックのダウンロード</a:t>
            </a:r>
          </a:p>
        </p:txBody>
      </p:sp>
    </p:spTree>
    <p:extLst>
      <p:ext uri="{BB962C8B-B14F-4D97-AF65-F5344CB8AC3E}">
        <p14:creationId xmlns:p14="http://schemas.microsoft.com/office/powerpoint/2010/main" val="54102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20D961F-A929-8528-AFDB-9A6EFF556A94}"/>
              </a:ext>
            </a:extLst>
          </p:cNvPr>
          <p:cNvSpPr txBox="1"/>
          <p:nvPr/>
        </p:nvSpPr>
        <p:spPr>
          <a:xfrm>
            <a:off x="1168842" y="1558456"/>
            <a:ext cx="6401111" cy="646331"/>
          </a:xfrm>
          <a:prstGeom prst="rect">
            <a:avLst/>
          </a:prstGeom>
          <a:noFill/>
        </p:spPr>
        <p:txBody>
          <a:bodyPr wrap="none" rtlCol="0">
            <a:spAutoFit/>
          </a:bodyPr>
          <a:lstStyle/>
          <a:p>
            <a:r>
              <a:rPr kumimoji="1" lang="ja-JP" altLang="en-US" dirty="0"/>
              <a:t>毎回の授業で使用するコードは</a:t>
            </a:r>
            <a:r>
              <a:rPr kumimoji="1" lang="en-US" altLang="ja-JP" dirty="0"/>
              <a:t>GitHub</a:t>
            </a:r>
            <a:r>
              <a:rPr kumimoji="1" lang="ja-JP" altLang="en-US" dirty="0"/>
              <a:t>を用いて配布します。</a:t>
            </a:r>
            <a:endParaRPr kumimoji="1" lang="en-US" altLang="ja-JP" dirty="0"/>
          </a:p>
          <a:p>
            <a:r>
              <a:rPr kumimoji="1" lang="en-US" altLang="ja-JP" dirty="0"/>
              <a:t>(https://github.com/nogaki/Computational_Physics_B)</a:t>
            </a:r>
            <a:endParaRPr kumimoji="1" lang="ja-JP" altLang="en-US" dirty="0"/>
          </a:p>
        </p:txBody>
      </p:sp>
      <p:grpSp>
        <p:nvGrpSpPr>
          <p:cNvPr id="10" name="グループ化 9">
            <a:extLst>
              <a:ext uri="{FF2B5EF4-FFF2-40B4-BE49-F238E27FC236}">
                <a16:creationId xmlns:a16="http://schemas.microsoft.com/office/drawing/2014/main" id="{D820F37A-4564-2C74-CA8A-F94F5EC21733}"/>
              </a:ext>
            </a:extLst>
          </p:cNvPr>
          <p:cNvGrpSpPr/>
          <p:nvPr/>
        </p:nvGrpSpPr>
        <p:grpSpPr>
          <a:xfrm>
            <a:off x="639634" y="2548676"/>
            <a:ext cx="3192896" cy="3108722"/>
            <a:chOff x="1299592" y="2564579"/>
            <a:chExt cx="3192896" cy="3108722"/>
          </a:xfrm>
        </p:grpSpPr>
        <p:pic>
          <p:nvPicPr>
            <p:cNvPr id="4" name="図 3">
              <a:extLst>
                <a:ext uri="{FF2B5EF4-FFF2-40B4-BE49-F238E27FC236}">
                  <a16:creationId xmlns:a16="http://schemas.microsoft.com/office/drawing/2014/main" id="{9556B4B6-A23E-2C41-86E5-39EC44DDFCFA}"/>
                </a:ext>
              </a:extLst>
            </p:cNvPr>
            <p:cNvPicPr>
              <a:picLocks noChangeAspect="1"/>
            </p:cNvPicPr>
            <p:nvPr/>
          </p:nvPicPr>
          <p:blipFill>
            <a:blip r:embed="rId2"/>
            <a:srcRect r="13187"/>
            <a:stretch>
              <a:fillRect/>
            </a:stretch>
          </p:blipFill>
          <p:spPr>
            <a:xfrm>
              <a:off x="1299592" y="2564579"/>
              <a:ext cx="3192896" cy="3108722"/>
            </a:xfrm>
            <a:prstGeom prst="rect">
              <a:avLst/>
            </a:prstGeom>
          </p:spPr>
        </p:pic>
        <p:cxnSp>
          <p:nvCxnSpPr>
            <p:cNvPr id="6" name="直線コネクタ 5">
              <a:extLst>
                <a:ext uri="{FF2B5EF4-FFF2-40B4-BE49-F238E27FC236}">
                  <a16:creationId xmlns:a16="http://schemas.microsoft.com/office/drawing/2014/main" id="{594FB5E9-BF58-88DF-D1DA-35B6924140F2}"/>
                </a:ext>
              </a:extLst>
            </p:cNvPr>
            <p:cNvCxnSpPr>
              <a:cxnSpLocks/>
            </p:cNvCxnSpPr>
            <p:nvPr/>
          </p:nvCxnSpPr>
          <p:spPr>
            <a:xfrm>
              <a:off x="1660125" y="4575147"/>
              <a:ext cx="528845"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9" name="図 8">
            <a:extLst>
              <a:ext uri="{FF2B5EF4-FFF2-40B4-BE49-F238E27FC236}">
                <a16:creationId xmlns:a16="http://schemas.microsoft.com/office/drawing/2014/main" id="{7A766ACC-BD25-A6EC-08AF-A9E94035BCE9}"/>
              </a:ext>
            </a:extLst>
          </p:cNvPr>
          <p:cNvPicPr>
            <a:picLocks noChangeAspect="1"/>
          </p:cNvPicPr>
          <p:nvPr/>
        </p:nvPicPr>
        <p:blipFill>
          <a:blip r:embed="rId3"/>
          <a:stretch>
            <a:fillRect/>
          </a:stretch>
        </p:blipFill>
        <p:spPr>
          <a:xfrm>
            <a:off x="4087788" y="2683879"/>
            <a:ext cx="4976846" cy="2323966"/>
          </a:xfrm>
          <a:prstGeom prst="rect">
            <a:avLst/>
          </a:prstGeom>
        </p:spPr>
      </p:pic>
      <p:sp>
        <p:nvSpPr>
          <p:cNvPr id="11" name="楕円 10">
            <a:extLst>
              <a:ext uri="{FF2B5EF4-FFF2-40B4-BE49-F238E27FC236}">
                <a16:creationId xmlns:a16="http://schemas.microsoft.com/office/drawing/2014/main" id="{8D38C24B-6F07-2719-BDB5-D37D91361050}"/>
              </a:ext>
            </a:extLst>
          </p:cNvPr>
          <p:cNvSpPr/>
          <p:nvPr/>
        </p:nvSpPr>
        <p:spPr>
          <a:xfrm>
            <a:off x="8432970" y="4103037"/>
            <a:ext cx="307892" cy="27992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E3BD9828-4A72-ADEE-2C42-55835275C53A}"/>
              </a:ext>
            </a:extLst>
          </p:cNvPr>
          <p:cNvSpPr/>
          <p:nvPr/>
        </p:nvSpPr>
        <p:spPr>
          <a:xfrm>
            <a:off x="3601383" y="3771901"/>
            <a:ext cx="827741" cy="502444"/>
          </a:xfrm>
          <a:prstGeom prst="rightArrow">
            <a:avLst>
              <a:gd name="adj1" fmla="val 50000"/>
              <a:gd name="adj2" fmla="val 54526"/>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9615BC0-8562-44D6-CFD5-564CBA2D9F74}"/>
              </a:ext>
            </a:extLst>
          </p:cNvPr>
          <p:cNvSpPr txBox="1"/>
          <p:nvPr/>
        </p:nvSpPr>
        <p:spPr>
          <a:xfrm>
            <a:off x="2607359" y="5861738"/>
            <a:ext cx="3929281" cy="369332"/>
          </a:xfrm>
          <a:prstGeom prst="rect">
            <a:avLst/>
          </a:prstGeom>
          <a:noFill/>
        </p:spPr>
        <p:txBody>
          <a:bodyPr wrap="none" rtlCol="0">
            <a:spAutoFit/>
          </a:bodyPr>
          <a:lstStyle/>
          <a:p>
            <a:r>
              <a:rPr kumimoji="1" lang="ja-JP" altLang="en-US" dirty="0"/>
              <a:t>事前にダウンロードしておいてください。</a:t>
            </a:r>
          </a:p>
        </p:txBody>
      </p:sp>
      <p:sp>
        <p:nvSpPr>
          <p:cNvPr id="14" name="テキスト ボックス 13">
            <a:extLst>
              <a:ext uri="{FF2B5EF4-FFF2-40B4-BE49-F238E27FC236}">
                <a16:creationId xmlns:a16="http://schemas.microsoft.com/office/drawing/2014/main" id="{32BBAE08-CD5A-0503-B6E1-24EA5E530B82}"/>
              </a:ext>
            </a:extLst>
          </p:cNvPr>
          <p:cNvSpPr txBox="1"/>
          <p:nvPr/>
        </p:nvSpPr>
        <p:spPr>
          <a:xfrm>
            <a:off x="2668274" y="473696"/>
            <a:ext cx="3807453" cy="523220"/>
          </a:xfrm>
          <a:prstGeom prst="rect">
            <a:avLst/>
          </a:prstGeom>
          <a:noFill/>
        </p:spPr>
        <p:txBody>
          <a:bodyPr wrap="none" rtlCol="0">
            <a:spAutoFit/>
          </a:bodyPr>
          <a:lstStyle/>
          <a:p>
            <a:r>
              <a:rPr kumimoji="1" lang="ja-JP" altLang="en-US" sz="2800" dirty="0"/>
              <a:t>講義資料のダウンロード</a:t>
            </a:r>
          </a:p>
        </p:txBody>
      </p:sp>
    </p:spTree>
    <p:extLst>
      <p:ext uri="{BB962C8B-B14F-4D97-AF65-F5344CB8AC3E}">
        <p14:creationId xmlns:p14="http://schemas.microsoft.com/office/powerpoint/2010/main" val="310044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2771CF-5423-41D6-8548-A917C463A27D}"/>
              </a:ext>
            </a:extLst>
          </p:cNvPr>
          <p:cNvSpPr txBox="1"/>
          <p:nvPr/>
        </p:nvSpPr>
        <p:spPr>
          <a:xfrm>
            <a:off x="2778881" y="2544417"/>
            <a:ext cx="3586238" cy="1015663"/>
          </a:xfrm>
          <a:prstGeom prst="rect">
            <a:avLst/>
          </a:prstGeom>
          <a:noFill/>
        </p:spPr>
        <p:txBody>
          <a:bodyPr wrap="none" rtlCol="0">
            <a:spAutoFit/>
          </a:bodyPr>
          <a:lstStyle/>
          <a:p>
            <a:r>
              <a:rPr kumimoji="1" lang="ja-JP" altLang="en-US" sz="6000" dirty="0"/>
              <a:t>実習タイム</a:t>
            </a:r>
          </a:p>
        </p:txBody>
      </p:sp>
      <p:sp>
        <p:nvSpPr>
          <p:cNvPr id="3" name="テキスト ボックス 2">
            <a:extLst>
              <a:ext uri="{FF2B5EF4-FFF2-40B4-BE49-F238E27FC236}">
                <a16:creationId xmlns:a16="http://schemas.microsoft.com/office/drawing/2014/main" id="{31A64CB5-A7C4-65DB-C303-E4B5CFEC6D29}"/>
              </a:ext>
            </a:extLst>
          </p:cNvPr>
          <p:cNvSpPr txBox="1"/>
          <p:nvPr/>
        </p:nvSpPr>
        <p:spPr>
          <a:xfrm>
            <a:off x="2831780" y="4047214"/>
            <a:ext cx="3480440" cy="369332"/>
          </a:xfrm>
          <a:prstGeom prst="rect">
            <a:avLst/>
          </a:prstGeom>
          <a:noFill/>
        </p:spPr>
        <p:txBody>
          <a:bodyPr wrap="none" rtlCol="0">
            <a:spAutoFit/>
          </a:bodyPr>
          <a:lstStyle/>
          <a:p>
            <a:r>
              <a:rPr kumimoji="1" lang="ja-JP" altLang="en-US" dirty="0"/>
              <a:t>超高性能電卓として遊んでみよう！</a:t>
            </a:r>
            <a:endParaRPr kumimoji="1" lang="en-US" altLang="ja-JP" dirty="0"/>
          </a:p>
        </p:txBody>
      </p:sp>
    </p:spTree>
    <p:extLst>
      <p:ext uri="{BB962C8B-B14F-4D97-AF65-F5344CB8AC3E}">
        <p14:creationId xmlns:p14="http://schemas.microsoft.com/office/powerpoint/2010/main" val="3474886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7E7351-998A-5936-3D53-07CF406149FA}"/>
              </a:ext>
            </a:extLst>
          </p:cNvPr>
          <p:cNvSpPr txBox="1"/>
          <p:nvPr/>
        </p:nvSpPr>
        <p:spPr>
          <a:xfrm>
            <a:off x="1039447" y="1555262"/>
            <a:ext cx="4228122" cy="369332"/>
          </a:xfrm>
          <a:prstGeom prst="rect">
            <a:avLst/>
          </a:prstGeom>
          <a:noFill/>
        </p:spPr>
        <p:txBody>
          <a:bodyPr wrap="square" rtlCol="0">
            <a:spAutoFit/>
          </a:bodyPr>
          <a:lstStyle/>
          <a:p>
            <a:r>
              <a:rPr kumimoji="1" lang="ja-JP" altLang="en-US" dirty="0"/>
              <a:t>本講義は火曜</a:t>
            </a:r>
            <a:r>
              <a:rPr kumimoji="1" lang="en-US" altLang="ja-JP" dirty="0"/>
              <a:t>3</a:t>
            </a:r>
            <a:r>
              <a:rPr kumimoji="1" lang="ja-JP" altLang="en-US" dirty="0"/>
              <a:t>限の「計算物理学</a:t>
            </a:r>
            <a:r>
              <a:rPr kumimoji="1" lang="en-US" altLang="ja-JP" dirty="0"/>
              <a:t>B</a:t>
            </a:r>
            <a:r>
              <a:rPr kumimoji="1" lang="ja-JP" altLang="en-US" dirty="0"/>
              <a:t>」です</a:t>
            </a:r>
            <a:endParaRPr kumimoji="1" lang="en-US" altLang="ja-JP" dirty="0"/>
          </a:p>
        </p:txBody>
      </p:sp>
      <p:sp>
        <p:nvSpPr>
          <p:cNvPr id="3" name="テキスト ボックス 2">
            <a:extLst>
              <a:ext uri="{FF2B5EF4-FFF2-40B4-BE49-F238E27FC236}">
                <a16:creationId xmlns:a16="http://schemas.microsoft.com/office/drawing/2014/main" id="{6BE4DA40-31A9-2A2C-F978-09C2E2557DDF}"/>
              </a:ext>
            </a:extLst>
          </p:cNvPr>
          <p:cNvSpPr txBox="1"/>
          <p:nvPr/>
        </p:nvSpPr>
        <p:spPr>
          <a:xfrm>
            <a:off x="1039447" y="2636517"/>
            <a:ext cx="6649577" cy="646331"/>
          </a:xfrm>
          <a:prstGeom prst="rect">
            <a:avLst/>
          </a:prstGeom>
          <a:noFill/>
        </p:spPr>
        <p:txBody>
          <a:bodyPr wrap="none" rtlCol="0">
            <a:spAutoFit/>
          </a:bodyPr>
          <a:lstStyle/>
          <a:p>
            <a:r>
              <a:rPr kumimoji="1" lang="ja-JP" altLang="en-US" dirty="0"/>
              <a:t>場所は、</a:t>
            </a:r>
            <a:r>
              <a:rPr lang="ja-JP" altLang="en-US" dirty="0"/>
              <a:t>理学部 </a:t>
            </a:r>
            <a:r>
              <a:rPr lang="en-US" altLang="ja-JP" dirty="0"/>
              <a:t>A518</a:t>
            </a:r>
            <a:r>
              <a:rPr lang="ja-JP" altLang="en-US" dirty="0"/>
              <a:t>マルチメディア室の予定ですが、</a:t>
            </a:r>
            <a:endParaRPr lang="en-US" altLang="ja-JP" dirty="0"/>
          </a:p>
          <a:p>
            <a:r>
              <a:rPr lang="ja-JP" altLang="en-US" dirty="0"/>
              <a:t>ネット接続の問題が多発すれば、</a:t>
            </a:r>
            <a:r>
              <a:rPr kumimoji="1" lang="en-US" altLang="ja-JP" dirty="0"/>
              <a:t>202</a:t>
            </a:r>
            <a:r>
              <a:rPr kumimoji="1" lang="ja-JP" altLang="en-US" dirty="0"/>
              <a:t>に移動する可能性があります。</a:t>
            </a:r>
          </a:p>
        </p:txBody>
      </p:sp>
      <p:sp>
        <p:nvSpPr>
          <p:cNvPr id="4" name="テキスト ボックス 3">
            <a:extLst>
              <a:ext uri="{FF2B5EF4-FFF2-40B4-BE49-F238E27FC236}">
                <a16:creationId xmlns:a16="http://schemas.microsoft.com/office/drawing/2014/main" id="{609E4FAF-6EF6-A045-C16E-A4ED73FB0B83}"/>
              </a:ext>
            </a:extLst>
          </p:cNvPr>
          <p:cNvSpPr txBox="1"/>
          <p:nvPr/>
        </p:nvSpPr>
        <p:spPr>
          <a:xfrm>
            <a:off x="980831" y="4645740"/>
            <a:ext cx="2164862" cy="369332"/>
          </a:xfrm>
          <a:prstGeom prst="rect">
            <a:avLst/>
          </a:prstGeom>
          <a:noFill/>
        </p:spPr>
        <p:txBody>
          <a:bodyPr wrap="square" rtlCol="0">
            <a:spAutoFit/>
          </a:bodyPr>
          <a:lstStyle/>
          <a:p>
            <a:r>
              <a:rPr kumimoji="1" lang="ja-JP" altLang="en-US" dirty="0"/>
              <a:t>成績評価について</a:t>
            </a:r>
          </a:p>
        </p:txBody>
      </p:sp>
      <p:sp>
        <p:nvSpPr>
          <p:cNvPr id="5" name="テキスト ボックス 4">
            <a:extLst>
              <a:ext uri="{FF2B5EF4-FFF2-40B4-BE49-F238E27FC236}">
                <a16:creationId xmlns:a16="http://schemas.microsoft.com/office/drawing/2014/main" id="{CDBAAA5B-B4DA-9D36-EF65-9F9584EA7AB7}"/>
              </a:ext>
            </a:extLst>
          </p:cNvPr>
          <p:cNvSpPr txBox="1"/>
          <p:nvPr/>
        </p:nvSpPr>
        <p:spPr>
          <a:xfrm>
            <a:off x="1625601" y="5205483"/>
            <a:ext cx="5150769" cy="369332"/>
          </a:xfrm>
          <a:prstGeom prst="rect">
            <a:avLst/>
          </a:prstGeom>
          <a:noFill/>
        </p:spPr>
        <p:txBody>
          <a:bodyPr wrap="none" rtlCol="0">
            <a:spAutoFit/>
          </a:bodyPr>
          <a:lstStyle/>
          <a:p>
            <a:r>
              <a:rPr lang="ja-JP" altLang="en-US" dirty="0"/>
              <a:t>毎回の出席点（</a:t>
            </a:r>
            <a:r>
              <a:rPr lang="en-US" altLang="ja-JP" dirty="0"/>
              <a:t>3-4</a:t>
            </a:r>
            <a:r>
              <a:rPr lang="ja-JP" altLang="en-US" dirty="0"/>
              <a:t>割）＋ 中間・期末</a:t>
            </a:r>
            <a:r>
              <a:rPr lang="en-US" altLang="ja-JP" dirty="0"/>
              <a:t>2</a:t>
            </a:r>
            <a:r>
              <a:rPr lang="ja-JP" altLang="en-US" dirty="0"/>
              <a:t>回のレポート</a:t>
            </a:r>
            <a:endParaRPr kumimoji="1" lang="ja-JP" altLang="en-US" dirty="0"/>
          </a:p>
        </p:txBody>
      </p:sp>
      <p:sp>
        <p:nvSpPr>
          <p:cNvPr id="6" name="テキスト ボックス 5">
            <a:extLst>
              <a:ext uri="{FF2B5EF4-FFF2-40B4-BE49-F238E27FC236}">
                <a16:creationId xmlns:a16="http://schemas.microsoft.com/office/drawing/2014/main" id="{BE031559-4CE1-8336-52E7-0CF9FC06B761}"/>
              </a:ext>
            </a:extLst>
          </p:cNvPr>
          <p:cNvSpPr txBox="1"/>
          <p:nvPr/>
        </p:nvSpPr>
        <p:spPr>
          <a:xfrm>
            <a:off x="1625601" y="5680829"/>
            <a:ext cx="3496470" cy="369332"/>
          </a:xfrm>
          <a:prstGeom prst="rect">
            <a:avLst/>
          </a:prstGeom>
          <a:noFill/>
        </p:spPr>
        <p:txBody>
          <a:bodyPr wrap="none" rtlCol="0">
            <a:spAutoFit/>
          </a:bodyPr>
          <a:lstStyle/>
          <a:p>
            <a:r>
              <a:rPr kumimoji="1" lang="ja-JP" altLang="en-US" dirty="0"/>
              <a:t>出席点は、授業中の成果物で評価</a:t>
            </a:r>
          </a:p>
        </p:txBody>
      </p:sp>
      <p:sp>
        <p:nvSpPr>
          <p:cNvPr id="7" name="楕円 6">
            <a:extLst>
              <a:ext uri="{FF2B5EF4-FFF2-40B4-BE49-F238E27FC236}">
                <a16:creationId xmlns:a16="http://schemas.microsoft.com/office/drawing/2014/main" id="{577376AF-57D9-5D2D-2BD6-F92F60DD58CB}"/>
              </a:ext>
            </a:extLst>
          </p:cNvPr>
          <p:cNvSpPr/>
          <p:nvPr/>
        </p:nvSpPr>
        <p:spPr>
          <a:xfrm>
            <a:off x="1539632" y="5344273"/>
            <a:ext cx="85969" cy="9175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92B4A0E1-8F0C-281D-C056-6041EA9894E8}"/>
              </a:ext>
            </a:extLst>
          </p:cNvPr>
          <p:cNvSpPr/>
          <p:nvPr/>
        </p:nvSpPr>
        <p:spPr>
          <a:xfrm>
            <a:off x="1539631" y="5819618"/>
            <a:ext cx="85969" cy="9175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95FD8B4-5867-1753-98A1-03B1F48F271C}"/>
              </a:ext>
            </a:extLst>
          </p:cNvPr>
          <p:cNvSpPr txBox="1"/>
          <p:nvPr/>
        </p:nvSpPr>
        <p:spPr>
          <a:xfrm>
            <a:off x="1039447" y="3718062"/>
            <a:ext cx="5928226" cy="369332"/>
          </a:xfrm>
          <a:prstGeom prst="rect">
            <a:avLst/>
          </a:prstGeom>
          <a:noFill/>
        </p:spPr>
        <p:txBody>
          <a:bodyPr wrap="none" rtlCol="0">
            <a:spAutoFit/>
          </a:bodyPr>
          <a:lstStyle/>
          <a:p>
            <a:r>
              <a:rPr kumimoji="1" lang="ja-JP" altLang="en-US" dirty="0"/>
              <a:t>毎回の講義は、前半の座学と後半の実習に分かれています。</a:t>
            </a:r>
            <a:endParaRPr kumimoji="1" lang="en-US" altLang="ja-JP" dirty="0"/>
          </a:p>
        </p:txBody>
      </p:sp>
      <p:sp>
        <p:nvSpPr>
          <p:cNvPr id="10" name="テキスト ボックス 9">
            <a:extLst>
              <a:ext uri="{FF2B5EF4-FFF2-40B4-BE49-F238E27FC236}">
                <a16:creationId xmlns:a16="http://schemas.microsoft.com/office/drawing/2014/main" id="{EE070722-2DAE-5BE0-3B79-10D226B9B6AD}"/>
              </a:ext>
            </a:extLst>
          </p:cNvPr>
          <p:cNvSpPr txBox="1"/>
          <p:nvPr/>
        </p:nvSpPr>
        <p:spPr>
          <a:xfrm>
            <a:off x="3838466" y="473696"/>
            <a:ext cx="1467068" cy="523220"/>
          </a:xfrm>
          <a:prstGeom prst="rect">
            <a:avLst/>
          </a:prstGeom>
          <a:noFill/>
        </p:spPr>
        <p:txBody>
          <a:bodyPr wrap="none" rtlCol="0">
            <a:spAutoFit/>
          </a:bodyPr>
          <a:lstStyle/>
          <a:p>
            <a:r>
              <a:rPr kumimoji="1" lang="ja-JP" altLang="en-US" sz="2800" dirty="0"/>
              <a:t>はじめに</a:t>
            </a:r>
          </a:p>
        </p:txBody>
      </p:sp>
    </p:spTree>
    <p:extLst>
      <p:ext uri="{BB962C8B-B14F-4D97-AF65-F5344CB8AC3E}">
        <p14:creationId xmlns:p14="http://schemas.microsoft.com/office/powerpoint/2010/main" val="60134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C21FAF9-1F11-1AD7-B4C3-6F325E064CF3}"/>
              </a:ext>
            </a:extLst>
          </p:cNvPr>
          <p:cNvSpPr txBox="1"/>
          <p:nvPr/>
        </p:nvSpPr>
        <p:spPr>
          <a:xfrm>
            <a:off x="1333500" y="1501140"/>
            <a:ext cx="1234440" cy="369332"/>
          </a:xfrm>
          <a:prstGeom prst="rect">
            <a:avLst/>
          </a:prstGeom>
          <a:noFill/>
        </p:spPr>
        <p:txBody>
          <a:bodyPr wrap="square" rtlCol="0">
            <a:spAutoFit/>
          </a:bodyPr>
          <a:lstStyle/>
          <a:p>
            <a:r>
              <a:rPr kumimoji="1" lang="ja-JP" altLang="en-US" dirty="0"/>
              <a:t>野垣 康介</a:t>
            </a:r>
          </a:p>
        </p:txBody>
      </p:sp>
      <p:sp>
        <p:nvSpPr>
          <p:cNvPr id="3" name="テキスト ボックス 2">
            <a:extLst>
              <a:ext uri="{FF2B5EF4-FFF2-40B4-BE49-F238E27FC236}">
                <a16:creationId xmlns:a16="http://schemas.microsoft.com/office/drawing/2014/main" id="{423943CB-64CF-0BA4-F4A2-7C5B92C0783F}"/>
              </a:ext>
            </a:extLst>
          </p:cNvPr>
          <p:cNvSpPr txBox="1"/>
          <p:nvPr/>
        </p:nvSpPr>
        <p:spPr>
          <a:xfrm>
            <a:off x="1531620" y="2110740"/>
            <a:ext cx="6763390" cy="1200329"/>
          </a:xfrm>
          <a:prstGeom prst="rect">
            <a:avLst/>
          </a:prstGeom>
          <a:noFill/>
        </p:spPr>
        <p:txBody>
          <a:bodyPr wrap="none" rtlCol="0">
            <a:spAutoFit/>
          </a:bodyPr>
          <a:lstStyle/>
          <a:p>
            <a:r>
              <a:rPr kumimoji="1" lang="ja-JP" altLang="en-US" dirty="0"/>
              <a:t>専門は、物性理論</a:t>
            </a:r>
            <a:endParaRPr kumimoji="1" lang="en-US" altLang="ja-JP" dirty="0"/>
          </a:p>
          <a:p>
            <a:r>
              <a:rPr kumimoji="1" lang="en-US" altLang="ja-JP" dirty="0"/>
              <a:t>C/C++</a:t>
            </a:r>
            <a:r>
              <a:rPr kumimoji="1" lang="ja-JP" altLang="en-US" dirty="0"/>
              <a:t>、</a:t>
            </a:r>
            <a:r>
              <a:rPr kumimoji="1" lang="en-US" altLang="ja-JP" dirty="0"/>
              <a:t>Fortran90</a:t>
            </a:r>
            <a:r>
              <a:rPr kumimoji="1" lang="ja-JP" altLang="en-US" dirty="0"/>
              <a:t>、</a:t>
            </a:r>
            <a:r>
              <a:rPr kumimoji="1" lang="en-US" altLang="ja-JP" dirty="0"/>
              <a:t>Julia</a:t>
            </a:r>
            <a:r>
              <a:rPr kumimoji="1" lang="ja-JP" altLang="en-US" dirty="0"/>
              <a:t>、</a:t>
            </a:r>
            <a:r>
              <a:rPr kumimoji="1" lang="en-US" altLang="ja-JP" dirty="0"/>
              <a:t>Python</a:t>
            </a:r>
            <a:r>
              <a:rPr kumimoji="1" lang="ja-JP" altLang="en-US" dirty="0"/>
              <a:t>がわかります</a:t>
            </a:r>
            <a:endParaRPr kumimoji="1" lang="en-US" altLang="ja-JP" dirty="0"/>
          </a:p>
          <a:p>
            <a:r>
              <a:rPr kumimoji="1" lang="ja-JP" altLang="en-US" dirty="0"/>
              <a:t>授業は</a:t>
            </a:r>
            <a:r>
              <a:rPr kumimoji="1" lang="en-US" altLang="ja-JP" dirty="0"/>
              <a:t>Python</a:t>
            </a:r>
            <a:r>
              <a:rPr kumimoji="1" lang="ja-JP" altLang="en-US" dirty="0"/>
              <a:t>ですが、その他の言語の質問もわかる範囲で答えます</a:t>
            </a:r>
            <a:endParaRPr kumimoji="1" lang="en-US" altLang="ja-JP" dirty="0"/>
          </a:p>
          <a:p>
            <a:r>
              <a:rPr kumimoji="1" lang="ja-JP" altLang="en-US" dirty="0"/>
              <a:t>スパコンを用いた大規模シミュレーションを得意としています</a:t>
            </a:r>
            <a:endParaRPr kumimoji="1" lang="en-US" altLang="ja-JP" dirty="0"/>
          </a:p>
        </p:txBody>
      </p:sp>
      <p:sp>
        <p:nvSpPr>
          <p:cNvPr id="5" name="テキスト ボックス 4">
            <a:extLst>
              <a:ext uri="{FF2B5EF4-FFF2-40B4-BE49-F238E27FC236}">
                <a16:creationId xmlns:a16="http://schemas.microsoft.com/office/drawing/2014/main" id="{7EFB5D8B-8724-08B4-F01E-BF90617511B0}"/>
              </a:ext>
            </a:extLst>
          </p:cNvPr>
          <p:cNvSpPr txBox="1"/>
          <p:nvPr/>
        </p:nvSpPr>
        <p:spPr>
          <a:xfrm>
            <a:off x="1333500" y="3759181"/>
            <a:ext cx="1234440" cy="369332"/>
          </a:xfrm>
          <a:prstGeom prst="rect">
            <a:avLst/>
          </a:prstGeom>
          <a:noFill/>
        </p:spPr>
        <p:txBody>
          <a:bodyPr wrap="square">
            <a:spAutoFit/>
          </a:bodyPr>
          <a:lstStyle/>
          <a:p>
            <a:r>
              <a:rPr lang="ja-JP" altLang="en-US" sz="1800" dirty="0">
                <a:latin typeface="UD デジタル 教科書体 NK-R" panose="02020400000000000000" pitchFamily="18" charset="-128"/>
                <a:ea typeface="UD デジタル 教科書体 NK-R" panose="02020400000000000000" pitchFamily="18" charset="-128"/>
              </a:rPr>
              <a:t>藤本 悠輝</a:t>
            </a:r>
            <a:endParaRPr lang="ja-JP" altLang="en-US" dirty="0"/>
          </a:p>
        </p:txBody>
      </p:sp>
      <p:sp>
        <p:nvSpPr>
          <p:cNvPr id="6" name="テキスト ボックス 5">
            <a:extLst>
              <a:ext uri="{FF2B5EF4-FFF2-40B4-BE49-F238E27FC236}">
                <a16:creationId xmlns:a16="http://schemas.microsoft.com/office/drawing/2014/main" id="{919192DA-F361-B3CB-5504-D42D49267FCF}"/>
              </a:ext>
            </a:extLst>
          </p:cNvPr>
          <p:cNvSpPr txBox="1"/>
          <p:nvPr/>
        </p:nvSpPr>
        <p:spPr>
          <a:xfrm>
            <a:off x="3761522" y="473696"/>
            <a:ext cx="1620957" cy="523220"/>
          </a:xfrm>
          <a:prstGeom prst="rect">
            <a:avLst/>
          </a:prstGeom>
          <a:noFill/>
        </p:spPr>
        <p:txBody>
          <a:bodyPr wrap="none" rtlCol="0">
            <a:spAutoFit/>
          </a:bodyPr>
          <a:lstStyle/>
          <a:p>
            <a:r>
              <a:rPr kumimoji="1" lang="ja-JP" altLang="en-US" sz="2800" dirty="0"/>
              <a:t>自己紹介</a:t>
            </a:r>
          </a:p>
        </p:txBody>
      </p:sp>
      <p:sp>
        <p:nvSpPr>
          <p:cNvPr id="4" name="テキスト ボックス 3">
            <a:extLst>
              <a:ext uri="{FF2B5EF4-FFF2-40B4-BE49-F238E27FC236}">
                <a16:creationId xmlns:a16="http://schemas.microsoft.com/office/drawing/2014/main" id="{9BADF67C-210A-9864-495F-7D62DD297D95}"/>
              </a:ext>
            </a:extLst>
          </p:cNvPr>
          <p:cNvSpPr txBox="1"/>
          <p:nvPr/>
        </p:nvSpPr>
        <p:spPr>
          <a:xfrm>
            <a:off x="1531620" y="4424893"/>
            <a:ext cx="7697941" cy="1200329"/>
          </a:xfrm>
          <a:prstGeom prst="rect">
            <a:avLst/>
          </a:prstGeom>
          <a:noFill/>
        </p:spPr>
        <p:txBody>
          <a:bodyPr wrap="none" rtlCol="0">
            <a:spAutoFit/>
          </a:bodyPr>
          <a:lstStyle/>
          <a:p>
            <a:r>
              <a:rPr kumimoji="1" lang="ja-JP" altLang="en-US"/>
              <a:t>専門は原子核理論（クォーク・ハドロン物理学）</a:t>
            </a:r>
            <a:endParaRPr kumimoji="1" lang="en-US" altLang="ja-JP" dirty="0"/>
          </a:p>
          <a:p>
            <a:r>
              <a:rPr kumimoji="1" lang="ja-JP" altLang="en-US"/>
              <a:t>主に</a:t>
            </a:r>
            <a:r>
              <a:rPr kumimoji="1" lang="en-US" altLang="ja-JP" dirty="0"/>
              <a:t>Python</a:t>
            </a:r>
            <a:r>
              <a:rPr kumimoji="1" lang="ja-JP" altLang="en-US"/>
              <a:t>を使用するほか、</a:t>
            </a:r>
            <a:r>
              <a:rPr kumimoji="1" lang="en-US" altLang="ja-JP" dirty="0"/>
              <a:t>C/C++</a:t>
            </a:r>
            <a:r>
              <a:rPr kumimoji="1" lang="ja-JP" altLang="en-US"/>
              <a:t>と</a:t>
            </a:r>
            <a:r>
              <a:rPr kumimoji="1" lang="en-US" altLang="ja-JP" dirty="0"/>
              <a:t>Mathematica</a:t>
            </a:r>
            <a:r>
              <a:rPr kumimoji="1" lang="ja-JP" altLang="en-US"/>
              <a:t>もわかります</a:t>
            </a:r>
            <a:endParaRPr kumimoji="1" lang="en-US" altLang="ja-JP" dirty="0"/>
          </a:p>
          <a:p>
            <a:r>
              <a:rPr kumimoji="1" lang="ja-JP" altLang="en-US"/>
              <a:t>研究では、解析計算とラップトップで動く程度の数値計算とを組合せています</a:t>
            </a:r>
            <a:endParaRPr kumimoji="1" lang="en-US" altLang="ja-JP" dirty="0"/>
          </a:p>
          <a:p>
            <a:r>
              <a:rPr kumimoji="1" lang="ja-JP" altLang="en-US"/>
              <a:t>機械学習の応用の経験があります</a:t>
            </a:r>
            <a:endParaRPr kumimoji="1" lang="en-US" altLang="ja-JP" dirty="0"/>
          </a:p>
        </p:txBody>
      </p:sp>
    </p:spTree>
    <p:extLst>
      <p:ext uri="{BB962C8B-B14F-4D97-AF65-F5344CB8AC3E}">
        <p14:creationId xmlns:p14="http://schemas.microsoft.com/office/powerpoint/2010/main" val="324027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1B8A97-E3DF-A45E-00AB-661DB8A89A12}"/>
              </a:ext>
            </a:extLst>
          </p:cNvPr>
          <p:cNvSpPr txBox="1"/>
          <p:nvPr/>
        </p:nvSpPr>
        <p:spPr>
          <a:xfrm flipH="1">
            <a:off x="1053904" y="1568916"/>
            <a:ext cx="4017558" cy="369332"/>
          </a:xfrm>
          <a:prstGeom prst="rect">
            <a:avLst/>
          </a:prstGeom>
          <a:noFill/>
        </p:spPr>
        <p:txBody>
          <a:bodyPr wrap="square" rtlCol="0">
            <a:spAutoFit/>
          </a:bodyPr>
          <a:lstStyle/>
          <a:p>
            <a:r>
              <a:rPr kumimoji="1" lang="ja-JP" altLang="en-US" dirty="0"/>
              <a:t>担当する教員は野垣と藤本の</a:t>
            </a:r>
            <a:r>
              <a:rPr kumimoji="1" lang="en-US" altLang="ja-JP" dirty="0"/>
              <a:t>2</a:t>
            </a:r>
            <a:r>
              <a:rPr kumimoji="1" lang="ja-JP" altLang="en-US" dirty="0"/>
              <a:t>名です。</a:t>
            </a:r>
            <a:endParaRPr kumimoji="1" lang="en-US" altLang="ja-JP" dirty="0"/>
          </a:p>
        </p:txBody>
      </p:sp>
      <p:sp>
        <p:nvSpPr>
          <p:cNvPr id="11" name="テキスト ボックス 10">
            <a:extLst>
              <a:ext uri="{FF2B5EF4-FFF2-40B4-BE49-F238E27FC236}">
                <a16:creationId xmlns:a16="http://schemas.microsoft.com/office/drawing/2014/main" id="{0435498A-7ECF-030D-1270-CDE82F4462CF}"/>
              </a:ext>
            </a:extLst>
          </p:cNvPr>
          <p:cNvSpPr txBox="1"/>
          <p:nvPr/>
        </p:nvSpPr>
        <p:spPr>
          <a:xfrm flipH="1">
            <a:off x="5235135" y="5227017"/>
            <a:ext cx="3541542" cy="338554"/>
          </a:xfrm>
          <a:prstGeom prst="rect">
            <a:avLst/>
          </a:prstGeom>
          <a:noFill/>
        </p:spPr>
        <p:txBody>
          <a:bodyPr wrap="square" rtlCol="0">
            <a:spAutoFit/>
          </a:bodyPr>
          <a:lstStyle/>
          <a:p>
            <a:r>
              <a:rPr kumimoji="1" lang="ja-JP" altLang="en-US" sz="1600" dirty="0"/>
              <a:t>あくまで予定なので変更の可能性あり</a:t>
            </a:r>
          </a:p>
        </p:txBody>
      </p:sp>
      <p:sp>
        <p:nvSpPr>
          <p:cNvPr id="4" name="テキスト ボックス 3">
            <a:extLst>
              <a:ext uri="{FF2B5EF4-FFF2-40B4-BE49-F238E27FC236}">
                <a16:creationId xmlns:a16="http://schemas.microsoft.com/office/drawing/2014/main" id="{00AFC390-D394-44CC-4570-73B4E960440C}"/>
              </a:ext>
            </a:extLst>
          </p:cNvPr>
          <p:cNvSpPr txBox="1"/>
          <p:nvPr/>
        </p:nvSpPr>
        <p:spPr>
          <a:xfrm>
            <a:off x="3761522" y="473696"/>
            <a:ext cx="1620957" cy="523220"/>
          </a:xfrm>
          <a:prstGeom prst="rect">
            <a:avLst/>
          </a:prstGeom>
          <a:noFill/>
        </p:spPr>
        <p:txBody>
          <a:bodyPr wrap="none" rtlCol="0">
            <a:spAutoFit/>
          </a:bodyPr>
          <a:lstStyle/>
          <a:p>
            <a:r>
              <a:rPr kumimoji="1" lang="ja-JP" altLang="en-US" sz="2800" dirty="0"/>
              <a:t>講義予定</a:t>
            </a:r>
          </a:p>
        </p:txBody>
      </p:sp>
      <p:sp>
        <p:nvSpPr>
          <p:cNvPr id="5" name="テキスト ボックス 4">
            <a:extLst>
              <a:ext uri="{FF2B5EF4-FFF2-40B4-BE49-F238E27FC236}">
                <a16:creationId xmlns:a16="http://schemas.microsoft.com/office/drawing/2014/main" id="{DD4460AD-D209-E705-6AE2-9C01534B6B00}"/>
              </a:ext>
            </a:extLst>
          </p:cNvPr>
          <p:cNvSpPr txBox="1"/>
          <p:nvPr/>
        </p:nvSpPr>
        <p:spPr>
          <a:xfrm>
            <a:off x="1695938" y="2704123"/>
            <a:ext cx="1994457" cy="2031325"/>
          </a:xfrm>
          <a:prstGeom prst="rect">
            <a:avLst/>
          </a:prstGeom>
          <a:noFill/>
        </p:spPr>
        <p:txBody>
          <a:bodyPr wrap="none" rtlCol="0">
            <a:spAutoFit/>
          </a:bodyPr>
          <a:lstStyle/>
          <a:p>
            <a:r>
              <a:rPr kumimoji="1" lang="en-US" altLang="ja-JP" dirty="0"/>
              <a:t>10/7 (</a:t>
            </a:r>
            <a:r>
              <a:rPr kumimoji="1" lang="ja-JP" altLang="en-US" dirty="0"/>
              <a:t>火</a:t>
            </a:r>
            <a:r>
              <a:rPr kumimoji="1" lang="en-US" altLang="ja-JP" dirty="0"/>
              <a:t>)</a:t>
            </a:r>
            <a:r>
              <a:rPr kumimoji="1" lang="ja-JP" altLang="en-US" dirty="0"/>
              <a:t>　  両名</a:t>
            </a:r>
            <a:endParaRPr kumimoji="1" lang="en-US" altLang="ja-JP" dirty="0"/>
          </a:p>
          <a:p>
            <a:r>
              <a:rPr kumimoji="1" lang="en-US" altLang="ja-JP" dirty="0"/>
              <a:t>10/14 (</a:t>
            </a:r>
            <a:r>
              <a:rPr kumimoji="1" lang="ja-JP" altLang="en-US" dirty="0"/>
              <a:t>火</a:t>
            </a:r>
            <a:r>
              <a:rPr kumimoji="1" lang="en-US" altLang="ja-JP" dirty="0"/>
              <a:t>)</a:t>
            </a:r>
            <a:r>
              <a:rPr kumimoji="1" lang="ja-JP" altLang="en-US" dirty="0"/>
              <a:t>　野垣</a:t>
            </a:r>
            <a:endParaRPr kumimoji="1" lang="en-US" altLang="ja-JP" dirty="0"/>
          </a:p>
          <a:p>
            <a:r>
              <a:rPr kumimoji="1" lang="en-US" altLang="ja-JP" dirty="0"/>
              <a:t>10/21 (</a:t>
            </a:r>
            <a:r>
              <a:rPr kumimoji="1" lang="ja-JP" altLang="en-US" dirty="0"/>
              <a:t>火</a:t>
            </a:r>
            <a:r>
              <a:rPr kumimoji="1" lang="en-US" altLang="ja-JP" dirty="0"/>
              <a:t>)</a:t>
            </a:r>
            <a:r>
              <a:rPr kumimoji="1" lang="ja-JP" altLang="en-US" dirty="0"/>
              <a:t>　野垣</a:t>
            </a:r>
            <a:endParaRPr kumimoji="1" lang="en-US" altLang="ja-JP" dirty="0"/>
          </a:p>
          <a:p>
            <a:r>
              <a:rPr kumimoji="1" lang="en-US" altLang="ja-JP" dirty="0"/>
              <a:t>10/28 (</a:t>
            </a:r>
            <a:r>
              <a:rPr kumimoji="1" lang="ja-JP" altLang="en-US" dirty="0"/>
              <a:t>火</a:t>
            </a:r>
            <a:r>
              <a:rPr kumimoji="1" lang="en-US" altLang="ja-JP" dirty="0"/>
              <a:t>)</a:t>
            </a:r>
            <a:r>
              <a:rPr kumimoji="1" lang="ja-JP" altLang="en-US" dirty="0"/>
              <a:t>　藤本</a:t>
            </a:r>
            <a:endParaRPr kumimoji="1" lang="en-US" altLang="ja-JP" dirty="0"/>
          </a:p>
          <a:p>
            <a:r>
              <a:rPr kumimoji="1" lang="en-US" altLang="ja-JP" dirty="0"/>
              <a:t>11/4 (</a:t>
            </a:r>
            <a:r>
              <a:rPr kumimoji="1" lang="ja-JP" altLang="en-US" dirty="0"/>
              <a:t>火</a:t>
            </a:r>
            <a:r>
              <a:rPr kumimoji="1" lang="en-US" altLang="ja-JP" dirty="0"/>
              <a:t>)</a:t>
            </a:r>
            <a:r>
              <a:rPr kumimoji="1" lang="ja-JP" altLang="en-US" dirty="0"/>
              <a:t>　  藤本</a:t>
            </a:r>
            <a:endParaRPr kumimoji="1" lang="en-US" altLang="ja-JP" dirty="0"/>
          </a:p>
          <a:p>
            <a:r>
              <a:rPr kumimoji="1" lang="en-US" altLang="ja-JP" dirty="0"/>
              <a:t>11/11 (</a:t>
            </a:r>
            <a:r>
              <a:rPr kumimoji="1" lang="ja-JP" altLang="en-US" dirty="0"/>
              <a:t>火</a:t>
            </a:r>
            <a:r>
              <a:rPr kumimoji="1" lang="en-US" altLang="ja-JP" dirty="0"/>
              <a:t>)</a:t>
            </a:r>
            <a:r>
              <a:rPr kumimoji="1" lang="ja-JP" altLang="en-US" dirty="0"/>
              <a:t>　野垣</a:t>
            </a:r>
            <a:endParaRPr kumimoji="1" lang="en-US" altLang="ja-JP" dirty="0"/>
          </a:p>
          <a:p>
            <a:r>
              <a:rPr kumimoji="1" lang="en-US" altLang="ja-JP" dirty="0"/>
              <a:t>11/18 (</a:t>
            </a:r>
            <a:r>
              <a:rPr kumimoji="1" lang="ja-JP" altLang="en-US" dirty="0"/>
              <a:t>火</a:t>
            </a:r>
            <a:r>
              <a:rPr kumimoji="1" lang="en-US" altLang="ja-JP" dirty="0"/>
              <a:t>)</a:t>
            </a:r>
            <a:r>
              <a:rPr kumimoji="1" lang="ja-JP" altLang="en-US" dirty="0"/>
              <a:t>　藤本</a:t>
            </a:r>
            <a:endParaRPr kumimoji="1" lang="en-US" altLang="ja-JP" dirty="0"/>
          </a:p>
        </p:txBody>
      </p:sp>
      <p:sp>
        <p:nvSpPr>
          <p:cNvPr id="6" name="テキスト ボックス 5">
            <a:extLst>
              <a:ext uri="{FF2B5EF4-FFF2-40B4-BE49-F238E27FC236}">
                <a16:creationId xmlns:a16="http://schemas.microsoft.com/office/drawing/2014/main" id="{EE62F954-1373-CF63-8B4A-BDEB0703363A}"/>
              </a:ext>
            </a:extLst>
          </p:cNvPr>
          <p:cNvSpPr txBox="1"/>
          <p:nvPr/>
        </p:nvSpPr>
        <p:spPr>
          <a:xfrm>
            <a:off x="4357076" y="2736247"/>
            <a:ext cx="1994457" cy="2031325"/>
          </a:xfrm>
          <a:prstGeom prst="rect">
            <a:avLst/>
          </a:prstGeom>
          <a:noFill/>
        </p:spPr>
        <p:txBody>
          <a:bodyPr wrap="none" rtlCol="0">
            <a:spAutoFit/>
          </a:bodyPr>
          <a:lstStyle/>
          <a:p>
            <a:r>
              <a:rPr kumimoji="1" lang="en-US" altLang="ja-JP" dirty="0"/>
              <a:t>12/9 (</a:t>
            </a:r>
            <a:r>
              <a:rPr kumimoji="1" lang="ja-JP" altLang="en-US" dirty="0"/>
              <a:t>火</a:t>
            </a:r>
            <a:r>
              <a:rPr kumimoji="1" lang="en-US" altLang="ja-JP" dirty="0"/>
              <a:t>)</a:t>
            </a:r>
            <a:r>
              <a:rPr kumimoji="1" lang="ja-JP" altLang="en-US" dirty="0"/>
              <a:t>　  野垣</a:t>
            </a:r>
            <a:endParaRPr kumimoji="1" lang="en-US" altLang="ja-JP" dirty="0"/>
          </a:p>
          <a:p>
            <a:r>
              <a:rPr kumimoji="1" lang="en-US" altLang="ja-JP" dirty="0"/>
              <a:t>12/16 (</a:t>
            </a:r>
            <a:r>
              <a:rPr kumimoji="1" lang="ja-JP" altLang="en-US" dirty="0"/>
              <a:t>火</a:t>
            </a:r>
            <a:r>
              <a:rPr kumimoji="1" lang="en-US" altLang="ja-JP" dirty="0"/>
              <a:t>)</a:t>
            </a:r>
            <a:r>
              <a:rPr kumimoji="1" lang="ja-JP" altLang="en-US" dirty="0"/>
              <a:t>　野垣</a:t>
            </a:r>
            <a:endParaRPr kumimoji="1" lang="en-US" altLang="ja-JP" dirty="0"/>
          </a:p>
          <a:p>
            <a:r>
              <a:rPr kumimoji="1" lang="en-US" altLang="ja-JP" dirty="0"/>
              <a:t>12/23 (</a:t>
            </a:r>
            <a:r>
              <a:rPr kumimoji="1" lang="ja-JP" altLang="en-US" dirty="0"/>
              <a:t>火</a:t>
            </a:r>
            <a:r>
              <a:rPr kumimoji="1" lang="en-US" altLang="ja-JP" dirty="0"/>
              <a:t>)</a:t>
            </a:r>
            <a:r>
              <a:rPr kumimoji="1" lang="ja-JP" altLang="en-US" dirty="0"/>
              <a:t>　藤本</a:t>
            </a:r>
            <a:endParaRPr kumimoji="1" lang="en-US" altLang="ja-JP" dirty="0"/>
          </a:p>
          <a:p>
            <a:r>
              <a:rPr kumimoji="1" lang="en-US" altLang="ja-JP" dirty="0"/>
              <a:t>1/13 (</a:t>
            </a:r>
            <a:r>
              <a:rPr kumimoji="1" lang="ja-JP" altLang="en-US" dirty="0"/>
              <a:t>火</a:t>
            </a:r>
            <a:r>
              <a:rPr kumimoji="1" lang="en-US" altLang="ja-JP" dirty="0"/>
              <a:t>)</a:t>
            </a:r>
            <a:r>
              <a:rPr kumimoji="1" lang="ja-JP" altLang="en-US" dirty="0"/>
              <a:t>　  藤本</a:t>
            </a:r>
            <a:endParaRPr kumimoji="1" lang="en-US" altLang="ja-JP" dirty="0"/>
          </a:p>
          <a:p>
            <a:r>
              <a:rPr kumimoji="1" lang="en-US" altLang="ja-JP" dirty="0"/>
              <a:t>1/20 (</a:t>
            </a:r>
            <a:r>
              <a:rPr kumimoji="1" lang="ja-JP" altLang="en-US" dirty="0"/>
              <a:t>火</a:t>
            </a:r>
            <a:r>
              <a:rPr kumimoji="1" lang="en-US" altLang="ja-JP" dirty="0"/>
              <a:t>)</a:t>
            </a:r>
            <a:r>
              <a:rPr kumimoji="1" lang="ja-JP" altLang="en-US" dirty="0"/>
              <a:t>　  藤本</a:t>
            </a:r>
            <a:endParaRPr kumimoji="1" lang="en-US" altLang="ja-JP" dirty="0"/>
          </a:p>
          <a:p>
            <a:r>
              <a:rPr kumimoji="1" lang="en-US" altLang="ja-JP" dirty="0"/>
              <a:t>1/27 (</a:t>
            </a:r>
            <a:r>
              <a:rPr kumimoji="1" lang="ja-JP" altLang="en-US" dirty="0"/>
              <a:t>火</a:t>
            </a:r>
            <a:r>
              <a:rPr kumimoji="1" lang="en-US" altLang="ja-JP" dirty="0"/>
              <a:t>)</a:t>
            </a:r>
            <a:r>
              <a:rPr kumimoji="1" lang="ja-JP" altLang="en-US" dirty="0"/>
              <a:t>　  野垣</a:t>
            </a:r>
            <a:endParaRPr kumimoji="1" lang="en-US" altLang="ja-JP" dirty="0"/>
          </a:p>
          <a:p>
            <a:r>
              <a:rPr kumimoji="1" lang="en-US" altLang="ja-JP" dirty="0"/>
              <a:t>2/3 (</a:t>
            </a:r>
            <a:r>
              <a:rPr kumimoji="1" lang="ja-JP" altLang="en-US" dirty="0"/>
              <a:t>火</a:t>
            </a:r>
            <a:r>
              <a:rPr kumimoji="1" lang="en-US" altLang="ja-JP" dirty="0"/>
              <a:t>)</a:t>
            </a:r>
            <a:r>
              <a:rPr kumimoji="1" lang="ja-JP" altLang="en-US" dirty="0"/>
              <a:t>　    藤本</a:t>
            </a:r>
          </a:p>
        </p:txBody>
      </p:sp>
    </p:spTree>
    <p:extLst>
      <p:ext uri="{BB962C8B-B14F-4D97-AF65-F5344CB8AC3E}">
        <p14:creationId xmlns:p14="http://schemas.microsoft.com/office/powerpoint/2010/main" val="3164774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BB78478-B283-4908-3F5F-F9A8EE9D2C19}"/>
              </a:ext>
            </a:extLst>
          </p:cNvPr>
          <p:cNvSpPr txBox="1"/>
          <p:nvPr/>
        </p:nvSpPr>
        <p:spPr>
          <a:xfrm>
            <a:off x="1024987" y="1609969"/>
            <a:ext cx="6922088" cy="646331"/>
          </a:xfrm>
          <a:prstGeom prst="rect">
            <a:avLst/>
          </a:prstGeom>
          <a:noFill/>
        </p:spPr>
        <p:txBody>
          <a:bodyPr wrap="none" rtlCol="0">
            <a:spAutoFit/>
          </a:bodyPr>
          <a:lstStyle/>
          <a:p>
            <a:r>
              <a:rPr kumimoji="1" lang="ja-JP" altLang="en-US" dirty="0"/>
              <a:t>プログラミング環境は、</a:t>
            </a:r>
            <a:r>
              <a:rPr kumimoji="1" lang="en-US" altLang="ja-JP" dirty="0"/>
              <a:t>Google </a:t>
            </a:r>
            <a:r>
              <a:rPr kumimoji="1" lang="en-US" altLang="ja-JP" dirty="0" err="1"/>
              <a:t>Colab</a:t>
            </a:r>
            <a:r>
              <a:rPr kumimoji="1" lang="ja-JP" altLang="en-US" dirty="0"/>
              <a:t>上の</a:t>
            </a:r>
            <a:r>
              <a:rPr kumimoji="1" lang="en-US" altLang="ja-JP" dirty="0"/>
              <a:t>Python</a:t>
            </a:r>
            <a:r>
              <a:rPr kumimoji="1" lang="ja-JP" altLang="en-US" dirty="0"/>
              <a:t>環境を推奨します。</a:t>
            </a:r>
            <a:endParaRPr kumimoji="1" lang="en-US" altLang="ja-JP" dirty="0"/>
          </a:p>
          <a:p>
            <a:r>
              <a:rPr kumimoji="1" lang="ja-JP" altLang="en-US" dirty="0"/>
              <a:t>（公式のサポートを提供する、という意味です）</a:t>
            </a:r>
          </a:p>
        </p:txBody>
      </p:sp>
      <p:sp>
        <p:nvSpPr>
          <p:cNvPr id="3" name="テキスト ボックス 2">
            <a:extLst>
              <a:ext uri="{FF2B5EF4-FFF2-40B4-BE49-F238E27FC236}">
                <a16:creationId xmlns:a16="http://schemas.microsoft.com/office/drawing/2014/main" id="{4FD355B3-59C5-9610-BACF-4CF1FD138FC1}"/>
              </a:ext>
            </a:extLst>
          </p:cNvPr>
          <p:cNvSpPr txBox="1"/>
          <p:nvPr/>
        </p:nvSpPr>
        <p:spPr>
          <a:xfrm>
            <a:off x="1024987" y="2938584"/>
            <a:ext cx="7367723" cy="646331"/>
          </a:xfrm>
          <a:prstGeom prst="rect">
            <a:avLst/>
          </a:prstGeom>
          <a:noFill/>
        </p:spPr>
        <p:txBody>
          <a:bodyPr wrap="none" rtlCol="0">
            <a:spAutoFit/>
          </a:bodyPr>
          <a:lstStyle/>
          <a:p>
            <a:r>
              <a:rPr kumimoji="1" lang="ja-JP" altLang="en-US" dirty="0"/>
              <a:t>プログラミング経験のある人はローカルの環境を使用しても構いませんが、</a:t>
            </a:r>
            <a:endParaRPr kumimoji="1" lang="en-US" altLang="ja-JP" dirty="0"/>
          </a:p>
          <a:p>
            <a:r>
              <a:rPr kumimoji="1" lang="ja-JP" altLang="en-US" dirty="0"/>
              <a:t>課題提出の際は、仮想環境の</a:t>
            </a:r>
            <a:r>
              <a:rPr kumimoji="1" lang="en-US" altLang="ja-JP" dirty="0"/>
              <a:t>requirements.txt</a:t>
            </a:r>
            <a:r>
              <a:rPr kumimoji="1" lang="ja-JP" altLang="en-US" dirty="0"/>
              <a:t>を一緒に提出して下さい。</a:t>
            </a:r>
          </a:p>
        </p:txBody>
      </p:sp>
      <p:sp>
        <p:nvSpPr>
          <p:cNvPr id="4" name="テキスト ボックス 3">
            <a:extLst>
              <a:ext uri="{FF2B5EF4-FFF2-40B4-BE49-F238E27FC236}">
                <a16:creationId xmlns:a16="http://schemas.microsoft.com/office/drawing/2014/main" id="{4CFC65DD-3E02-A06F-31AC-9A2D675ABA62}"/>
              </a:ext>
            </a:extLst>
          </p:cNvPr>
          <p:cNvSpPr txBox="1"/>
          <p:nvPr/>
        </p:nvSpPr>
        <p:spPr>
          <a:xfrm>
            <a:off x="3761522" y="473696"/>
            <a:ext cx="1620957" cy="523220"/>
          </a:xfrm>
          <a:prstGeom prst="rect">
            <a:avLst/>
          </a:prstGeom>
          <a:noFill/>
        </p:spPr>
        <p:txBody>
          <a:bodyPr wrap="none" rtlCol="0">
            <a:spAutoFit/>
          </a:bodyPr>
          <a:lstStyle/>
          <a:p>
            <a:r>
              <a:rPr kumimoji="1" lang="ja-JP" altLang="en-US" sz="2800" dirty="0"/>
              <a:t>実習環境</a:t>
            </a:r>
          </a:p>
        </p:txBody>
      </p:sp>
    </p:spTree>
    <p:extLst>
      <p:ext uri="{BB962C8B-B14F-4D97-AF65-F5344CB8AC3E}">
        <p14:creationId xmlns:p14="http://schemas.microsoft.com/office/powerpoint/2010/main" val="472768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8747038-D349-48DB-6E48-CD2C6D8DA69A}"/>
              </a:ext>
            </a:extLst>
          </p:cNvPr>
          <p:cNvSpPr txBox="1"/>
          <p:nvPr/>
        </p:nvSpPr>
        <p:spPr>
          <a:xfrm>
            <a:off x="674138" y="1419513"/>
            <a:ext cx="8594019" cy="646331"/>
          </a:xfrm>
          <a:prstGeom prst="rect">
            <a:avLst/>
          </a:prstGeom>
          <a:noFill/>
        </p:spPr>
        <p:txBody>
          <a:bodyPr wrap="none" rtlCol="0">
            <a:spAutoFit/>
          </a:bodyPr>
          <a:lstStyle/>
          <a:p>
            <a:r>
              <a:rPr kumimoji="1" lang="en-US" altLang="ja-JP" dirty="0"/>
              <a:t>Google </a:t>
            </a:r>
            <a:r>
              <a:rPr kumimoji="1" lang="en-US" altLang="ja-JP" dirty="0" err="1"/>
              <a:t>colab</a:t>
            </a:r>
            <a:r>
              <a:rPr kumimoji="1" lang="ja-JP" altLang="en-US" dirty="0"/>
              <a:t>にアクセスしましょう </a:t>
            </a:r>
            <a:r>
              <a:rPr kumimoji="1" lang="en-US" altLang="ja-JP" dirty="0"/>
              <a:t>(</a:t>
            </a:r>
            <a:r>
              <a:rPr kumimoji="1" lang="en-US" altLang="ja-JP" dirty="0">
                <a:hlinkClick r:id="rId2"/>
              </a:rPr>
              <a:t>https://colab.research.google.com/?hl=ja</a:t>
            </a:r>
            <a:r>
              <a:rPr kumimoji="1" lang="en-US" altLang="ja-JP" dirty="0"/>
              <a:t>)</a:t>
            </a:r>
          </a:p>
          <a:p>
            <a:r>
              <a:rPr kumimoji="1" lang="en-US" altLang="ja-JP" dirty="0"/>
              <a:t>Google</a:t>
            </a:r>
            <a:r>
              <a:rPr kumimoji="1" lang="ja-JP" altLang="en-US" dirty="0"/>
              <a:t>アカウントが必要になると思いますが、新潟大学の</a:t>
            </a:r>
            <a:r>
              <a:rPr kumimoji="1" lang="en-US" altLang="ja-JP" dirty="0"/>
              <a:t>Gmail</a:t>
            </a:r>
            <a:r>
              <a:rPr kumimoji="1" lang="ja-JP" altLang="en-US" dirty="0"/>
              <a:t>アカウントも使えるかも</a:t>
            </a:r>
          </a:p>
        </p:txBody>
      </p:sp>
      <p:pic>
        <p:nvPicPr>
          <p:cNvPr id="5" name="図 4">
            <a:extLst>
              <a:ext uri="{FF2B5EF4-FFF2-40B4-BE49-F238E27FC236}">
                <a16:creationId xmlns:a16="http://schemas.microsoft.com/office/drawing/2014/main" id="{4D386A4F-6216-4351-49CF-94A5E114FB07}"/>
              </a:ext>
            </a:extLst>
          </p:cNvPr>
          <p:cNvPicPr>
            <a:picLocks noChangeAspect="1"/>
          </p:cNvPicPr>
          <p:nvPr/>
        </p:nvPicPr>
        <p:blipFill>
          <a:blip r:embed="rId3"/>
          <a:stretch>
            <a:fillRect/>
          </a:stretch>
        </p:blipFill>
        <p:spPr>
          <a:xfrm>
            <a:off x="2380108" y="2234293"/>
            <a:ext cx="4119166" cy="3246082"/>
          </a:xfrm>
          <a:prstGeom prst="rect">
            <a:avLst/>
          </a:prstGeom>
        </p:spPr>
      </p:pic>
      <p:sp>
        <p:nvSpPr>
          <p:cNvPr id="6" name="テキスト ボックス 5">
            <a:extLst>
              <a:ext uri="{FF2B5EF4-FFF2-40B4-BE49-F238E27FC236}">
                <a16:creationId xmlns:a16="http://schemas.microsoft.com/office/drawing/2014/main" id="{FE517A92-C947-927B-BEC2-2AB1EB8ABE17}"/>
              </a:ext>
            </a:extLst>
          </p:cNvPr>
          <p:cNvSpPr txBox="1"/>
          <p:nvPr/>
        </p:nvSpPr>
        <p:spPr>
          <a:xfrm>
            <a:off x="674138" y="5894363"/>
            <a:ext cx="6952544" cy="369332"/>
          </a:xfrm>
          <a:prstGeom prst="rect">
            <a:avLst/>
          </a:prstGeom>
          <a:noFill/>
        </p:spPr>
        <p:txBody>
          <a:bodyPr wrap="none" rtlCol="0">
            <a:spAutoFit/>
          </a:bodyPr>
          <a:lstStyle/>
          <a:p>
            <a:r>
              <a:rPr kumimoji="1" lang="ja-JP" altLang="en-US" dirty="0"/>
              <a:t>ノートブックを新規作成をクリックすると、プログラミングを開始できます。</a:t>
            </a:r>
          </a:p>
        </p:txBody>
      </p:sp>
      <p:sp>
        <p:nvSpPr>
          <p:cNvPr id="7" name="正方形/長方形 6">
            <a:extLst>
              <a:ext uri="{FF2B5EF4-FFF2-40B4-BE49-F238E27FC236}">
                <a16:creationId xmlns:a16="http://schemas.microsoft.com/office/drawing/2014/main" id="{E55EE6E6-B1D9-0A82-91F3-688D5A0ADBD7}"/>
              </a:ext>
            </a:extLst>
          </p:cNvPr>
          <p:cNvSpPr/>
          <p:nvPr/>
        </p:nvSpPr>
        <p:spPr>
          <a:xfrm>
            <a:off x="2287514" y="5040558"/>
            <a:ext cx="1179585" cy="5169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F726344E-44BC-2254-9552-3AEA564923EF}"/>
              </a:ext>
            </a:extLst>
          </p:cNvPr>
          <p:cNvSpPr txBox="1"/>
          <p:nvPr/>
        </p:nvSpPr>
        <p:spPr>
          <a:xfrm>
            <a:off x="3307872" y="473696"/>
            <a:ext cx="2528256" cy="523220"/>
          </a:xfrm>
          <a:prstGeom prst="rect">
            <a:avLst/>
          </a:prstGeom>
          <a:noFill/>
        </p:spPr>
        <p:txBody>
          <a:bodyPr wrap="none" rtlCol="0">
            <a:spAutoFit/>
          </a:bodyPr>
          <a:lstStyle/>
          <a:p>
            <a:r>
              <a:rPr kumimoji="1" lang="en-US" altLang="ja-JP" sz="2800" dirty="0"/>
              <a:t>Google </a:t>
            </a:r>
            <a:r>
              <a:rPr kumimoji="1" lang="en-US" altLang="ja-JP" sz="2800" dirty="0" err="1"/>
              <a:t>Colab</a:t>
            </a:r>
            <a:endParaRPr kumimoji="1" lang="ja-JP" altLang="en-US" sz="2800" dirty="0"/>
          </a:p>
        </p:txBody>
      </p:sp>
    </p:spTree>
    <p:extLst>
      <p:ext uri="{BB962C8B-B14F-4D97-AF65-F5344CB8AC3E}">
        <p14:creationId xmlns:p14="http://schemas.microsoft.com/office/powerpoint/2010/main" val="251847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11172F4-5548-25BA-DD61-97DD8D71B33C}"/>
              </a:ext>
            </a:extLst>
          </p:cNvPr>
          <p:cNvPicPr>
            <a:picLocks noChangeAspect="1"/>
          </p:cNvPicPr>
          <p:nvPr/>
        </p:nvPicPr>
        <p:blipFill>
          <a:blip r:embed="rId2"/>
          <a:srcRect t="2790"/>
          <a:stretch>
            <a:fillRect/>
          </a:stretch>
        </p:blipFill>
        <p:spPr>
          <a:xfrm>
            <a:off x="1243333" y="1955890"/>
            <a:ext cx="6445247" cy="2156637"/>
          </a:xfrm>
          <a:prstGeom prst="rect">
            <a:avLst/>
          </a:prstGeom>
        </p:spPr>
      </p:pic>
      <p:sp>
        <p:nvSpPr>
          <p:cNvPr id="4" name="テキスト ボックス 3">
            <a:extLst>
              <a:ext uri="{FF2B5EF4-FFF2-40B4-BE49-F238E27FC236}">
                <a16:creationId xmlns:a16="http://schemas.microsoft.com/office/drawing/2014/main" id="{6B4CC832-31F3-CD8A-F6BF-FF877EA85C4E}"/>
              </a:ext>
            </a:extLst>
          </p:cNvPr>
          <p:cNvSpPr txBox="1"/>
          <p:nvPr/>
        </p:nvSpPr>
        <p:spPr>
          <a:xfrm>
            <a:off x="750338" y="1429448"/>
            <a:ext cx="6183103" cy="369332"/>
          </a:xfrm>
          <a:prstGeom prst="rect">
            <a:avLst/>
          </a:prstGeom>
          <a:noFill/>
        </p:spPr>
        <p:txBody>
          <a:bodyPr wrap="none" rtlCol="0">
            <a:spAutoFit/>
          </a:bodyPr>
          <a:lstStyle/>
          <a:p>
            <a:r>
              <a:rPr kumimoji="1" lang="ja-JP" altLang="en-US" dirty="0"/>
              <a:t>以下の画面になったら、プログラミングの準備が完了しています</a:t>
            </a:r>
          </a:p>
        </p:txBody>
      </p:sp>
      <p:sp>
        <p:nvSpPr>
          <p:cNvPr id="5" name="テキスト ボックス 4">
            <a:extLst>
              <a:ext uri="{FF2B5EF4-FFF2-40B4-BE49-F238E27FC236}">
                <a16:creationId xmlns:a16="http://schemas.microsoft.com/office/drawing/2014/main" id="{C2FF0A4E-B775-4746-D584-AD96A61285AA}"/>
              </a:ext>
            </a:extLst>
          </p:cNvPr>
          <p:cNvSpPr txBox="1"/>
          <p:nvPr/>
        </p:nvSpPr>
        <p:spPr>
          <a:xfrm>
            <a:off x="750338" y="4874555"/>
            <a:ext cx="6521337" cy="369332"/>
          </a:xfrm>
          <a:prstGeom prst="rect">
            <a:avLst/>
          </a:prstGeom>
          <a:noFill/>
        </p:spPr>
        <p:txBody>
          <a:bodyPr wrap="none" rtlCol="0">
            <a:spAutoFit/>
          </a:bodyPr>
          <a:lstStyle/>
          <a:p>
            <a:r>
              <a:rPr kumimoji="1" lang="ja-JP" altLang="en-US" dirty="0"/>
              <a:t>セルと呼ばれるブロックの中にプログラムを記述して実行できます</a:t>
            </a:r>
          </a:p>
        </p:txBody>
      </p:sp>
      <p:sp>
        <p:nvSpPr>
          <p:cNvPr id="6" name="矢印: 右 5">
            <a:extLst>
              <a:ext uri="{FF2B5EF4-FFF2-40B4-BE49-F238E27FC236}">
                <a16:creationId xmlns:a16="http://schemas.microsoft.com/office/drawing/2014/main" id="{8673F6B7-5EB8-D094-F294-A3DDB034EA88}"/>
              </a:ext>
            </a:extLst>
          </p:cNvPr>
          <p:cNvSpPr/>
          <p:nvPr/>
        </p:nvSpPr>
        <p:spPr>
          <a:xfrm rot="18093112">
            <a:off x="1089703" y="3845843"/>
            <a:ext cx="1956517" cy="236220"/>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6B0C1A7-934E-AF31-FA53-BBF0E1E2D138}"/>
              </a:ext>
            </a:extLst>
          </p:cNvPr>
          <p:cNvSpPr txBox="1"/>
          <p:nvPr/>
        </p:nvSpPr>
        <p:spPr>
          <a:xfrm>
            <a:off x="3307872" y="473696"/>
            <a:ext cx="2528256" cy="523220"/>
          </a:xfrm>
          <a:prstGeom prst="rect">
            <a:avLst/>
          </a:prstGeom>
          <a:noFill/>
        </p:spPr>
        <p:txBody>
          <a:bodyPr wrap="none" rtlCol="0">
            <a:spAutoFit/>
          </a:bodyPr>
          <a:lstStyle/>
          <a:p>
            <a:r>
              <a:rPr kumimoji="1" lang="en-US" altLang="ja-JP" sz="2800" dirty="0"/>
              <a:t>Google </a:t>
            </a:r>
            <a:r>
              <a:rPr kumimoji="1" lang="en-US" altLang="ja-JP" sz="2800" dirty="0" err="1"/>
              <a:t>Colab</a:t>
            </a:r>
            <a:endParaRPr kumimoji="1" lang="ja-JP" altLang="en-US" sz="2800" dirty="0"/>
          </a:p>
        </p:txBody>
      </p:sp>
    </p:spTree>
    <p:extLst>
      <p:ext uri="{BB962C8B-B14F-4D97-AF65-F5344CB8AC3E}">
        <p14:creationId xmlns:p14="http://schemas.microsoft.com/office/powerpoint/2010/main" val="3752961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FA2BA110-4715-F095-22FD-EC2350B83911}"/>
              </a:ext>
            </a:extLst>
          </p:cNvPr>
          <p:cNvPicPr>
            <a:picLocks noChangeAspect="1"/>
          </p:cNvPicPr>
          <p:nvPr/>
        </p:nvPicPr>
        <p:blipFill>
          <a:blip r:embed="rId2"/>
          <a:srcRect l="499" t="1373"/>
          <a:stretch>
            <a:fillRect/>
          </a:stretch>
        </p:blipFill>
        <p:spPr>
          <a:xfrm>
            <a:off x="1664676" y="2019590"/>
            <a:ext cx="6010031" cy="2287374"/>
          </a:xfrm>
          <a:prstGeom prst="rect">
            <a:avLst/>
          </a:prstGeom>
        </p:spPr>
      </p:pic>
      <p:sp>
        <p:nvSpPr>
          <p:cNvPr id="4" name="テキスト ボックス 3">
            <a:extLst>
              <a:ext uri="{FF2B5EF4-FFF2-40B4-BE49-F238E27FC236}">
                <a16:creationId xmlns:a16="http://schemas.microsoft.com/office/drawing/2014/main" id="{E8E9A427-AC1E-EEAA-02D4-971A1D0CAEEF}"/>
              </a:ext>
            </a:extLst>
          </p:cNvPr>
          <p:cNvSpPr txBox="1"/>
          <p:nvPr/>
        </p:nvSpPr>
        <p:spPr>
          <a:xfrm>
            <a:off x="556908" y="1426126"/>
            <a:ext cx="2962671" cy="369332"/>
          </a:xfrm>
          <a:prstGeom prst="rect">
            <a:avLst/>
          </a:prstGeom>
          <a:noFill/>
        </p:spPr>
        <p:txBody>
          <a:bodyPr wrap="none" rtlCol="0">
            <a:spAutoFit/>
          </a:bodyPr>
          <a:lstStyle/>
          <a:p>
            <a:r>
              <a:rPr kumimoji="1" lang="ja-JP" altLang="en-US" dirty="0"/>
              <a:t>好きな計算をしてみましょう。</a:t>
            </a:r>
          </a:p>
        </p:txBody>
      </p:sp>
      <p:pic>
        <p:nvPicPr>
          <p:cNvPr id="6" name="図 5">
            <a:extLst>
              <a:ext uri="{FF2B5EF4-FFF2-40B4-BE49-F238E27FC236}">
                <a16:creationId xmlns:a16="http://schemas.microsoft.com/office/drawing/2014/main" id="{4E21DC6E-131E-646F-7D18-968ECAFBD60C}"/>
              </a:ext>
            </a:extLst>
          </p:cNvPr>
          <p:cNvPicPr>
            <a:picLocks noChangeAspect="1"/>
          </p:cNvPicPr>
          <p:nvPr/>
        </p:nvPicPr>
        <p:blipFill>
          <a:blip r:embed="rId3"/>
          <a:stretch>
            <a:fillRect/>
          </a:stretch>
        </p:blipFill>
        <p:spPr>
          <a:xfrm>
            <a:off x="1391318" y="5062543"/>
            <a:ext cx="6291009" cy="807254"/>
          </a:xfrm>
          <a:prstGeom prst="rect">
            <a:avLst/>
          </a:prstGeom>
        </p:spPr>
      </p:pic>
      <p:sp>
        <p:nvSpPr>
          <p:cNvPr id="7" name="矢印: 下 6">
            <a:extLst>
              <a:ext uri="{FF2B5EF4-FFF2-40B4-BE49-F238E27FC236}">
                <a16:creationId xmlns:a16="http://schemas.microsoft.com/office/drawing/2014/main" id="{C80BF436-689F-00AB-475C-05500A830668}"/>
              </a:ext>
            </a:extLst>
          </p:cNvPr>
          <p:cNvSpPr/>
          <p:nvPr/>
        </p:nvSpPr>
        <p:spPr>
          <a:xfrm>
            <a:off x="4333629" y="4306964"/>
            <a:ext cx="336062" cy="492369"/>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2C0D0E05-C5E5-4AD3-77F4-39DCC297796E}"/>
              </a:ext>
            </a:extLst>
          </p:cNvPr>
          <p:cNvSpPr txBox="1"/>
          <p:nvPr/>
        </p:nvSpPr>
        <p:spPr>
          <a:xfrm>
            <a:off x="3867320" y="473696"/>
            <a:ext cx="1409360" cy="523220"/>
          </a:xfrm>
          <a:prstGeom prst="rect">
            <a:avLst/>
          </a:prstGeom>
          <a:noFill/>
        </p:spPr>
        <p:txBody>
          <a:bodyPr wrap="none" rtlCol="0">
            <a:spAutoFit/>
          </a:bodyPr>
          <a:lstStyle/>
          <a:p>
            <a:r>
              <a:rPr kumimoji="1" lang="en-US" altLang="ja-JP" sz="2800" dirty="0"/>
              <a:t>Python</a:t>
            </a:r>
            <a:endParaRPr kumimoji="1" lang="ja-JP" altLang="en-US" sz="2800" dirty="0"/>
          </a:p>
        </p:txBody>
      </p:sp>
      <p:sp>
        <p:nvSpPr>
          <p:cNvPr id="5" name="テキスト ボックス 4">
            <a:extLst>
              <a:ext uri="{FF2B5EF4-FFF2-40B4-BE49-F238E27FC236}">
                <a16:creationId xmlns:a16="http://schemas.microsoft.com/office/drawing/2014/main" id="{F430B64F-C7E5-2E80-0089-FE12EC427121}"/>
              </a:ext>
            </a:extLst>
          </p:cNvPr>
          <p:cNvSpPr txBox="1"/>
          <p:nvPr/>
        </p:nvSpPr>
        <p:spPr>
          <a:xfrm>
            <a:off x="4986057" y="4346430"/>
            <a:ext cx="1404552" cy="369332"/>
          </a:xfrm>
          <a:prstGeom prst="rect">
            <a:avLst/>
          </a:prstGeom>
          <a:noFill/>
        </p:spPr>
        <p:txBody>
          <a:bodyPr wrap="none" rtlCol="0">
            <a:spAutoFit/>
          </a:bodyPr>
          <a:lstStyle/>
          <a:p>
            <a:r>
              <a:rPr kumimoji="1" lang="en-US" altLang="ja-JP" dirty="0" err="1"/>
              <a:t>Ctrl+Enter</a:t>
            </a:r>
            <a:endParaRPr kumimoji="1" lang="ja-JP" altLang="en-US" dirty="0"/>
          </a:p>
        </p:txBody>
      </p:sp>
    </p:spTree>
    <p:extLst>
      <p:ext uri="{BB962C8B-B14F-4D97-AF65-F5344CB8AC3E}">
        <p14:creationId xmlns:p14="http://schemas.microsoft.com/office/powerpoint/2010/main" val="2963458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6C93CAE-2D2C-8050-AD7B-6DA9C7717B63}"/>
              </a:ext>
            </a:extLst>
          </p:cNvPr>
          <p:cNvSpPr txBox="1"/>
          <p:nvPr/>
        </p:nvSpPr>
        <p:spPr>
          <a:xfrm>
            <a:off x="1607820" y="1676400"/>
            <a:ext cx="1107996" cy="369332"/>
          </a:xfrm>
          <a:prstGeom prst="rect">
            <a:avLst/>
          </a:prstGeom>
          <a:noFill/>
        </p:spPr>
        <p:txBody>
          <a:bodyPr wrap="none" rtlCol="0">
            <a:spAutoFit/>
          </a:bodyPr>
          <a:lstStyle/>
          <a:p>
            <a:r>
              <a:rPr kumimoji="1" lang="ja-JP" altLang="en-US" dirty="0"/>
              <a:t>四則演算</a:t>
            </a:r>
          </a:p>
        </p:txBody>
      </p:sp>
      <p:sp>
        <p:nvSpPr>
          <p:cNvPr id="3" name="テキスト ボックス 2">
            <a:extLst>
              <a:ext uri="{FF2B5EF4-FFF2-40B4-BE49-F238E27FC236}">
                <a16:creationId xmlns:a16="http://schemas.microsoft.com/office/drawing/2014/main" id="{5EEDD482-66C7-5DB8-A6B3-14A6F0697740}"/>
              </a:ext>
            </a:extLst>
          </p:cNvPr>
          <p:cNvSpPr txBox="1"/>
          <p:nvPr/>
        </p:nvSpPr>
        <p:spPr>
          <a:xfrm>
            <a:off x="2161818" y="2369820"/>
            <a:ext cx="4010382" cy="1754326"/>
          </a:xfrm>
          <a:prstGeom prst="rect">
            <a:avLst/>
          </a:prstGeom>
          <a:noFill/>
        </p:spPr>
        <p:txBody>
          <a:bodyPr wrap="square" rtlCol="0">
            <a:spAutoFit/>
          </a:bodyPr>
          <a:lstStyle/>
          <a:p>
            <a:r>
              <a:rPr kumimoji="1" lang="en-US" altLang="ja-JP" dirty="0"/>
              <a:t>+: </a:t>
            </a:r>
            <a:r>
              <a:rPr kumimoji="1" lang="ja-JP" altLang="en-US" dirty="0"/>
              <a:t>足し算</a:t>
            </a:r>
            <a:endParaRPr kumimoji="1" lang="en-US" altLang="ja-JP" dirty="0"/>
          </a:p>
          <a:p>
            <a:r>
              <a:rPr kumimoji="1" lang="en-US" altLang="ja-JP" dirty="0"/>
              <a:t>-:</a:t>
            </a:r>
            <a:r>
              <a:rPr kumimoji="1" lang="ja-JP" altLang="en-US" dirty="0"/>
              <a:t>　引き算</a:t>
            </a:r>
            <a:endParaRPr kumimoji="1" lang="en-US" altLang="ja-JP" dirty="0"/>
          </a:p>
          <a:p>
            <a:r>
              <a:rPr kumimoji="1" lang="en-US" altLang="ja-JP" dirty="0"/>
              <a:t>*:</a:t>
            </a:r>
            <a:r>
              <a:rPr kumimoji="1" lang="ja-JP" altLang="en-US" dirty="0"/>
              <a:t> 掛け算</a:t>
            </a:r>
            <a:endParaRPr kumimoji="1" lang="en-US" altLang="ja-JP" dirty="0"/>
          </a:p>
          <a:p>
            <a:r>
              <a:rPr kumimoji="1" lang="en-US" altLang="ja-JP" dirty="0"/>
              <a:t>/: </a:t>
            </a:r>
            <a:r>
              <a:rPr kumimoji="1" lang="ja-JP" altLang="en-US" dirty="0"/>
              <a:t>割り算（結果は小数）</a:t>
            </a:r>
            <a:endParaRPr kumimoji="1" lang="en-US" altLang="ja-JP" dirty="0"/>
          </a:p>
          <a:p>
            <a:r>
              <a:rPr kumimoji="1" lang="en-US" altLang="ja-JP" dirty="0"/>
              <a:t>//: </a:t>
            </a:r>
            <a:r>
              <a:rPr kumimoji="1" lang="ja-JP" altLang="en-US" dirty="0"/>
              <a:t>割り算の商</a:t>
            </a:r>
            <a:endParaRPr kumimoji="1" lang="en-US" altLang="ja-JP" dirty="0"/>
          </a:p>
          <a:p>
            <a:r>
              <a:rPr kumimoji="1" lang="en-US" altLang="ja-JP"/>
              <a:t>%: </a:t>
            </a:r>
            <a:r>
              <a:rPr kumimoji="1" lang="ja-JP" altLang="en-US" dirty="0"/>
              <a:t>割り算のあまり</a:t>
            </a:r>
          </a:p>
        </p:txBody>
      </p:sp>
      <p:sp>
        <p:nvSpPr>
          <p:cNvPr id="4" name="テキスト ボックス 3">
            <a:extLst>
              <a:ext uri="{FF2B5EF4-FFF2-40B4-BE49-F238E27FC236}">
                <a16:creationId xmlns:a16="http://schemas.microsoft.com/office/drawing/2014/main" id="{70EA358A-0929-A461-5E3E-7C066E290FEA}"/>
              </a:ext>
            </a:extLst>
          </p:cNvPr>
          <p:cNvSpPr txBox="1"/>
          <p:nvPr/>
        </p:nvSpPr>
        <p:spPr>
          <a:xfrm>
            <a:off x="1669603" y="5236126"/>
            <a:ext cx="5804794" cy="369332"/>
          </a:xfrm>
          <a:prstGeom prst="rect">
            <a:avLst/>
          </a:prstGeom>
          <a:noFill/>
        </p:spPr>
        <p:txBody>
          <a:bodyPr wrap="none" rtlCol="0">
            <a:spAutoFit/>
          </a:bodyPr>
          <a:lstStyle/>
          <a:p>
            <a:r>
              <a:rPr kumimoji="1" lang="ja-JP" altLang="en-US" dirty="0"/>
              <a:t>手計算でやりたくないような複雑な計算をしてみましょう。</a:t>
            </a:r>
          </a:p>
        </p:txBody>
      </p:sp>
      <p:sp>
        <p:nvSpPr>
          <p:cNvPr id="6" name="テキスト ボックス 5">
            <a:extLst>
              <a:ext uri="{FF2B5EF4-FFF2-40B4-BE49-F238E27FC236}">
                <a16:creationId xmlns:a16="http://schemas.microsoft.com/office/drawing/2014/main" id="{C934FCBE-74F8-4051-257B-61DCCA0775D1}"/>
              </a:ext>
            </a:extLst>
          </p:cNvPr>
          <p:cNvSpPr txBox="1"/>
          <p:nvPr/>
        </p:nvSpPr>
        <p:spPr>
          <a:xfrm>
            <a:off x="3761522" y="473696"/>
            <a:ext cx="1620957" cy="523220"/>
          </a:xfrm>
          <a:prstGeom prst="rect">
            <a:avLst/>
          </a:prstGeom>
          <a:noFill/>
        </p:spPr>
        <p:txBody>
          <a:bodyPr wrap="none" rtlCol="0">
            <a:spAutoFit/>
          </a:bodyPr>
          <a:lstStyle/>
          <a:p>
            <a:r>
              <a:rPr kumimoji="1" lang="ja-JP" altLang="en-US" sz="2800" dirty="0"/>
              <a:t>四則演算</a:t>
            </a:r>
          </a:p>
        </p:txBody>
      </p:sp>
    </p:spTree>
    <p:extLst>
      <p:ext uri="{BB962C8B-B14F-4D97-AF65-F5344CB8AC3E}">
        <p14:creationId xmlns:p14="http://schemas.microsoft.com/office/powerpoint/2010/main" val="2417421085"/>
      </p:ext>
    </p:extLst>
  </p:cSld>
  <p:clrMapOvr>
    <a:masterClrMapping/>
  </p:clrMapOvr>
</p:sld>
</file>

<file path=ppt/theme/theme1.xml><?xml version="1.0" encoding="utf-8"?>
<a:theme xmlns:a="http://schemas.openxmlformats.org/drawingml/2006/main" name="Office 2013 - 2022 テーマ">
  <a:themeElements>
    <a:clrScheme name="Office 2013 - 2022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3">
      <a:majorFont>
        <a:latin typeface="UD デジタル 教科書体 NK-R"/>
        <a:ea typeface="UD デジタル 教科書体 NK-R"/>
        <a:cs typeface=""/>
      </a:majorFont>
      <a:minorFont>
        <a:latin typeface="UD デジタル 教科書体 NK-R"/>
        <a:ea typeface="UD デジタル 教科書体 NK-R"/>
        <a:cs typeface=""/>
      </a:minorFont>
    </a:fontScheme>
    <a:fmtScheme name="Office 2013 - 2022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11156</TotalTime>
  <Words>657</Words>
  <Application>Microsoft Office PowerPoint</Application>
  <PresentationFormat>画面に合わせる (4:3)</PresentationFormat>
  <Paragraphs>83</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UD デジタル 教科書体 NK-R</vt:lpstr>
      <vt:lpstr>游ゴシック</vt:lpstr>
      <vt:lpstr>Arial</vt:lpstr>
      <vt:lpstr>Office 2013 - 2022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nogaki.kosuke.83v@st.kyoto-u.ac.jp</dc:creator>
  <cp:lastModifiedBy>野垣　康介</cp:lastModifiedBy>
  <cp:revision>293</cp:revision>
  <dcterms:created xsi:type="dcterms:W3CDTF">2023-07-14T07:26:24Z</dcterms:created>
  <dcterms:modified xsi:type="dcterms:W3CDTF">2025-10-06T11:08:21Z</dcterms:modified>
</cp:coreProperties>
</file>