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p:scale>
          <a:sx n="50" d="100"/>
          <a:sy n="50" d="100"/>
        </p:scale>
        <p:origin x="1803" y="11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DF9151-F80F-43D3-93B6-4FF63D339244}"/>
              </a:ext>
            </a:extLst>
          </p:cNvPr>
          <p:cNvSpPr>
            <a:spLocks noGrp="1"/>
          </p:cNvSpPr>
          <p:nvPr>
            <p:ph type="ctrTitle"/>
          </p:nvPr>
        </p:nvSpPr>
        <p:spPr>
          <a:xfrm>
            <a:off x="1257709" y="335051"/>
            <a:ext cx="9797143" cy="936066"/>
          </a:xfrm>
        </p:spPr>
        <p:txBody>
          <a:bodyPr>
            <a:normAutofit fontScale="90000"/>
          </a:bodyPr>
          <a:lstStyle/>
          <a:p>
            <a:r>
              <a:rPr lang="he-IL" dirty="0"/>
              <a:t>נושאים במערכות מידע ושפות תכנות </a:t>
            </a:r>
            <a:endParaRPr lang="en-IL" dirty="0"/>
          </a:p>
        </p:txBody>
      </p:sp>
      <p:sp>
        <p:nvSpPr>
          <p:cNvPr id="3" name="כותרת משנה 2">
            <a:extLst>
              <a:ext uri="{FF2B5EF4-FFF2-40B4-BE49-F238E27FC236}">
                <a16:creationId xmlns:a16="http://schemas.microsoft.com/office/drawing/2014/main" id="{AC9113B4-DFF3-41B4-8C45-945371005E69}"/>
              </a:ext>
            </a:extLst>
          </p:cNvPr>
          <p:cNvSpPr>
            <a:spLocks noGrp="1"/>
          </p:cNvSpPr>
          <p:nvPr>
            <p:ph type="subTitle" idx="1"/>
          </p:nvPr>
        </p:nvSpPr>
        <p:spPr>
          <a:xfrm>
            <a:off x="2417780" y="3531204"/>
            <a:ext cx="8637072" cy="498185"/>
          </a:xfrm>
        </p:spPr>
        <p:txBody>
          <a:bodyPr>
            <a:normAutofit lnSpcReduction="10000"/>
          </a:bodyPr>
          <a:lstStyle/>
          <a:p>
            <a:pPr algn="r"/>
            <a:r>
              <a:rPr lang="he-IL" dirty="0"/>
              <a:t>נגה זקס, יאיר </a:t>
            </a:r>
            <a:r>
              <a:rPr lang="he-IL" dirty="0" err="1"/>
              <a:t>זדרמן</a:t>
            </a:r>
            <a:endParaRPr lang="he-IL" dirty="0"/>
          </a:p>
          <a:p>
            <a:pPr algn="r"/>
            <a:endParaRPr lang="he-IL" dirty="0"/>
          </a:p>
        </p:txBody>
      </p:sp>
      <p:sp>
        <p:nvSpPr>
          <p:cNvPr id="4" name="כותרת 1">
            <a:extLst>
              <a:ext uri="{FF2B5EF4-FFF2-40B4-BE49-F238E27FC236}">
                <a16:creationId xmlns:a16="http://schemas.microsoft.com/office/drawing/2014/main" id="{BDD054BC-2999-4255-B5DC-E28C17EA2A19}"/>
              </a:ext>
            </a:extLst>
          </p:cNvPr>
          <p:cNvSpPr txBox="1">
            <a:spLocks/>
          </p:cNvSpPr>
          <p:nvPr/>
        </p:nvSpPr>
        <p:spPr>
          <a:xfrm>
            <a:off x="1430206" y="1375444"/>
            <a:ext cx="9797143" cy="936066"/>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dirty="0" err="1">
                <a:latin typeface="Bookman Old Style" panose="02050604050505020204" pitchFamily="18" charset="0"/>
              </a:rPr>
              <a:t>Todo</a:t>
            </a:r>
            <a:r>
              <a:rPr lang="en-US" dirty="0">
                <a:latin typeface="Bookman Old Style" panose="02050604050505020204" pitchFamily="18" charset="0"/>
              </a:rPr>
              <a:t>-app</a:t>
            </a:r>
            <a:endParaRPr lang="en-IL" dirty="0">
              <a:latin typeface="Bookman Old Style" panose="02050604050505020204" pitchFamily="18" charset="0"/>
            </a:endParaRPr>
          </a:p>
        </p:txBody>
      </p:sp>
    </p:spTree>
    <p:extLst>
      <p:ext uri="{BB962C8B-B14F-4D97-AF65-F5344CB8AC3E}">
        <p14:creationId xmlns:p14="http://schemas.microsoft.com/office/powerpoint/2010/main" val="202941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BFCB29B-F338-40C5-8508-F1FAF7C68B4A}"/>
              </a:ext>
            </a:extLst>
          </p:cNvPr>
          <p:cNvSpPr>
            <a:spLocks noGrp="1"/>
          </p:cNvSpPr>
          <p:nvPr>
            <p:ph idx="1"/>
          </p:nvPr>
        </p:nvSpPr>
        <p:spPr>
          <a:xfrm>
            <a:off x="1451579" y="2015732"/>
            <a:ext cx="9603275" cy="3219459"/>
          </a:xfrm>
        </p:spPr>
        <p:txBody>
          <a:bodyPr>
            <a:normAutofit fontScale="92500" lnSpcReduction="20000"/>
          </a:bodyPr>
          <a:lstStyle/>
          <a:p>
            <a:pPr marL="0" indent="0" algn="l" rtl="0">
              <a:buNone/>
            </a:pPr>
            <a:r>
              <a:rPr lang="en-US" dirty="0"/>
              <a:t>C# is a modern multi-paradigm programming language – it is object oriented, functional, procedural etc.</a:t>
            </a:r>
          </a:p>
          <a:p>
            <a:pPr algn="l" rtl="0"/>
            <a:r>
              <a:rPr lang="en-US" dirty="0"/>
              <a:t>C# has static type system (strongly typed).</a:t>
            </a:r>
          </a:p>
          <a:p>
            <a:pPr algn="l" rtl="0"/>
            <a:r>
              <a:rPr lang="en-US" dirty="0"/>
              <a:t>C# uses garbage – collector (like Java).</a:t>
            </a:r>
          </a:p>
          <a:p>
            <a:pPr algn="l" rtl="0"/>
            <a:r>
              <a:rPr lang="en-US" dirty="0"/>
              <a:t>C# is </a:t>
            </a:r>
            <a:r>
              <a:rPr lang="en-US" dirty="0" err="1"/>
              <a:t>aType</a:t>
            </a:r>
            <a:r>
              <a:rPr lang="he-IL" dirty="0"/>
              <a:t>-</a:t>
            </a:r>
            <a:r>
              <a:rPr lang="en-US" dirty="0"/>
              <a:t>safe language</a:t>
            </a:r>
            <a:endParaRPr lang="he-IL" dirty="0"/>
          </a:p>
          <a:p>
            <a:pPr algn="l" rtl="0"/>
            <a:r>
              <a:rPr lang="en-US" dirty="0"/>
              <a:t>The Syntax of C# resembles C++, Java.</a:t>
            </a:r>
          </a:p>
          <a:p>
            <a:pPr algn="l" rtl="0"/>
            <a:r>
              <a:rPr lang="en-US" dirty="0"/>
              <a:t>C# was designed by Microsoft in 2000, and according to </a:t>
            </a:r>
            <a:r>
              <a:rPr lang="en-US" dirty="0" err="1"/>
              <a:t>StackOverflow’s</a:t>
            </a:r>
            <a:r>
              <a:rPr lang="en-US" dirty="0"/>
              <a:t> survey in 2019, 31.9% of professional developers prefer C# as their main programming language..</a:t>
            </a:r>
            <a:endParaRPr lang="he-IL" b="1" dirty="0">
              <a:solidFill>
                <a:schemeClr val="tx1"/>
              </a:solidFill>
              <a:latin typeface="Calibri" panose="020F0502020204030204" pitchFamily="34" charset="0"/>
              <a:cs typeface="Calibri" panose="020F0502020204030204" pitchFamily="34" charset="0"/>
            </a:endParaRPr>
          </a:p>
          <a:p>
            <a:endParaRPr lang="en-IL" dirty="0"/>
          </a:p>
        </p:txBody>
      </p:sp>
      <p:pic>
        <p:nvPicPr>
          <p:cNvPr id="4" name="תמונה 3">
            <a:extLst>
              <a:ext uri="{FF2B5EF4-FFF2-40B4-BE49-F238E27FC236}">
                <a16:creationId xmlns:a16="http://schemas.microsoft.com/office/drawing/2014/main" id="{D05B1018-7976-484C-BF37-E3552F526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461" y="266280"/>
            <a:ext cx="1817077" cy="1406770"/>
          </a:xfrm>
          <a:prstGeom prst="rect">
            <a:avLst/>
          </a:prstGeom>
          <a:ln>
            <a:noFill/>
          </a:ln>
          <a:effectLst>
            <a:softEdge rad="112500"/>
          </a:effectLst>
        </p:spPr>
      </p:pic>
    </p:spTree>
    <p:extLst>
      <p:ext uri="{BB962C8B-B14F-4D97-AF65-F5344CB8AC3E}">
        <p14:creationId xmlns:p14="http://schemas.microsoft.com/office/powerpoint/2010/main" val="177746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7C50087-7907-43FB-A82D-ABC9E2E7A824}"/>
              </a:ext>
            </a:extLst>
          </p:cNvPr>
          <p:cNvSpPr>
            <a:spLocks noGrp="1"/>
          </p:cNvSpPr>
          <p:nvPr>
            <p:ph idx="1"/>
          </p:nvPr>
        </p:nvSpPr>
        <p:spPr/>
        <p:txBody>
          <a:bodyPr>
            <a:normAutofit fontScale="92500" lnSpcReduction="10000"/>
          </a:bodyPr>
          <a:lstStyle/>
          <a:p>
            <a:pPr marL="0" indent="0" algn="l" rtl="0">
              <a:buNone/>
            </a:pPr>
            <a:r>
              <a:rPr lang="en-US" dirty="0"/>
              <a:t>.NET framework is the most popular web-framework for C# which was also designed by Microsoft (was released in 2002).</a:t>
            </a:r>
          </a:p>
          <a:p>
            <a:r>
              <a:rPr lang="en-US" dirty="0"/>
              <a:t>.NET Framework is used to create and run software applications. .NET apps can run on many operating systems, using different implementations of .NET, while having one consistent API.</a:t>
            </a:r>
          </a:p>
          <a:p>
            <a:r>
              <a:rPr lang="en-US" dirty="0"/>
              <a:t>.NET is open source, and it has the support of thousands developers and companies who contributes to the platform. (.NET community has over 5,000,000 developers who support each other)</a:t>
            </a:r>
          </a:p>
          <a:p>
            <a:r>
              <a:rPr lang="en-US" dirty="0"/>
              <a:t>.NET is a vey fast framework. It provides better response time and require less compute power than most of other solutions.</a:t>
            </a:r>
          </a:p>
          <a:p>
            <a:pPr algn="l" rtl="0"/>
            <a:endParaRPr lang="en-US" dirty="0"/>
          </a:p>
        </p:txBody>
      </p:sp>
      <p:pic>
        <p:nvPicPr>
          <p:cNvPr id="5" name="תמונה 4">
            <a:extLst>
              <a:ext uri="{FF2B5EF4-FFF2-40B4-BE49-F238E27FC236}">
                <a16:creationId xmlns:a16="http://schemas.microsoft.com/office/drawing/2014/main" id="{CF0F19D2-9138-4ADD-A468-3E8134473D2E}"/>
              </a:ext>
            </a:extLst>
          </p:cNvPr>
          <p:cNvPicPr>
            <a:picLocks noChangeAspect="1"/>
          </p:cNvPicPr>
          <p:nvPr/>
        </p:nvPicPr>
        <p:blipFill rotWithShape="1">
          <a:blip r:embed="rId2">
            <a:extLst>
              <a:ext uri="{28A0092B-C50C-407E-A947-70E740481C1C}">
                <a14:useLocalDpi xmlns:a14="http://schemas.microsoft.com/office/drawing/2010/main" val="0"/>
              </a:ext>
            </a:extLst>
          </a:blip>
          <a:srcRect l="9519" t="11531" r="11495"/>
          <a:stretch/>
        </p:blipFill>
        <p:spPr>
          <a:xfrm>
            <a:off x="4499773" y="130630"/>
            <a:ext cx="3192454" cy="1593668"/>
          </a:xfrm>
          <a:prstGeom prst="rect">
            <a:avLst/>
          </a:prstGeom>
          <a:ln>
            <a:noFill/>
          </a:ln>
          <a:effectLst>
            <a:softEdge rad="112500"/>
          </a:effectLst>
        </p:spPr>
      </p:pic>
      <p:pic>
        <p:nvPicPr>
          <p:cNvPr id="7" name="תמונה 6">
            <a:extLst>
              <a:ext uri="{FF2B5EF4-FFF2-40B4-BE49-F238E27FC236}">
                <a16:creationId xmlns:a16="http://schemas.microsoft.com/office/drawing/2014/main" id="{9B6247E7-FC41-4939-9457-0F4DEA0171DF}"/>
              </a:ext>
            </a:extLst>
          </p:cNvPr>
          <p:cNvPicPr>
            <a:picLocks noChangeAspect="1"/>
          </p:cNvPicPr>
          <p:nvPr/>
        </p:nvPicPr>
        <p:blipFill rotWithShape="1">
          <a:blip r:embed="rId2">
            <a:extLst>
              <a:ext uri="{28A0092B-C50C-407E-A947-70E740481C1C}">
                <a14:useLocalDpi xmlns:a14="http://schemas.microsoft.com/office/drawing/2010/main" val="0"/>
              </a:ext>
            </a:extLst>
          </a:blip>
          <a:srcRect l="9519" t="11531" r="11495"/>
          <a:stretch/>
        </p:blipFill>
        <p:spPr>
          <a:xfrm>
            <a:off x="4434459" y="90541"/>
            <a:ext cx="3323082" cy="1658878"/>
          </a:xfrm>
          <a:prstGeom prst="rect">
            <a:avLst/>
          </a:prstGeom>
          <a:ln>
            <a:noFill/>
          </a:ln>
          <a:effectLst>
            <a:softEdge rad="112500"/>
          </a:effectLst>
        </p:spPr>
      </p:pic>
    </p:spTree>
    <p:extLst>
      <p:ext uri="{BB962C8B-B14F-4D97-AF65-F5344CB8AC3E}">
        <p14:creationId xmlns:p14="http://schemas.microsoft.com/office/powerpoint/2010/main" val="29612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7C50087-7907-43FB-A82D-ABC9E2E7A824}"/>
              </a:ext>
            </a:extLst>
          </p:cNvPr>
          <p:cNvSpPr>
            <a:spLocks noGrp="1"/>
          </p:cNvSpPr>
          <p:nvPr>
            <p:ph idx="1"/>
          </p:nvPr>
        </p:nvSpPr>
        <p:spPr/>
        <p:txBody>
          <a:bodyPr>
            <a:normAutofit fontScale="85000" lnSpcReduction="20000"/>
          </a:bodyPr>
          <a:lstStyle/>
          <a:p>
            <a:r>
              <a:rPr lang="en-US" dirty="0"/>
              <a:t>Our system contains 2 main components – models and controllers. Each class in models represents a table in our database, and each controller contains the relevant actions for the different requests that are related to the corresponding model. The access to the DB is using the “context” model which holds the current stored data. </a:t>
            </a:r>
          </a:p>
          <a:p>
            <a:r>
              <a:rPr lang="en-US" dirty="0"/>
              <a:t>After defining the models, the framework generates a skeleton for the corresponding controller with basic functions implementations, such as “post”, “get”, “delete”. </a:t>
            </a:r>
          </a:p>
          <a:p>
            <a:r>
              <a:rPr lang="en-US" dirty="0"/>
              <a:t>We needed to change the generated functions in the controllers to fit the API’s requirements (add headers, check email uniqueness in “post” requests, update relevant data in database when deleting task/people).</a:t>
            </a:r>
          </a:p>
          <a:p>
            <a:r>
              <a:rPr lang="en-US" dirty="0"/>
              <a:t>We added the more “complex” functions, such as “</a:t>
            </a:r>
            <a:r>
              <a:rPr lang="en-US" dirty="0" err="1"/>
              <a:t>api</a:t>
            </a:r>
            <a:r>
              <a:rPr lang="en-US" dirty="0"/>
              <a:t>/people/{id}/tasks” which requires getting data from both of the tables we used.</a:t>
            </a:r>
          </a:p>
          <a:p>
            <a:pPr algn="l" rtl="0"/>
            <a:endParaRPr lang="en-US" dirty="0"/>
          </a:p>
        </p:txBody>
      </p:sp>
      <p:pic>
        <p:nvPicPr>
          <p:cNvPr id="5" name="תמונה 4">
            <a:extLst>
              <a:ext uri="{FF2B5EF4-FFF2-40B4-BE49-F238E27FC236}">
                <a16:creationId xmlns:a16="http://schemas.microsoft.com/office/drawing/2014/main" id="{CF0F19D2-9138-4ADD-A468-3E8134473D2E}"/>
              </a:ext>
            </a:extLst>
          </p:cNvPr>
          <p:cNvPicPr>
            <a:picLocks noChangeAspect="1"/>
          </p:cNvPicPr>
          <p:nvPr/>
        </p:nvPicPr>
        <p:blipFill rotWithShape="1">
          <a:blip r:embed="rId2">
            <a:extLst>
              <a:ext uri="{28A0092B-C50C-407E-A947-70E740481C1C}">
                <a14:useLocalDpi xmlns:a14="http://schemas.microsoft.com/office/drawing/2010/main" val="0"/>
              </a:ext>
            </a:extLst>
          </a:blip>
          <a:srcRect l="9519" t="11531" r="11495"/>
          <a:stretch/>
        </p:blipFill>
        <p:spPr>
          <a:xfrm>
            <a:off x="4434459" y="90541"/>
            <a:ext cx="3323082" cy="1658878"/>
          </a:xfrm>
          <a:prstGeom prst="rect">
            <a:avLst/>
          </a:prstGeom>
          <a:ln>
            <a:noFill/>
          </a:ln>
          <a:effectLst>
            <a:softEdge rad="112500"/>
          </a:effectLst>
        </p:spPr>
      </p:pic>
    </p:spTree>
    <p:extLst>
      <p:ext uri="{BB962C8B-B14F-4D97-AF65-F5344CB8AC3E}">
        <p14:creationId xmlns:p14="http://schemas.microsoft.com/office/powerpoint/2010/main" val="7006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down)">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7C50087-7907-43FB-A82D-ABC9E2E7A824}"/>
              </a:ext>
            </a:extLst>
          </p:cNvPr>
          <p:cNvSpPr>
            <a:spLocks noGrp="1"/>
          </p:cNvSpPr>
          <p:nvPr>
            <p:ph idx="1"/>
          </p:nvPr>
        </p:nvSpPr>
        <p:spPr/>
        <p:txBody>
          <a:bodyPr>
            <a:normAutofit/>
          </a:bodyPr>
          <a:lstStyle/>
          <a:p>
            <a:pPr algn="l" rtl="0"/>
            <a:r>
              <a:rPr lang="en-US" dirty="0"/>
              <a:t>We stored the data in a SQLite database, an embedded database written in C language.</a:t>
            </a:r>
          </a:p>
          <a:p>
            <a:pPr algn="l" rtl="0"/>
            <a:r>
              <a:rPr lang="en-US" dirty="0"/>
              <a:t>Our data is stored in 2 tables (“models”) – one for people and one for tasks.</a:t>
            </a:r>
          </a:p>
          <a:p>
            <a:pPr algn="l" rtl="0"/>
            <a:r>
              <a:rPr lang="en-US" dirty="0"/>
              <a:t>The table “people” contains data about the people that are registered in the system.</a:t>
            </a:r>
          </a:p>
          <a:p>
            <a:pPr algn="l" rtl="0"/>
            <a:r>
              <a:rPr lang="en-US" dirty="0"/>
              <a:t>The table “tasks” contains data about the tasks in the system – with a field “</a:t>
            </a:r>
            <a:r>
              <a:rPr lang="en-US" b="1" dirty="0"/>
              <a:t>ownerId</a:t>
            </a:r>
            <a:r>
              <a:rPr lang="en-US" dirty="0"/>
              <a:t>” that relates to the people table.</a:t>
            </a:r>
          </a:p>
          <a:p>
            <a:pPr algn="l" rtl="0"/>
            <a:r>
              <a:rPr lang="en-US" dirty="0"/>
              <a:t>We chose this specific storage because it has great support in C#. It is fast, reliable and accessible.</a:t>
            </a:r>
            <a:endParaRPr lang="he-IL" b="1" dirty="0">
              <a:solidFill>
                <a:schemeClr val="accent2">
                  <a:lumMod val="60000"/>
                  <a:lumOff val="40000"/>
                </a:schemeClr>
              </a:solidFill>
              <a:latin typeface="Calibri" panose="020F0502020204030204" pitchFamily="34" charset="0"/>
              <a:cs typeface="Calibri" panose="020F0502020204030204" pitchFamily="34" charset="0"/>
            </a:endParaRPr>
          </a:p>
        </p:txBody>
      </p:sp>
      <p:pic>
        <p:nvPicPr>
          <p:cNvPr id="2050" name="Picture 2" descr="Python 3 para impacientes: Guía rápida de SQLite3">
            <a:extLst>
              <a:ext uri="{FF2B5EF4-FFF2-40B4-BE49-F238E27FC236}">
                <a16:creationId xmlns:a16="http://schemas.microsoft.com/office/drawing/2014/main" id="{61A8683C-AC21-4165-9A8F-56A30E970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429" y="97120"/>
            <a:ext cx="3123142" cy="1641243"/>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גלריה">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TM10001114[[fn=גלריה]]</Template>
  <TotalTime>11457</TotalTime>
  <Words>476</Words>
  <Application>Microsoft Office PowerPoint</Application>
  <PresentationFormat>מסך רחב</PresentationFormat>
  <Paragraphs>22</Paragraphs>
  <Slides>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Bookman Old Style</vt:lpstr>
      <vt:lpstr>Calibri</vt:lpstr>
      <vt:lpstr>Gill Sans MT</vt:lpstr>
      <vt:lpstr>גלריה</vt:lpstr>
      <vt:lpstr>נושאים במערכות מידע ושפות תכנות </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נושאים במערכות מידע ושפות תכנות </dc:title>
  <dc:creator>yairzederman@gmail.com</dc:creator>
  <cp:lastModifiedBy>yairzederman@gmail.com</cp:lastModifiedBy>
  <cp:revision>1</cp:revision>
  <dcterms:created xsi:type="dcterms:W3CDTF">2022-04-02T09:36:17Z</dcterms:created>
  <dcterms:modified xsi:type="dcterms:W3CDTF">2022-04-10T08:34:04Z</dcterms:modified>
</cp:coreProperties>
</file>