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FCD7E3-BECA-4B10-86FB-62A851354760}">
  <a:tblStyle styleId="{ECFCD7E3-BECA-4B10-86FB-62A8513547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4a04937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94a04937c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94a04937c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4da175826_5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94da175826_5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94da175826_5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3e55b238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3e55b238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43e55b2388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3ed3ed1f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3ed3ed1f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43ed3ed1fa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3ed3ed1fa_4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3ed3ed1fa_4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43ed3ed1fa_4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3ed3ed1fa_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3ed3ed1fa_4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43ed3ed1fa_4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3ed3ed1fa_4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43ed3ed1fa_4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43ed3ed1fa_4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3e55b238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3e55b238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43e55b2388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3e55b238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3e55b2388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43e55b2388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4da175826_5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94da175826_5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94da175826_5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4197900" y="2269326"/>
            <a:ext cx="3796200" cy="1419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1" i="0" lang="en-IN" sz="1800" u="none" cap="none" strike="noStrike">
                <a:solidFill>
                  <a:schemeClr val="dk1"/>
                </a:solidFill>
                <a:latin typeface="Times New Roman"/>
                <a:ea typeface="Times New Roman"/>
                <a:cs typeface="Times New Roman"/>
                <a:sym typeface="Times New Roman"/>
              </a:rPr>
              <a:t>Guided By,</a:t>
            </a:r>
            <a:endParaRPr b="1" sz="1800">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rPr b="1" lang="en-IN" sz="1800">
                <a:solidFill>
                  <a:schemeClr val="dk1"/>
                </a:solidFill>
                <a:latin typeface="Times New Roman"/>
                <a:ea typeface="Times New Roman"/>
                <a:cs typeface="Times New Roman"/>
                <a:sym typeface="Times New Roman"/>
              </a:rPr>
              <a:t>Dr. Suchithra M S</a:t>
            </a:r>
            <a:endParaRPr b="1" sz="1800" u="none" cap="none" strike="noStrike">
              <a:solidFill>
                <a:schemeClr val="dk1"/>
              </a:solidFill>
              <a:latin typeface="Times New Roman"/>
              <a:ea typeface="Times New Roman"/>
              <a:cs typeface="Times New Roman"/>
              <a:sym typeface="Times New Roman"/>
            </a:endParaRPr>
          </a:p>
        </p:txBody>
      </p:sp>
      <p:sp>
        <p:nvSpPr>
          <p:cNvPr id="90" name="Google Shape;90;p13"/>
          <p:cNvSpPr txBox="1"/>
          <p:nvPr/>
        </p:nvSpPr>
        <p:spPr>
          <a:xfrm>
            <a:off x="3751950" y="3893100"/>
            <a:ext cx="4688100" cy="1868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2800"/>
              <a:buFont typeface="Arial"/>
              <a:buNone/>
            </a:pPr>
            <a:r>
              <a:rPr lang="en-IN" sz="1800">
                <a:solidFill>
                  <a:schemeClr val="dk1"/>
                </a:solidFill>
                <a:latin typeface="Times New Roman"/>
                <a:ea typeface="Times New Roman"/>
                <a:cs typeface="Times New Roman"/>
                <a:sym typeface="Times New Roman"/>
              </a:rPr>
              <a:t>Ashutosh Rai (2020BCS0020)</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Font typeface="Arial"/>
              <a:buNone/>
            </a:pPr>
            <a:r>
              <a:rPr lang="en-IN" sz="1800">
                <a:solidFill>
                  <a:schemeClr val="dk1"/>
                </a:solidFill>
                <a:latin typeface="Times New Roman"/>
                <a:ea typeface="Times New Roman"/>
                <a:cs typeface="Times New Roman"/>
                <a:sym typeface="Times New Roman"/>
              </a:rPr>
              <a:t>Roshin Nishad (2020BCS0019)</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Font typeface="Arial"/>
              <a:buNone/>
            </a:pPr>
            <a:r>
              <a:rPr lang="en-IN" sz="1800">
                <a:solidFill>
                  <a:schemeClr val="dk1"/>
                </a:solidFill>
                <a:latin typeface="Times New Roman"/>
                <a:ea typeface="Times New Roman"/>
                <a:cs typeface="Times New Roman"/>
                <a:sym typeface="Times New Roman"/>
              </a:rPr>
              <a:t>Pratik Raj (2020BCS0112)</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Font typeface="Arial"/>
              <a:buNone/>
            </a:pPr>
            <a:r>
              <a:rPr lang="en-IN" sz="1800">
                <a:solidFill>
                  <a:schemeClr val="dk1"/>
                </a:solidFill>
                <a:latin typeface="Times New Roman"/>
                <a:ea typeface="Times New Roman"/>
                <a:cs typeface="Times New Roman"/>
                <a:sym typeface="Times New Roman"/>
              </a:rPr>
              <a:t>Sai Teja (2020BCS0145)</a:t>
            </a:r>
            <a:endParaRPr sz="1800">
              <a:latin typeface="Times New Roman"/>
              <a:ea typeface="Times New Roman"/>
              <a:cs typeface="Times New Roman"/>
              <a:sym typeface="Times New Roman"/>
            </a:endParaRPr>
          </a:p>
        </p:txBody>
      </p:sp>
      <p:sp>
        <p:nvSpPr>
          <p:cNvPr id="91" name="Google Shape;91;p13"/>
          <p:cNvSpPr txBox="1"/>
          <p:nvPr/>
        </p:nvSpPr>
        <p:spPr>
          <a:xfrm>
            <a:off x="1268700" y="789050"/>
            <a:ext cx="9654600" cy="250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3000" u="sng">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b="1" sz="3000" u="sng">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6000"/>
              <a:buFont typeface="Calibri"/>
              <a:buNone/>
            </a:pPr>
            <a:r>
              <a:rPr lang="en-IN" sz="1800" u="sng">
                <a:solidFill>
                  <a:schemeClr val="dk1"/>
                </a:solidFill>
                <a:latin typeface="Times New Roman"/>
                <a:ea typeface="Times New Roman"/>
                <a:cs typeface="Times New Roman"/>
                <a:sym typeface="Times New Roman"/>
              </a:rPr>
              <a:t> </a:t>
            </a:r>
            <a:r>
              <a:rPr b="1" lang="en-IN" sz="2400" u="sng">
                <a:solidFill>
                  <a:schemeClr val="dk1"/>
                </a:solidFill>
                <a:latin typeface="Times New Roman"/>
                <a:ea typeface="Times New Roman"/>
                <a:cs typeface="Times New Roman"/>
                <a:sym typeface="Times New Roman"/>
              </a:rPr>
              <a:t>Decoding Neural Patterns for Naturalistic Speech Perception</a:t>
            </a:r>
            <a:endParaRPr b="1" sz="24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9602425" y="23827"/>
            <a:ext cx="1751375" cy="969200"/>
          </a:xfrm>
          <a:prstGeom prst="rect">
            <a:avLst/>
          </a:prstGeom>
          <a:noFill/>
          <a:ln>
            <a:noFill/>
          </a:ln>
        </p:spPr>
      </p:pic>
      <p:sp>
        <p:nvSpPr>
          <p:cNvPr id="93" name="Google Shape;9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0" y="-141625"/>
            <a:ext cx="12192000" cy="1255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Workflow</a:t>
            </a:r>
            <a:endParaRPr/>
          </a:p>
        </p:txBody>
      </p:sp>
      <p:pic>
        <p:nvPicPr>
          <p:cNvPr id="180" name="Google Shape;180;p22"/>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81" name="Google Shape;181;p22"/>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82" name="Google Shape;182;p22"/>
          <p:cNvSpPr txBox="1"/>
          <p:nvPr>
            <p:ph idx="12" type="sldNum"/>
          </p:nvPr>
        </p:nvSpPr>
        <p:spPr>
          <a:xfrm>
            <a:off x="8610600" y="649288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83" name="Google Shape;183;p22"/>
          <p:cNvSpPr txBox="1"/>
          <p:nvPr/>
        </p:nvSpPr>
        <p:spPr>
          <a:xfrm>
            <a:off x="270750" y="1331375"/>
            <a:ext cx="11650500" cy="491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IN" sz="2000">
                <a:solidFill>
                  <a:srgbClr val="434343"/>
                </a:solidFill>
                <a:latin typeface="Times New Roman"/>
                <a:ea typeface="Times New Roman"/>
                <a:cs typeface="Times New Roman"/>
                <a:sym typeface="Times New Roman"/>
              </a:rPr>
              <a:t>7. Predictions and Audio Synthesis:</a:t>
            </a:r>
            <a:endParaRPr b="1" sz="20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sz="2000">
                <a:solidFill>
                  <a:srgbClr val="434343"/>
                </a:solidFill>
                <a:latin typeface="Times New Roman"/>
                <a:ea typeface="Times New Roman"/>
                <a:cs typeface="Times New Roman"/>
                <a:sym typeface="Times New Roman"/>
              </a:rPr>
              <a:t>The trained model is used to predict mel spectrogram features from iEEG data, providing a direct link between neural activity and speech perception.</a:t>
            </a:r>
            <a:endParaRPr sz="20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sz="2000">
                <a:solidFill>
                  <a:srgbClr val="434343"/>
                </a:solidFill>
                <a:latin typeface="Times New Roman"/>
                <a:ea typeface="Times New Roman"/>
                <a:cs typeface="Times New Roman"/>
                <a:sym typeface="Times New Roman"/>
              </a:rPr>
              <a:t>Predicted features are then transformed into audio, offering synthesized audio representations of perceived speech.</a:t>
            </a:r>
            <a:endParaRPr sz="20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0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IN" sz="2000">
                <a:solidFill>
                  <a:srgbClr val="434343"/>
                </a:solidFill>
                <a:latin typeface="Times New Roman"/>
                <a:ea typeface="Times New Roman"/>
                <a:cs typeface="Times New Roman"/>
                <a:sym typeface="Times New Roman"/>
              </a:rPr>
              <a:t>8. Results Evaluation:</a:t>
            </a:r>
            <a:endParaRPr b="1" sz="20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sz="2000">
                <a:solidFill>
                  <a:srgbClr val="434343"/>
                </a:solidFill>
                <a:latin typeface="Times New Roman"/>
                <a:ea typeface="Times New Roman"/>
                <a:cs typeface="Times New Roman"/>
                <a:sym typeface="Times New Roman"/>
              </a:rPr>
              <a:t>The quality and accuracy of the synthesized audio are assessed by comparing it to the original audio stimulus.</a:t>
            </a:r>
            <a:endParaRPr sz="20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b="1"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13" y="0"/>
            <a:ext cx="12192000" cy="1255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Workflow Diagram</a:t>
            </a:r>
            <a:endParaRPr/>
          </a:p>
        </p:txBody>
      </p:sp>
      <p:pic>
        <p:nvPicPr>
          <p:cNvPr id="190" name="Google Shape;190;p23"/>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91" name="Google Shape;19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92" name="Google Shape;19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pic>
        <p:nvPicPr>
          <p:cNvPr id="193" name="Google Shape;193;p23"/>
          <p:cNvPicPr preferRelativeResize="0"/>
          <p:nvPr/>
        </p:nvPicPr>
        <p:blipFill>
          <a:blip r:embed="rId4">
            <a:alphaModFix/>
          </a:blip>
          <a:stretch>
            <a:fillRect/>
          </a:stretch>
        </p:blipFill>
        <p:spPr>
          <a:xfrm>
            <a:off x="621400" y="1341688"/>
            <a:ext cx="10949250" cy="448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4"/>
          <p:cNvSpPr txBox="1"/>
          <p:nvPr/>
        </p:nvSpPr>
        <p:spPr>
          <a:xfrm>
            <a:off x="3880075" y="0"/>
            <a:ext cx="3663900" cy="583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400"/>
              </a:spcAft>
              <a:buClr>
                <a:schemeClr val="dk1"/>
              </a:buClr>
              <a:buSzPts val="1100"/>
              <a:buFont typeface="Arial"/>
              <a:buNone/>
            </a:pPr>
            <a:r>
              <a:rPr b="1" lang="en-IN" sz="1800">
                <a:solidFill>
                  <a:srgbClr val="434343"/>
                </a:solidFill>
                <a:latin typeface="Times New Roman"/>
                <a:ea typeface="Times New Roman"/>
                <a:cs typeface="Times New Roman"/>
                <a:sym typeface="Times New Roman"/>
              </a:rPr>
              <a:t>Workflow Diagram</a:t>
            </a:r>
            <a:endParaRPr>
              <a:latin typeface="Calibri"/>
              <a:ea typeface="Calibri"/>
              <a:cs typeface="Calibri"/>
              <a:sym typeface="Calibri"/>
            </a:endParaRPr>
          </a:p>
        </p:txBody>
      </p:sp>
      <p:pic>
        <p:nvPicPr>
          <p:cNvPr id="200" name="Google Shape;200;p24"/>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201" name="Google Shape;201;p24"/>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02" name="Google Shape;202;p24"/>
          <p:cNvSpPr txBox="1"/>
          <p:nvPr>
            <p:ph idx="12" type="sldNum"/>
          </p:nvPr>
        </p:nvSpPr>
        <p:spPr>
          <a:xfrm>
            <a:off x="86106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pic>
        <p:nvPicPr>
          <p:cNvPr id="203" name="Google Shape;203;p24"/>
          <p:cNvPicPr preferRelativeResize="0"/>
          <p:nvPr/>
        </p:nvPicPr>
        <p:blipFill>
          <a:blip r:embed="rId4">
            <a:alphaModFix/>
          </a:blip>
          <a:stretch>
            <a:fillRect/>
          </a:stretch>
        </p:blipFill>
        <p:spPr>
          <a:xfrm>
            <a:off x="788775" y="1834152"/>
            <a:ext cx="10614449" cy="282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5"/>
          <p:cNvSpPr txBox="1"/>
          <p:nvPr/>
        </p:nvSpPr>
        <p:spPr>
          <a:xfrm>
            <a:off x="3880075" y="0"/>
            <a:ext cx="3663900" cy="583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400"/>
              </a:spcAft>
              <a:buClr>
                <a:schemeClr val="dk1"/>
              </a:buClr>
              <a:buSzPts val="1100"/>
              <a:buFont typeface="Arial"/>
              <a:buNone/>
            </a:pPr>
            <a:r>
              <a:rPr b="1" lang="en-IN" sz="1800">
                <a:solidFill>
                  <a:srgbClr val="434343"/>
                </a:solidFill>
                <a:latin typeface="Times New Roman"/>
                <a:ea typeface="Times New Roman"/>
                <a:cs typeface="Times New Roman"/>
                <a:sym typeface="Times New Roman"/>
              </a:rPr>
              <a:t>Workflow Diagram</a:t>
            </a:r>
            <a:endParaRPr>
              <a:latin typeface="Calibri"/>
              <a:ea typeface="Calibri"/>
              <a:cs typeface="Calibri"/>
              <a:sym typeface="Calibri"/>
            </a:endParaRPr>
          </a:p>
        </p:txBody>
      </p:sp>
      <p:pic>
        <p:nvPicPr>
          <p:cNvPr id="210" name="Google Shape;210;p25"/>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211" name="Google Shape;211;p25"/>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12" name="Google Shape;212;p25"/>
          <p:cNvSpPr txBox="1"/>
          <p:nvPr>
            <p:ph idx="12" type="sldNum"/>
          </p:nvPr>
        </p:nvSpPr>
        <p:spPr>
          <a:xfrm>
            <a:off x="86106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pic>
        <p:nvPicPr>
          <p:cNvPr id="213" name="Google Shape;213;p25"/>
          <p:cNvPicPr preferRelativeResize="0"/>
          <p:nvPr/>
        </p:nvPicPr>
        <p:blipFill>
          <a:blip r:embed="rId4">
            <a:alphaModFix/>
          </a:blip>
          <a:stretch>
            <a:fillRect/>
          </a:stretch>
        </p:blipFill>
        <p:spPr>
          <a:xfrm>
            <a:off x="495300" y="957263"/>
            <a:ext cx="11201400" cy="494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6"/>
          <p:cNvSpPr txBox="1"/>
          <p:nvPr/>
        </p:nvSpPr>
        <p:spPr>
          <a:xfrm>
            <a:off x="3880075" y="0"/>
            <a:ext cx="3663900" cy="583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400"/>
              </a:spcAft>
              <a:buClr>
                <a:schemeClr val="dk1"/>
              </a:buClr>
              <a:buSzPts val="1100"/>
              <a:buFont typeface="Arial"/>
              <a:buNone/>
            </a:pPr>
            <a:r>
              <a:rPr b="1" lang="en-IN" sz="1800">
                <a:solidFill>
                  <a:srgbClr val="434343"/>
                </a:solidFill>
                <a:latin typeface="Times New Roman"/>
                <a:ea typeface="Times New Roman"/>
                <a:cs typeface="Times New Roman"/>
                <a:sym typeface="Times New Roman"/>
              </a:rPr>
              <a:t>Workflow Diagram</a:t>
            </a:r>
            <a:endParaRPr>
              <a:latin typeface="Calibri"/>
              <a:ea typeface="Calibri"/>
              <a:cs typeface="Calibri"/>
              <a:sym typeface="Calibri"/>
            </a:endParaRPr>
          </a:p>
        </p:txBody>
      </p:sp>
      <p:pic>
        <p:nvPicPr>
          <p:cNvPr id="220" name="Google Shape;220;p26"/>
          <p:cNvPicPr preferRelativeResize="0"/>
          <p:nvPr/>
        </p:nvPicPr>
        <p:blipFill rotWithShape="1">
          <a:blip r:embed="rId3">
            <a:alphaModFix/>
          </a:blip>
          <a:srcRect b="0" l="0" r="0" t="0"/>
          <a:stretch/>
        </p:blipFill>
        <p:spPr>
          <a:xfrm>
            <a:off x="9906046" y="0"/>
            <a:ext cx="1751379" cy="815788"/>
          </a:xfrm>
          <a:prstGeom prst="rect">
            <a:avLst/>
          </a:prstGeom>
          <a:noFill/>
          <a:ln>
            <a:noFill/>
          </a:ln>
        </p:spPr>
      </p:pic>
      <p:sp>
        <p:nvSpPr>
          <p:cNvPr id="221" name="Google Shape;221;p26"/>
          <p:cNvSpPr txBox="1"/>
          <p:nvPr>
            <p:ph idx="11" type="ftr"/>
          </p:nvPr>
        </p:nvSpPr>
        <p:spPr>
          <a:xfrm>
            <a:off x="4038600" y="65732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22" name="Google Shape;222;p26"/>
          <p:cNvSpPr txBox="1"/>
          <p:nvPr>
            <p:ph idx="12" type="sldNum"/>
          </p:nvPr>
        </p:nvSpPr>
        <p:spPr>
          <a:xfrm>
            <a:off x="8610600" y="6573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pic>
        <p:nvPicPr>
          <p:cNvPr id="223" name="Google Shape;223;p26"/>
          <p:cNvPicPr preferRelativeResize="0"/>
          <p:nvPr/>
        </p:nvPicPr>
        <p:blipFill>
          <a:blip r:embed="rId4">
            <a:alphaModFix/>
          </a:blip>
          <a:stretch>
            <a:fillRect/>
          </a:stretch>
        </p:blipFill>
        <p:spPr>
          <a:xfrm>
            <a:off x="1129500" y="1354872"/>
            <a:ext cx="9933000" cy="444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25" y="0"/>
            <a:ext cx="12192000" cy="1320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Conclusion</a:t>
            </a:r>
            <a:endParaRPr/>
          </a:p>
        </p:txBody>
      </p:sp>
      <p:pic>
        <p:nvPicPr>
          <p:cNvPr id="230" name="Google Shape;230;p27"/>
          <p:cNvPicPr preferRelativeResize="0"/>
          <p:nvPr/>
        </p:nvPicPr>
        <p:blipFill rotWithShape="1">
          <a:blip r:embed="rId3">
            <a:alphaModFix/>
          </a:blip>
          <a:srcRect b="0" l="0" r="0" t="0"/>
          <a:stretch/>
        </p:blipFill>
        <p:spPr>
          <a:xfrm>
            <a:off x="9602425" y="102400"/>
            <a:ext cx="1751375" cy="983225"/>
          </a:xfrm>
          <a:prstGeom prst="rect">
            <a:avLst/>
          </a:prstGeom>
          <a:noFill/>
          <a:ln>
            <a:noFill/>
          </a:ln>
        </p:spPr>
      </p:pic>
      <p:sp>
        <p:nvSpPr>
          <p:cNvPr id="231" name="Google Shape;2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32" name="Google Shape;2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233" name="Google Shape;233;p27"/>
          <p:cNvSpPr txBox="1"/>
          <p:nvPr/>
        </p:nvSpPr>
        <p:spPr>
          <a:xfrm>
            <a:off x="634025" y="1700050"/>
            <a:ext cx="10907700" cy="435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IN" sz="2000">
                <a:latin typeface="Times New Roman"/>
                <a:ea typeface="Times New Roman"/>
                <a:cs typeface="Times New Roman"/>
                <a:sym typeface="Times New Roman"/>
              </a:rPr>
              <a:t>In conclusion, our current work focuses on implementing a fully connected deep neural network (FC-DNN) for our project. However, our future work will extend beyond this as we plan to explore the application of a 2D Convolutional Neural Network (2D CNN) in the same context. This will provide us with valuable insights into the effectiveness and potential improvements of different neural network architectures for our speech perception project.</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3882600" y="307275"/>
            <a:ext cx="4270800" cy="81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References</a:t>
            </a:r>
            <a:endParaRPr/>
          </a:p>
        </p:txBody>
      </p:sp>
      <p:pic>
        <p:nvPicPr>
          <p:cNvPr id="240" name="Google Shape;240;p28"/>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241" name="Google Shape;24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42" name="Google Shape;24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243" name="Google Shape;243;p28"/>
          <p:cNvSpPr txBox="1"/>
          <p:nvPr/>
        </p:nvSpPr>
        <p:spPr>
          <a:xfrm>
            <a:off x="195550" y="1382650"/>
            <a:ext cx="11778300" cy="49737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Luo, S., Rabbani, Q. &amp; Crone, N.E. Brain-Computer Interface: Applications to Speech Decoding and Synthesis to Augment Communication. Neurotherapeutics 19, 263–273 (2022).</a:t>
            </a:r>
            <a:endParaRPr sz="20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20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Brumberg, J. S., Kennedy, P. R. &amp; Guenther, F. H. Artificial speech synthesizer control by brain–computer interface. In Tenth Annual Conference of the International Speech Communication Association (2009).</a:t>
            </a:r>
            <a:endParaRPr sz="20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200000"/>
              </a:lnSpc>
              <a:spcBef>
                <a:spcPts val="0"/>
              </a:spcBef>
              <a:spcAft>
                <a:spcPts val="0"/>
              </a:spcAft>
              <a:buSzPts val="2000"/>
              <a:buFont typeface="Times New Roman"/>
              <a:buAutoNum type="arabicPeriod"/>
            </a:pPr>
            <a:r>
              <a:rPr lang="en-IN" sz="2000">
                <a:solidFill>
                  <a:schemeClr val="dk1"/>
                </a:solidFill>
                <a:latin typeface="Times New Roman"/>
                <a:ea typeface="Times New Roman"/>
                <a:cs typeface="Times New Roman"/>
                <a:sym typeface="Times New Roman"/>
              </a:rPr>
              <a:t>Herff C, Heger D, de Pesters A, Telaar D, Brunner P, Schalk G and Schultz T. Brain-to-text: decoding spoken phrases from phone representations in the brain. Front. Neurosci. 9, 217 (2015).</a:t>
            </a:r>
            <a:endParaRPr sz="20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4533100" y="100500"/>
            <a:ext cx="3103200" cy="81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References</a:t>
            </a:r>
            <a:endParaRPr/>
          </a:p>
        </p:txBody>
      </p:sp>
      <p:pic>
        <p:nvPicPr>
          <p:cNvPr id="250" name="Google Shape;250;p29"/>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251" name="Google Shape;251;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252" name="Google Shape;252;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253" name="Google Shape;253;p29"/>
          <p:cNvSpPr txBox="1"/>
          <p:nvPr/>
        </p:nvSpPr>
        <p:spPr>
          <a:xfrm>
            <a:off x="195550" y="916200"/>
            <a:ext cx="11778300" cy="5440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dk1"/>
              </a:buClr>
              <a:buSzPts val="2000"/>
              <a:buFont typeface="Times New Roman"/>
              <a:buAutoNum type="arabicPeriod" startAt="4"/>
            </a:pPr>
            <a:r>
              <a:rPr lang="en-IN" sz="2000">
                <a:solidFill>
                  <a:schemeClr val="dk1"/>
                </a:solidFill>
                <a:latin typeface="Times New Roman"/>
                <a:ea typeface="Times New Roman"/>
                <a:cs typeface="Times New Roman"/>
                <a:sym typeface="Times New Roman"/>
              </a:rPr>
              <a:t>Pei, X., Barbour, D. L., Leuthardt, E. C. &amp; Schalk, G. Decoding vowels and consonants in spoken and imagined words using electrocorticographic signals in humans. J. Neural Eng. 8, 046028 (2011).</a:t>
            </a:r>
            <a:endParaRPr sz="20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chemeClr val="dk1"/>
              </a:buClr>
              <a:buSzPts val="2400"/>
              <a:buFont typeface="Times New Roman"/>
              <a:buAutoNum type="arabicPeriod" startAt="4"/>
            </a:pPr>
            <a:r>
              <a:rPr lang="en-IN" sz="2000">
                <a:solidFill>
                  <a:schemeClr val="dk1"/>
                </a:solidFill>
                <a:latin typeface="Times New Roman"/>
                <a:ea typeface="Times New Roman"/>
                <a:cs typeface="Times New Roman"/>
                <a:sym typeface="Times New Roman"/>
              </a:rPr>
              <a:t>Akbari, H., Khalighinejad, B., Herrero, J. L., Mehta, A. D. &amp; Mesgarani, N. Towards reconstructing intelligible speech from the human auditory cortex. Sci. Rep. 9, 1–12 (2019).</a:t>
            </a:r>
            <a:endParaRPr sz="2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dk1"/>
              </a:buClr>
              <a:buSzPts val="2000"/>
              <a:buFont typeface="Times New Roman"/>
              <a:buAutoNum type="arabicPeriod" startAt="4"/>
            </a:pPr>
            <a:r>
              <a:rPr lang="en-IN" sz="2000">
                <a:solidFill>
                  <a:schemeClr val="dk1"/>
                </a:solidFill>
                <a:latin typeface="Times New Roman"/>
                <a:ea typeface="Times New Roman"/>
                <a:cs typeface="Times New Roman"/>
                <a:sym typeface="Times New Roman"/>
              </a:rPr>
              <a:t>Schirrmeister, R. T., Springenberg, J.T., Fiederer, L.D.J., Glasstetter, M. et al. Deep learning with convolutional neural networks for eeg decoding and visualization. Hum. Brain Mapp. 38, 5391–5420 (2017).</a:t>
            </a:r>
            <a:endParaRPr sz="2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0" y="-121025"/>
            <a:ext cx="12192000" cy="146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Introduction</a:t>
            </a:r>
            <a:endParaRPr b="1" sz="3000" u="sng">
              <a:latin typeface="Times New Roman"/>
              <a:ea typeface="Times New Roman"/>
              <a:cs typeface="Times New Roman"/>
              <a:sym typeface="Times New Roman"/>
            </a:endParaRPr>
          </a:p>
        </p:txBody>
      </p:sp>
      <p:pic>
        <p:nvPicPr>
          <p:cNvPr id="100" name="Google Shape;100;p14"/>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01" name="Google Shape;10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02" name="Google Shape;10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03" name="Google Shape;103;p14"/>
          <p:cNvSpPr txBox="1"/>
          <p:nvPr/>
        </p:nvSpPr>
        <p:spPr>
          <a:xfrm>
            <a:off x="0" y="1344775"/>
            <a:ext cx="11805000" cy="4797600"/>
          </a:xfrm>
          <a:prstGeom prst="rect">
            <a:avLst/>
          </a:prstGeom>
          <a:noFill/>
          <a:ln>
            <a:noFill/>
          </a:ln>
        </p:spPr>
        <p:txBody>
          <a:bodyPr anchorCtr="0" anchor="t" bIns="91425" lIns="91425" spcFirstLastPara="1" rIns="91425" wrap="square" tIns="91425">
            <a:noAutofit/>
          </a:bodyPr>
          <a:lstStyle/>
          <a:p>
            <a:pPr indent="-323850" lvl="0" marL="914400" rtl="0" algn="l">
              <a:lnSpc>
                <a:spcPct val="130000"/>
              </a:lnSpc>
              <a:spcBef>
                <a:spcPts val="1000"/>
              </a:spcBef>
              <a:spcAft>
                <a:spcPts val="0"/>
              </a:spcAft>
              <a:buClr>
                <a:schemeClr val="dk1"/>
              </a:buClr>
              <a:buSzPts val="1500"/>
              <a:buFont typeface="Times New Roman"/>
              <a:buChar char="●"/>
            </a:pPr>
            <a:r>
              <a:rPr lang="en-IN" sz="2000">
                <a:solidFill>
                  <a:schemeClr val="dk1"/>
                </a:solidFill>
                <a:latin typeface="Times New Roman"/>
                <a:ea typeface="Times New Roman"/>
                <a:cs typeface="Times New Roman"/>
                <a:sym typeface="Times New Roman"/>
              </a:rPr>
              <a:t>Traditional Brain-Computer Interface (BCI) studies mainly focus on decoding neural signals during </a:t>
            </a:r>
            <a:r>
              <a:rPr b="1" lang="en-IN" sz="2000">
                <a:solidFill>
                  <a:schemeClr val="dk1"/>
                </a:solidFill>
                <a:latin typeface="Times New Roman"/>
                <a:ea typeface="Times New Roman"/>
                <a:cs typeface="Times New Roman"/>
                <a:sym typeface="Times New Roman"/>
              </a:rPr>
              <a:t>active speech</a:t>
            </a:r>
            <a:r>
              <a:rPr lang="en-IN" sz="2000">
                <a:solidFill>
                  <a:schemeClr val="dk1"/>
                </a:solidFill>
                <a:latin typeface="Times New Roman"/>
                <a:ea typeface="Times New Roman"/>
                <a:cs typeface="Times New Roman"/>
                <a:sym typeface="Times New Roman"/>
              </a:rPr>
              <a:t> or </a:t>
            </a:r>
            <a:r>
              <a:rPr b="1" lang="en-IN" sz="2000">
                <a:solidFill>
                  <a:schemeClr val="dk1"/>
                </a:solidFill>
                <a:latin typeface="Times New Roman"/>
                <a:ea typeface="Times New Roman"/>
                <a:cs typeface="Times New Roman"/>
                <a:sym typeface="Times New Roman"/>
              </a:rPr>
              <a:t>writing </a:t>
            </a:r>
            <a:r>
              <a:rPr lang="en-IN" sz="2000">
                <a:solidFill>
                  <a:schemeClr val="dk1"/>
                </a:solidFill>
                <a:latin typeface="Times New Roman"/>
                <a:ea typeface="Times New Roman"/>
                <a:cs typeface="Times New Roman"/>
                <a:sym typeface="Times New Roman"/>
              </a:rPr>
              <a:t>to produce text or speech outputs.</a:t>
            </a:r>
            <a:endParaRPr sz="2000">
              <a:solidFill>
                <a:schemeClr val="dk1"/>
              </a:solidFill>
              <a:latin typeface="Times New Roman"/>
              <a:ea typeface="Times New Roman"/>
              <a:cs typeface="Times New Roman"/>
              <a:sym typeface="Times New Roman"/>
            </a:endParaRPr>
          </a:p>
          <a:p>
            <a:pPr indent="-323850" lvl="0" marL="914400" rtl="0" algn="l">
              <a:lnSpc>
                <a:spcPct val="130000"/>
              </a:lnSpc>
              <a:spcBef>
                <a:spcPts val="1000"/>
              </a:spcBef>
              <a:spcAft>
                <a:spcPts val="0"/>
              </a:spcAft>
              <a:buClr>
                <a:schemeClr val="dk1"/>
              </a:buClr>
              <a:buSzPts val="1500"/>
              <a:buFont typeface="Times New Roman"/>
              <a:buChar char="●"/>
            </a:pPr>
            <a:r>
              <a:rPr lang="en-IN" sz="2000">
                <a:solidFill>
                  <a:schemeClr val="dk1"/>
                </a:solidFill>
                <a:latin typeface="Times New Roman"/>
                <a:ea typeface="Times New Roman"/>
                <a:cs typeface="Times New Roman"/>
                <a:sym typeface="Times New Roman"/>
              </a:rPr>
              <a:t>In these standard approaches, the individuals, </a:t>
            </a:r>
            <a:r>
              <a:rPr b="1" lang="en-IN" sz="2000">
                <a:solidFill>
                  <a:schemeClr val="dk1"/>
                </a:solidFill>
                <a:latin typeface="Times New Roman"/>
                <a:ea typeface="Times New Roman"/>
                <a:cs typeface="Times New Roman"/>
                <a:sym typeface="Times New Roman"/>
              </a:rPr>
              <a:t>actively participate</a:t>
            </a:r>
            <a:r>
              <a:rPr lang="en-IN" sz="2000">
                <a:solidFill>
                  <a:schemeClr val="dk1"/>
                </a:solidFill>
                <a:latin typeface="Times New Roman"/>
                <a:ea typeface="Times New Roman"/>
                <a:cs typeface="Times New Roman"/>
                <a:sym typeface="Times New Roman"/>
              </a:rPr>
              <a:t> by speaking or typing, and the BCI technology translates these neural signals into text or speech.</a:t>
            </a:r>
            <a:endParaRPr sz="2000">
              <a:solidFill>
                <a:schemeClr val="dk1"/>
              </a:solidFill>
              <a:latin typeface="Times New Roman"/>
              <a:ea typeface="Times New Roman"/>
              <a:cs typeface="Times New Roman"/>
              <a:sym typeface="Times New Roman"/>
            </a:endParaRPr>
          </a:p>
          <a:p>
            <a:pPr indent="-323850" lvl="0" marL="914400" rtl="0" algn="l">
              <a:lnSpc>
                <a:spcPct val="130000"/>
              </a:lnSpc>
              <a:spcBef>
                <a:spcPts val="1000"/>
              </a:spcBef>
              <a:spcAft>
                <a:spcPts val="0"/>
              </a:spcAft>
              <a:buClr>
                <a:schemeClr val="dk1"/>
              </a:buClr>
              <a:buSzPts val="1500"/>
              <a:buFont typeface="Times New Roman"/>
              <a:buChar char="●"/>
            </a:pPr>
            <a:r>
              <a:rPr lang="en-IN" sz="2000">
                <a:solidFill>
                  <a:schemeClr val="dk1"/>
                </a:solidFill>
                <a:latin typeface="Times New Roman"/>
                <a:ea typeface="Times New Roman"/>
                <a:cs typeface="Times New Roman"/>
                <a:sym typeface="Times New Roman"/>
              </a:rPr>
              <a:t>Our current research diverges from this norm by focusing on speech perception rather than production, marking a significant shift in BCI studies.</a:t>
            </a:r>
            <a:endParaRPr sz="2000">
              <a:solidFill>
                <a:schemeClr val="dk1"/>
              </a:solidFill>
              <a:latin typeface="Times New Roman"/>
              <a:ea typeface="Times New Roman"/>
              <a:cs typeface="Times New Roman"/>
              <a:sym typeface="Times New Roman"/>
            </a:endParaRPr>
          </a:p>
          <a:p>
            <a:pPr indent="-323850" lvl="0" marL="914400" rtl="0" algn="l">
              <a:lnSpc>
                <a:spcPct val="130000"/>
              </a:lnSpc>
              <a:spcBef>
                <a:spcPts val="1000"/>
              </a:spcBef>
              <a:spcAft>
                <a:spcPts val="0"/>
              </a:spcAft>
              <a:buClr>
                <a:schemeClr val="dk1"/>
              </a:buClr>
              <a:buSzPts val="1500"/>
              <a:buFont typeface="Times New Roman"/>
              <a:buChar char="●"/>
            </a:pPr>
            <a:r>
              <a:rPr lang="en-IN" sz="2000">
                <a:solidFill>
                  <a:schemeClr val="dk1"/>
                </a:solidFill>
                <a:latin typeface="Times New Roman"/>
                <a:ea typeface="Times New Roman"/>
                <a:cs typeface="Times New Roman"/>
                <a:sym typeface="Times New Roman"/>
              </a:rPr>
              <a:t>The aim is to explore </a:t>
            </a:r>
            <a:r>
              <a:rPr b="1" lang="en-IN" sz="2000">
                <a:solidFill>
                  <a:schemeClr val="dk1"/>
                </a:solidFill>
                <a:latin typeface="Times New Roman"/>
                <a:ea typeface="Times New Roman"/>
                <a:cs typeface="Times New Roman"/>
                <a:sym typeface="Times New Roman"/>
              </a:rPr>
              <a:t>neural activities associated with passive listening</a:t>
            </a:r>
            <a:r>
              <a:rPr lang="en-IN" sz="2000">
                <a:solidFill>
                  <a:schemeClr val="dk1"/>
                </a:solidFill>
                <a:latin typeface="Times New Roman"/>
                <a:ea typeface="Times New Roman"/>
                <a:cs typeface="Times New Roman"/>
                <a:sym typeface="Times New Roman"/>
              </a:rPr>
              <a:t>, offering insights into how the brain processes speech when individuals are listeners rather than active participants.</a:t>
            </a:r>
            <a:endParaRPr sz="2000">
              <a:solidFill>
                <a:schemeClr val="dk1"/>
              </a:solidFill>
              <a:latin typeface="Times New Roman"/>
              <a:ea typeface="Times New Roman"/>
              <a:cs typeface="Times New Roman"/>
              <a:sym typeface="Times New Roman"/>
            </a:endParaRPr>
          </a:p>
          <a:p>
            <a:pPr indent="-323850" lvl="0" marL="914400" rtl="0" algn="l">
              <a:lnSpc>
                <a:spcPct val="130000"/>
              </a:lnSpc>
              <a:spcBef>
                <a:spcPts val="1000"/>
              </a:spcBef>
              <a:spcAft>
                <a:spcPts val="0"/>
              </a:spcAft>
              <a:buClr>
                <a:schemeClr val="dk1"/>
              </a:buClr>
              <a:buSzPts val="1500"/>
              <a:buFont typeface="Times New Roman"/>
              <a:buChar char="●"/>
            </a:pPr>
            <a:r>
              <a:rPr lang="en-IN" sz="2000">
                <a:solidFill>
                  <a:schemeClr val="dk1"/>
                </a:solidFill>
                <a:latin typeface="Times New Roman"/>
                <a:ea typeface="Times New Roman"/>
                <a:cs typeface="Times New Roman"/>
                <a:sym typeface="Times New Roman"/>
              </a:rPr>
              <a:t>This novel approach allows for the study of complex neural patterns related to speech perception, an area less explored but notably more intricate in the context of BCIs.</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1500"/>
              </a:spcBef>
              <a:spcAft>
                <a:spcPts val="0"/>
              </a:spcAft>
              <a:buClr>
                <a:schemeClr val="dk1"/>
              </a:buClr>
              <a:buSzPts val="1100"/>
              <a:buFont typeface="Arial"/>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0" y="-121025"/>
            <a:ext cx="12192000" cy="146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Significance</a:t>
            </a:r>
            <a:endParaRPr b="1" sz="3000" u="sng">
              <a:latin typeface="Times New Roman"/>
              <a:ea typeface="Times New Roman"/>
              <a:cs typeface="Times New Roman"/>
              <a:sym typeface="Times New Roman"/>
            </a:endParaRPr>
          </a:p>
        </p:txBody>
      </p:sp>
      <p:sp>
        <p:nvSpPr>
          <p:cNvPr id="110" name="Google Shape;110;p15"/>
          <p:cNvSpPr txBox="1"/>
          <p:nvPr/>
        </p:nvSpPr>
        <p:spPr>
          <a:xfrm>
            <a:off x="135425" y="1162975"/>
            <a:ext cx="11578200" cy="4846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Font typeface="Times New Roman"/>
              <a:buChar char="●"/>
            </a:pPr>
            <a:r>
              <a:rPr b="1" lang="en-IN" sz="2000">
                <a:latin typeface="Times New Roman"/>
                <a:ea typeface="Times New Roman"/>
                <a:cs typeface="Times New Roman"/>
                <a:sym typeface="Times New Roman"/>
              </a:rPr>
              <a:t>Enhancement of Naturalistic Speech Synthesis:</a:t>
            </a:r>
            <a:r>
              <a:rPr lang="en-IN" sz="2000">
                <a:latin typeface="Times New Roman"/>
                <a:ea typeface="Times New Roman"/>
                <a:cs typeface="Times New Roman"/>
                <a:sym typeface="Times New Roman"/>
              </a:rPr>
              <a:t> The project aims to improve the realism and communication aspects of speech synthesis. By decoding brain activity during passive speech perception, the project seeks to create a more lifelike method of generating speech.</a:t>
            </a:r>
            <a:endParaRPr sz="2000">
              <a:latin typeface="Times New Roman"/>
              <a:ea typeface="Times New Roman"/>
              <a:cs typeface="Times New Roman"/>
              <a:sym typeface="Times New Roman"/>
            </a:endParaRPr>
          </a:p>
          <a:p>
            <a:pPr indent="-323850" lvl="0" marL="457200" rtl="0" algn="l">
              <a:lnSpc>
                <a:spcPct val="150000"/>
              </a:lnSpc>
              <a:spcBef>
                <a:spcPts val="1000"/>
              </a:spcBef>
              <a:spcAft>
                <a:spcPts val="0"/>
              </a:spcAft>
              <a:buSzPts val="1500"/>
              <a:buFont typeface="Times New Roman"/>
              <a:buChar char="●"/>
            </a:pPr>
            <a:r>
              <a:rPr b="1" lang="en-IN" sz="2000">
                <a:latin typeface="Times New Roman"/>
                <a:ea typeface="Times New Roman"/>
                <a:cs typeface="Times New Roman"/>
                <a:sym typeface="Times New Roman"/>
              </a:rPr>
              <a:t>Practical Implications for Speech Disabilities:</a:t>
            </a:r>
            <a:r>
              <a:rPr lang="en-IN" sz="2000">
                <a:latin typeface="Times New Roman"/>
                <a:ea typeface="Times New Roman"/>
                <a:cs typeface="Times New Roman"/>
                <a:sym typeface="Times New Roman"/>
              </a:rPr>
              <a:t> The technology has the potential to significantly benefit individuals with speech-related disabilities. It can improve the quality of communication for these individuals by offering a more effective and natural way to generate speech.</a:t>
            </a:r>
            <a:endParaRPr sz="2000">
              <a:latin typeface="Times New Roman"/>
              <a:ea typeface="Times New Roman"/>
              <a:cs typeface="Times New Roman"/>
              <a:sym typeface="Times New Roman"/>
            </a:endParaRPr>
          </a:p>
          <a:p>
            <a:pPr indent="-323850" lvl="0" marL="457200" rtl="0" algn="l">
              <a:lnSpc>
                <a:spcPct val="150000"/>
              </a:lnSpc>
              <a:spcBef>
                <a:spcPts val="1000"/>
              </a:spcBef>
              <a:spcAft>
                <a:spcPts val="0"/>
              </a:spcAft>
              <a:buSzPts val="1500"/>
              <a:buFont typeface="Times New Roman"/>
              <a:buChar char="●"/>
            </a:pPr>
            <a:r>
              <a:rPr b="1" lang="en-IN" sz="2000">
                <a:latin typeface="Times New Roman"/>
                <a:ea typeface="Times New Roman"/>
                <a:cs typeface="Times New Roman"/>
                <a:sym typeface="Times New Roman"/>
              </a:rPr>
              <a:t>Contributions to Linguistics and Cognitive Neuroscience:</a:t>
            </a:r>
            <a:r>
              <a:rPr lang="en-IN" sz="2000">
                <a:latin typeface="Times New Roman"/>
                <a:ea typeface="Times New Roman"/>
                <a:cs typeface="Times New Roman"/>
                <a:sym typeface="Times New Roman"/>
              </a:rPr>
              <a:t> Beyond its practical applications, the project also contributes to academic fields. It provides valuable insights into how the human brain comprehends spoken language, thereby enriching our understanding in the fields of linguistics and cognitive neuroscience.</a:t>
            </a:r>
            <a:endParaRPr sz="2000">
              <a:latin typeface="Times New Roman"/>
              <a:ea typeface="Times New Roman"/>
              <a:cs typeface="Times New Roman"/>
              <a:sym typeface="Times New Roman"/>
            </a:endParaRPr>
          </a:p>
          <a:p>
            <a:pPr indent="0" lvl="0" marL="914400" rtl="0" algn="l">
              <a:lnSpc>
                <a:spcPct val="125000"/>
              </a:lnSpc>
              <a:spcBef>
                <a:spcPts val="1000"/>
              </a:spcBef>
              <a:spcAft>
                <a:spcPts val="1200"/>
              </a:spcAft>
              <a:buNone/>
            </a:pPr>
            <a:r>
              <a:t/>
            </a:r>
            <a:endParaRPr sz="1900">
              <a:latin typeface="Times New Roman"/>
              <a:ea typeface="Times New Roman"/>
              <a:cs typeface="Times New Roman"/>
              <a:sym typeface="Times New Roman"/>
            </a:endParaRPr>
          </a:p>
        </p:txBody>
      </p:sp>
      <p:pic>
        <p:nvPicPr>
          <p:cNvPr id="111" name="Google Shape;111;p15"/>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12" name="Google Shape;11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13" name="Google Shape;11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0" y="0"/>
            <a:ext cx="12241800" cy="1410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Problem Statement</a:t>
            </a:r>
            <a:endParaRPr/>
          </a:p>
        </p:txBody>
      </p:sp>
      <p:pic>
        <p:nvPicPr>
          <p:cNvPr id="120" name="Google Shape;120;p16"/>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21" name="Google Shape;1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22" name="Google Shape;1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23" name="Google Shape;123;p16"/>
          <p:cNvSpPr txBox="1"/>
          <p:nvPr/>
        </p:nvSpPr>
        <p:spPr>
          <a:xfrm>
            <a:off x="187050" y="1232250"/>
            <a:ext cx="11867700" cy="4950900"/>
          </a:xfrm>
          <a:prstGeom prst="rect">
            <a:avLst/>
          </a:prstGeom>
          <a:noFill/>
          <a:ln>
            <a:noFill/>
          </a:ln>
        </p:spPr>
        <p:txBody>
          <a:bodyPr anchorCtr="0" anchor="t" bIns="91425" lIns="91425" spcFirstLastPara="1" rIns="91425" wrap="square" tIns="91425">
            <a:noAutofit/>
          </a:bodyPr>
          <a:lstStyle/>
          <a:p>
            <a:pPr indent="0" lvl="0" marL="457200" rtl="0" algn="l">
              <a:lnSpc>
                <a:spcPct val="125000"/>
              </a:lnSpc>
              <a:spcBef>
                <a:spcPts val="0"/>
              </a:spcBef>
              <a:spcAft>
                <a:spcPts val="0"/>
              </a:spcAft>
              <a:buNone/>
            </a:pPr>
            <a:r>
              <a:rPr b="1" lang="en-IN" sz="2000">
                <a:latin typeface="Times New Roman"/>
                <a:ea typeface="Times New Roman"/>
                <a:cs typeface="Times New Roman"/>
                <a:sym typeface="Times New Roman"/>
              </a:rPr>
              <a:t>The core challenge addressed by this project is the precise decoding of neural activity associated with the passive perception of speech.</a:t>
            </a:r>
            <a:endParaRPr b="1" sz="20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IN" sz="2000">
                <a:latin typeface="Times New Roman"/>
                <a:ea typeface="Times New Roman"/>
                <a:cs typeface="Times New Roman"/>
                <a:sym typeface="Times New Roman"/>
              </a:rPr>
              <a:t>Significant advancements have been made in the field of decoding neural signals related to speech production. However, there is still a considerable gap in understanding how the brain processes speech during listening, as opposed to active speaking or typing.</a:t>
            </a:r>
            <a:endParaRPr sz="20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1000"/>
              </a:spcBef>
              <a:spcAft>
                <a:spcPts val="0"/>
              </a:spcAft>
              <a:buSzPts val="2000"/>
              <a:buFont typeface="Times New Roman"/>
              <a:buChar char="●"/>
            </a:pPr>
            <a:r>
              <a:rPr lang="en-IN" sz="2000">
                <a:latin typeface="Times New Roman"/>
                <a:ea typeface="Times New Roman"/>
                <a:cs typeface="Times New Roman"/>
                <a:sym typeface="Times New Roman"/>
              </a:rPr>
              <a:t>This project aims to address this gap by focusing on the neural patterns and representations associated with perceived speech, </a:t>
            </a:r>
            <a:r>
              <a:rPr lang="en-IN" sz="2000">
                <a:solidFill>
                  <a:schemeClr val="dk1"/>
                </a:solidFill>
                <a:latin typeface="Times New Roman"/>
                <a:ea typeface="Times New Roman"/>
                <a:cs typeface="Times New Roman"/>
                <a:sym typeface="Times New Roman"/>
              </a:rPr>
              <a:t>thereby enhancing our understanding of speech perception and potentially offering new avenues for assistive technologies.</a:t>
            </a:r>
            <a:endParaRPr sz="2000">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1000"/>
              </a:spcBef>
              <a:spcAft>
                <a:spcPts val="1000"/>
              </a:spcAft>
              <a:buSzPts val="2000"/>
              <a:buFont typeface="Times New Roman"/>
              <a:buChar char="●"/>
            </a:pPr>
            <a:r>
              <a:rPr lang="en-IN" sz="2000">
                <a:latin typeface="Times New Roman"/>
                <a:ea typeface="Times New Roman"/>
                <a:cs typeface="Times New Roman"/>
                <a:sym typeface="Times New Roman"/>
              </a:rPr>
              <a:t>The specific problem this project seeks to solve is the development of a robust and accurate method for converting neural signals related to passive speech perception into coherent and natural speech output.</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0" y="0"/>
            <a:ext cx="12192000" cy="1309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Motivation</a:t>
            </a:r>
            <a:endParaRPr/>
          </a:p>
        </p:txBody>
      </p:sp>
      <p:pic>
        <p:nvPicPr>
          <p:cNvPr id="130" name="Google Shape;130;p17"/>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31" name="Google Shape;1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32" name="Google Shape;1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33" name="Google Shape;133;p17"/>
          <p:cNvSpPr txBox="1"/>
          <p:nvPr/>
        </p:nvSpPr>
        <p:spPr>
          <a:xfrm>
            <a:off x="177700" y="1445900"/>
            <a:ext cx="11840700" cy="4910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While much research has delved into the neural aspects of speech production, the passive perception of speech remains less explored. Our project seeks to understand these neural patterns, utilizing iEEG data and a FC DNN (Fully-Connected Deep Neural Network). By venturing into this understudied area of speech processing, we hope to contribute valuable insights to the scientific community.</a:t>
            </a:r>
            <a:endParaRPr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Our broader aspiration is to enhance Brain-Computer Interfaces (BCIs) for speech synthesis. By aiming to translate neural signals from passive speech perception into clear speech output, we envision potential applications that could assist those facing communication challenges, making communication more accessible and effective.</a:t>
            </a:r>
            <a:endParaRPr sz="2000">
              <a:solidFill>
                <a:schemeClr val="dk1"/>
              </a:solidFill>
              <a:latin typeface="Times New Roman"/>
              <a:ea typeface="Times New Roman"/>
              <a:cs typeface="Times New Roman"/>
              <a:sym typeface="Times New Roman"/>
            </a:endParaRPr>
          </a:p>
          <a:p>
            <a:pPr indent="0" lvl="0" marL="0" rtl="0" algn="just">
              <a:lnSpc>
                <a:spcPct val="125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ctr">
              <a:spcBef>
                <a:spcPts val="140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3575" y="-260050"/>
            <a:ext cx="12192000" cy="1335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Literature Review</a:t>
            </a:r>
            <a:endParaRPr/>
          </a:p>
        </p:txBody>
      </p:sp>
      <p:pic>
        <p:nvPicPr>
          <p:cNvPr id="140" name="Google Shape;140;p18"/>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41" name="Google Shape;141;p18"/>
          <p:cNvSpPr txBox="1"/>
          <p:nvPr>
            <p:ph idx="11" type="ftr"/>
          </p:nvPr>
        </p:nvSpPr>
        <p:spPr>
          <a:xfrm>
            <a:off x="4038600"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42" name="Google Shape;142;p18"/>
          <p:cNvSpPr txBox="1"/>
          <p:nvPr>
            <p:ph idx="12" type="sldNum"/>
          </p:nvPr>
        </p:nvSpPr>
        <p:spPr>
          <a:xfrm>
            <a:off x="8610600"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graphicFrame>
        <p:nvGraphicFramePr>
          <p:cNvPr id="143" name="Google Shape;143;p18"/>
          <p:cNvGraphicFramePr/>
          <p:nvPr/>
        </p:nvGraphicFramePr>
        <p:xfrm>
          <a:off x="239775" y="815800"/>
          <a:ext cx="3000000" cy="3000000"/>
        </p:xfrm>
        <a:graphic>
          <a:graphicData uri="http://schemas.openxmlformats.org/drawingml/2006/table">
            <a:tbl>
              <a:tblPr>
                <a:noFill/>
                <a:tableStyleId>{ECFCD7E3-BECA-4B10-86FB-62A851354760}</a:tableStyleId>
              </a:tblPr>
              <a:tblGrid>
                <a:gridCol w="684075"/>
                <a:gridCol w="1848050"/>
                <a:gridCol w="1611375"/>
                <a:gridCol w="3104450"/>
                <a:gridCol w="2060475"/>
                <a:gridCol w="2404025"/>
              </a:tblGrid>
              <a:tr h="44995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S no.</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Author(s) and</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Publication Year</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Study Title</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Key Findings</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Limitations</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Relevance to Project</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IN" sz="1200">
                          <a:latin typeface="Times New Roman"/>
                          <a:ea typeface="Times New Roman"/>
                          <a:cs typeface="Times New Roman"/>
                          <a:sym typeface="Times New Roman"/>
                        </a:rPr>
                        <a:t>Luo, S., Rabbani, Q. &amp; Crone</a:t>
                      </a:r>
                      <a:endParaRPr sz="12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rPr lang="en-IN" sz="1200">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Brain-Computer Interface: Applications to Speech Decoding and Synthesis to Augment Communication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explores Brain-Computer Interfaces (BCIs) as Augmentative and Alternative Communication (AAC) devices, particularly for individuals with conditions like locked-in syndrome (LIS) where traditional communication is severely limited</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Technology: ECoG, DNN, ML</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highlight>
                            <a:srgbClr val="FCFCFC"/>
                          </a:highlight>
                          <a:latin typeface="Times New Roman"/>
                          <a:ea typeface="Times New Roman"/>
                          <a:cs typeface="Times New Roman"/>
                          <a:sym typeface="Times New Roman"/>
                        </a:rPr>
                        <a:t>Long-term Electrocorticography signal stability for speech decoding has not yet been fully investigated and safety of long-term ECoG implants are in question.</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discusses various technologies and methods, such as various machine learning algorithms, for decoding spoken phonemes and synthesizing speech. </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Brumberg, J. S., Kennedy, P. R. &amp; Guenther, F. H.</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(2009)</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Artificial speech synthesizer control by brain-computer interface</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uses an intracortical microelectrode device with wireless transmission to map neural firing rates in the speech motor cortex to intended speech utterances. The formant frequencies predicted by the system are synthesized in real-time, providing instantaneous auditory feedback for closed-loop BCI control.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Technology: Kalman Filter Algorithm</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study is limited to a single subject, which may not provide a comprehensive understanding of the system's applicability to a broader population.</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provides a robust framework for decoding neural signals to facilitate artificial speech production. This methodology could serve as a foundational reference for the decoding of neural patterns associated with speech perception</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Herff C, Heger D, de Pesters A, Telaar D, Brunner P, Schalk G and Schultz 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(2015)</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Brain-to-text: decoding spoken phrases from phone representations in the brain.</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Describes the design and development of a Brain-to-Text system that uses neural phone models and language information to decode spoken phrases from brain activity.</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Technology: ECoG, Neural Phone Models, Language Models</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In this study, only one context-independent model is trained for each phone, i.e., without consideration </a:t>
                      </a:r>
                      <a:r>
                        <a:rPr lang="en-IN" sz="1200">
                          <a:latin typeface="Times New Roman"/>
                          <a:ea typeface="Times New Roman"/>
                          <a:cs typeface="Times New Roman"/>
                          <a:sym typeface="Times New Roman"/>
                        </a:rPr>
                        <a:t>of </a:t>
                      </a:r>
                      <a:r>
                        <a:rPr lang="en-IN" sz="1200">
                          <a:latin typeface="Times New Roman"/>
                          <a:ea typeface="Times New Roman"/>
                          <a:cs typeface="Times New Roman"/>
                          <a:sym typeface="Times New Roman"/>
                        </a:rPr>
                        <a:t>preceding or succeeding phones due to the limited amount of data</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IN" sz="1200">
                          <a:latin typeface="Times New Roman"/>
                          <a:ea typeface="Times New Roman"/>
                          <a:cs typeface="Times New Roman"/>
                          <a:sym typeface="Times New Roman"/>
                        </a:rPr>
                        <a:t>The approach introduced here may have important implications for the design of novel brain-computer interfaces, because it may eventually allow people to communicate solely based on brain signals associated with natural language function and with scalable vocabularies.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19"/>
          <p:cNvGraphicFramePr/>
          <p:nvPr/>
        </p:nvGraphicFramePr>
        <p:xfrm>
          <a:off x="239775" y="815800"/>
          <a:ext cx="3000000" cy="3000000"/>
        </p:xfrm>
        <a:graphic>
          <a:graphicData uri="http://schemas.openxmlformats.org/drawingml/2006/table">
            <a:tbl>
              <a:tblPr>
                <a:noFill/>
                <a:tableStyleId>{ECFCD7E3-BECA-4B10-86FB-62A851354760}</a:tableStyleId>
              </a:tblPr>
              <a:tblGrid>
                <a:gridCol w="684075"/>
                <a:gridCol w="1767700"/>
                <a:gridCol w="1754625"/>
                <a:gridCol w="3292225"/>
                <a:gridCol w="1990300"/>
                <a:gridCol w="2223525"/>
              </a:tblGrid>
              <a:tr h="1700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S no.</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Author(s) and Publication Year</a:t>
                      </a:r>
                      <a:endParaRPr b="1"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Study Title</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Key Findings</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Limitations</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Relevance to Project</a:t>
                      </a:r>
                      <a:endParaRPr b="1" sz="1600">
                        <a:latin typeface="Times New Roman"/>
                        <a:ea typeface="Times New Roman"/>
                        <a:cs typeface="Times New Roman"/>
                        <a:sym typeface="Times New Roman"/>
                      </a:endParaRPr>
                    </a:p>
                  </a:txBody>
                  <a:tcPr marT="91425" marB="91425" marR="91425" marL="91425" anchor="ct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Pei, X., Barbour, D. L., Leuthardt, E. C. &amp; Schalk, G.</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(2011)</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Decoding Vowels and Consonants in Spoken and Imagined Words Using Electrocorticographic Signals in Humans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focuses on decoding vowels and consonants from spoken or imagined monosyllabic words using ECoG signals in humans using techniques such as cortical discriminative mapping to identify which cortical locations held the most information about the discrimination of vowels or consonants. </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Technology: ECoG, Cortical Discriminative Mapping, Confusion Matrices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focus is on monosyllabic words, which may not represent the complexity of natural language and the study relies on patients with specific medical conditions (intractable epilepsy), which might not generalize to the broader population..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offers a comprehensive approach to decoding neural signals related to specific speech elements, namely vowels and consonants.</a:t>
                      </a:r>
                      <a:endParaRPr sz="1200">
                        <a:latin typeface="Times New Roman"/>
                        <a:ea typeface="Times New Roman"/>
                        <a:cs typeface="Times New Roman"/>
                        <a:sym typeface="Times New Roman"/>
                      </a:endParaRPr>
                    </a:p>
                  </a:txBody>
                  <a:tcPr marT="91425" marB="91425" marR="91425" marL="91425" anchor="ct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Akbari, H., Khalighinejad, B., Herrero, J. L., Mehta, A. D. &amp; Mesgarani, N.</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(2019)</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Towards reconstructing intelligible speech fro</a:t>
                      </a:r>
                      <a:r>
                        <a:rPr lang="en-IN" sz="1200">
                          <a:latin typeface="Times New Roman"/>
                          <a:ea typeface="Times New Roman"/>
                          <a:cs typeface="Times New Roman"/>
                          <a:sym typeface="Times New Roman"/>
                        </a:rPr>
                        <a:t>m </a:t>
                      </a:r>
                      <a:r>
                        <a:rPr lang="en-IN" sz="1200">
                          <a:latin typeface="Times New Roman"/>
                          <a:ea typeface="Times New Roman"/>
                          <a:cs typeface="Times New Roman"/>
                          <a:sym typeface="Times New Roman"/>
                        </a:rPr>
                        <a:t>the human auditory cortex</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discusses the use of a deep neural network architecture that consists of two stages: feature extraction and feature summation. This framework calculates a high-dimensional representation of the input, which is then used to regress the output of the model.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Technology: Deep Neural Networks, Auditory Cortex Analysis, Vocoder Representation.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study mentions the limited diversity of the neural responses in their recording, which limits the added information that is gained from additional electrodes.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presents a deep neural network architecture that consists of two stages: feature extraction and feature summation. This framework can serve as a blueprint for the fully connected deep neural network employed in our research</a:t>
                      </a:r>
                      <a:endParaRPr sz="1200">
                        <a:latin typeface="Times New Roman"/>
                        <a:ea typeface="Times New Roman"/>
                        <a:cs typeface="Times New Roman"/>
                        <a:sym typeface="Times New Roman"/>
                      </a:endParaRPr>
                    </a:p>
                  </a:txBody>
                  <a:tcPr marT="91425" marB="91425" marR="91425" marL="91425" anchor="ctr"/>
                </a:tc>
              </a:tr>
              <a:tr h="1561775">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Schirrmeister, R.T., Springenberg, J.T., Fiederer, L.D.J., Glasstetter, M., Eggensperger, K., Tangermann, M., Hutter, F., Burgard, W. and Ball, T. (2017)</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Deep learning with convolutional neural networks for EEG decoding and visualization.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presents results showing that their deep learning model can effectively decode and visualize EEG data. They highlight the success of their model in understanding and representing brain signals.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Technology: Deep Learning (CNNs), EEG Analysis.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paper mentions that The flexibility of ConvNets (CNNs) may be a limitation in some brain-signal decoding scenarios.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research underscores the efficacy of deep learning methodologies, particularly CNNs, in the intricate task of EEG decoding. Such an approach holds promise for the analysis of (iEEG) data, associated with speech perception decoding.</a:t>
                      </a:r>
                      <a:endParaRPr sz="1200">
                        <a:latin typeface="Times New Roman"/>
                        <a:ea typeface="Times New Roman"/>
                        <a:cs typeface="Times New Roman"/>
                        <a:sym typeface="Times New Roman"/>
                      </a:endParaRPr>
                    </a:p>
                  </a:txBody>
                  <a:tcPr marT="91425" marB="91425" marR="91425" marL="91425" anchor="ctr"/>
                </a:tc>
              </a:tr>
            </a:tbl>
          </a:graphicData>
        </a:graphic>
      </p:graphicFrame>
      <p:sp>
        <p:nvSpPr>
          <p:cNvPr id="150" name="Google Shape;150;p19"/>
          <p:cNvSpPr txBox="1"/>
          <p:nvPr>
            <p:ph type="title"/>
          </p:nvPr>
        </p:nvSpPr>
        <p:spPr>
          <a:xfrm>
            <a:off x="53575" y="-260050"/>
            <a:ext cx="12192000" cy="1335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Literature Review</a:t>
            </a:r>
            <a:endParaRPr/>
          </a:p>
        </p:txBody>
      </p:sp>
      <p:pic>
        <p:nvPicPr>
          <p:cNvPr id="151" name="Google Shape;151;p19"/>
          <p:cNvPicPr preferRelativeResize="0"/>
          <p:nvPr/>
        </p:nvPicPr>
        <p:blipFill rotWithShape="1">
          <a:blip r:embed="rId3">
            <a:alphaModFix/>
          </a:blip>
          <a:srcRect b="0" l="0" r="0" t="0"/>
          <a:stretch/>
        </p:blipFill>
        <p:spPr>
          <a:xfrm>
            <a:off x="9602421" y="-53575"/>
            <a:ext cx="1751379" cy="815788"/>
          </a:xfrm>
          <a:prstGeom prst="rect">
            <a:avLst/>
          </a:prstGeom>
          <a:noFill/>
          <a:ln>
            <a:noFill/>
          </a:ln>
        </p:spPr>
      </p:pic>
      <p:sp>
        <p:nvSpPr>
          <p:cNvPr id="152" name="Google Shape;152;p19"/>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53" name="Google Shape;153;p19"/>
          <p:cNvSpPr txBox="1"/>
          <p:nvPr>
            <p:ph idx="12" type="sldNum"/>
          </p:nvPr>
        </p:nvSpPr>
        <p:spPr>
          <a:xfrm>
            <a:off x="8610600" y="64656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0" y="-141625"/>
            <a:ext cx="12192000" cy="1255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Workflow</a:t>
            </a:r>
            <a:endParaRPr/>
          </a:p>
        </p:txBody>
      </p:sp>
      <p:pic>
        <p:nvPicPr>
          <p:cNvPr id="160" name="Google Shape;160;p20"/>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61" name="Google Shape;161;p20"/>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62" name="Google Shape;162;p20"/>
          <p:cNvSpPr txBox="1"/>
          <p:nvPr>
            <p:ph idx="12" type="sldNum"/>
          </p:nvPr>
        </p:nvSpPr>
        <p:spPr>
          <a:xfrm>
            <a:off x="8610600" y="649288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63" name="Google Shape;163;p20"/>
          <p:cNvSpPr txBox="1"/>
          <p:nvPr/>
        </p:nvSpPr>
        <p:spPr>
          <a:xfrm>
            <a:off x="287250" y="938850"/>
            <a:ext cx="11617500" cy="519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aim of the project is to decode neural patterns associated with speech perception through intracranial electroencephalography (iEEG) data, leveraging a rich and unique dataset</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The key steps of the implementation:</a:t>
            </a:r>
            <a:endParaRPr>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1. Data collection:</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We make use of a dataset containing iEEG recordings from 51 participants. The dataset is originally enriched with simultaneous fMRI (functional magnetic resonance imaging) data as well, extending the analysis to a multimodal level. The data was collected during participants' engagement with a short audiovisual film, providing a diverse and naturalistic stimulus.</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2. Data Preprocessing:</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Intracranial EEG data is processed to remove noise and artifacts. Data is detrended, and a bandpass filter is applied to focus on frequencies between 70 Hz and 170 Hz.</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3. Feat</a:t>
            </a:r>
            <a:r>
              <a:rPr b="1" lang="en-IN" sz="1800">
                <a:solidFill>
                  <a:srgbClr val="434343"/>
                </a:solidFill>
                <a:latin typeface="Times New Roman"/>
                <a:ea typeface="Times New Roman"/>
                <a:cs typeface="Times New Roman"/>
                <a:sym typeface="Times New Roman"/>
              </a:rPr>
              <a:t>ure Extraction:</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High gamma (HG</a:t>
            </a:r>
            <a:r>
              <a:rPr lang="en-IN" sz="1800">
                <a:solidFill>
                  <a:srgbClr val="434343"/>
                </a:solidFill>
                <a:latin typeface="Times New Roman"/>
                <a:ea typeface="Times New Roman"/>
                <a:cs typeface="Times New Roman"/>
                <a:sym typeface="Times New Roman"/>
              </a:rPr>
              <a:t>) features are extracted from the iEEG data to capture neural patterns associated with speech perception.</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HG extraction involves breaking down the data into time windows and applying the Hilbert transform, resulting in a time series of HG features.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3434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0" y="-141625"/>
            <a:ext cx="12192000" cy="1255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sz="3000" u="sng">
                <a:latin typeface="Times New Roman"/>
                <a:ea typeface="Times New Roman"/>
                <a:cs typeface="Times New Roman"/>
                <a:sym typeface="Times New Roman"/>
              </a:rPr>
              <a:t>Workflow</a:t>
            </a:r>
            <a:endParaRPr/>
          </a:p>
        </p:txBody>
      </p:sp>
      <p:pic>
        <p:nvPicPr>
          <p:cNvPr id="170" name="Google Shape;170;p21"/>
          <p:cNvPicPr preferRelativeResize="0"/>
          <p:nvPr/>
        </p:nvPicPr>
        <p:blipFill rotWithShape="1">
          <a:blip r:embed="rId3">
            <a:alphaModFix/>
          </a:blip>
          <a:srcRect b="0" l="0" r="0" t="0"/>
          <a:stretch/>
        </p:blipFill>
        <p:spPr>
          <a:xfrm>
            <a:off x="9602421" y="0"/>
            <a:ext cx="1751379" cy="815788"/>
          </a:xfrm>
          <a:prstGeom prst="rect">
            <a:avLst/>
          </a:prstGeom>
          <a:noFill/>
          <a:ln>
            <a:noFill/>
          </a:ln>
        </p:spPr>
      </p:pic>
      <p:sp>
        <p:nvSpPr>
          <p:cNvPr id="171" name="Google Shape;171;p21"/>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Indian Institute of Information Technology Kottayam</a:t>
            </a:r>
            <a:endParaRPr/>
          </a:p>
        </p:txBody>
      </p:sp>
      <p:sp>
        <p:nvSpPr>
          <p:cNvPr id="172" name="Google Shape;172;p21"/>
          <p:cNvSpPr txBox="1"/>
          <p:nvPr>
            <p:ph idx="12" type="sldNum"/>
          </p:nvPr>
        </p:nvSpPr>
        <p:spPr>
          <a:xfrm>
            <a:off x="8610600" y="649288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1600"/>
              <a:t>‹#›</a:t>
            </a:fld>
            <a:endParaRPr sz="1600"/>
          </a:p>
        </p:txBody>
      </p:sp>
      <p:sp>
        <p:nvSpPr>
          <p:cNvPr id="173" name="Google Shape;173;p21"/>
          <p:cNvSpPr txBox="1"/>
          <p:nvPr/>
        </p:nvSpPr>
        <p:spPr>
          <a:xfrm>
            <a:off x="270750" y="1059350"/>
            <a:ext cx="11650500" cy="519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4. Audio Data Alignment:</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project also involves preprocessing of the audio stimulus.</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Audio data is time-shifted and resampled to match the iEEG sampling rate.</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Mel spectrogram features are extracted from the audio, allowing for further alignment with iEEG data.</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5. Model Training:</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project employs a Fully Connected Deep Neural Network (FC-DNN) architecture to establish a connection between the iEEG-derived HG features and mel spectrogram features.</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model architecture consists of an input layer, multiple hidden layers, and an output layer. The network is trained to minimize mean squared error loss, optimizing the mapping between neural responses and speech perception.</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IN" sz="1800">
                <a:solidFill>
                  <a:srgbClr val="434343"/>
                </a:solidFill>
                <a:latin typeface="Times New Roman"/>
                <a:ea typeface="Times New Roman"/>
                <a:cs typeface="Times New Roman"/>
                <a:sym typeface="Times New Roman"/>
              </a:rPr>
              <a:t>6. Model Validation and Selection:</a:t>
            </a:r>
            <a:endParaRPr b="1"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Model performance is monitored using a validation dataset to ensure it generalizes well.</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Early stopping criteria are in place to prevent overfitting.</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IN" sz="1800">
                <a:solidFill>
                  <a:srgbClr val="434343"/>
                </a:solidFill>
                <a:latin typeface="Times New Roman"/>
                <a:ea typeface="Times New Roman"/>
                <a:cs typeface="Times New Roman"/>
                <a:sym typeface="Times New Roman"/>
              </a:rPr>
              <a:t>The best-performing model is saved for further use.</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