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3460750" cx="4610100"/>
  <p:notesSz cx="4610100" cy="3460750"/>
  <p:embeddedFontLst>
    <p:embeddedFont>
      <p:font typeface="Palatino Linotyp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alatinoLinotype-bold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regular.fntdata"/><Relationship Id="rId13" Type="http://schemas.openxmlformats.org/officeDocument/2006/relationships/slide" Target="slides/slide8.xml"/><Relationship Id="rId35" Type="http://schemas.openxmlformats.org/officeDocument/2006/relationships/font" Target="fonts/PalatinoLinotype-boldItalic.fntdata"/><Relationship Id="rId12" Type="http://schemas.openxmlformats.org/officeDocument/2006/relationships/slide" Target="slides/slide7.xml"/><Relationship Id="rId34" Type="http://schemas.openxmlformats.org/officeDocument/2006/relationships/font" Target="fonts/PalatinoLinotyp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15dd4f78_0_85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9915dd4f78_0_85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915dd4f78_0_108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9915dd4f78_0_108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915dd4f78_0_118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915dd4f78_0_118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15dd4f78_0_13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9915dd4f78_0_13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915dd4f78_0_37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9915dd4f78_0_37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915dd4f78_0_5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9915dd4f78_0_5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915dd4f78_0_16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9915dd4f78_0_16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915dd4f78_0_199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9915dd4f78_0_199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915dd4f78_0_181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9915dd4f78_0_181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915dd4f78_0_17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9915dd4f78_0_17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126eaf2fa_0_1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6126eaf2fa_0_1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6126eaf2fa_0_1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915dd4f78_0_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9915dd4f78_0_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915dd4f78_0_64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9915dd4f78_0_64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915dd4f78_0_72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9915dd4f78_0_72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3424605" y="3315536"/>
            <a:ext cx="1126489" cy="128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- Roll Number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3092971" y="3220998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013354" y="3217036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3191156" y="3217036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342715" y="3210686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3279546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634652" y="3223386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3545751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621952" y="32106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CCD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3888144" y="3210686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3811943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888144" y="3248787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CCD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4154349" y="32106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451033" y="3241166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423969" y="3214672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4329112" y="3210686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0" y="0"/>
            <a:ext cx="4608195" cy="204470"/>
          </a:xfrm>
          <a:custGeom>
            <a:rect b="b" l="l" r="r" t="t"/>
            <a:pathLst>
              <a:path extrusionOk="0" h="204470" w="4608195">
                <a:moveTo>
                  <a:pt x="4608004" y="0"/>
                </a:moveTo>
                <a:lnTo>
                  <a:pt x="0" y="0"/>
                </a:lnTo>
                <a:lnTo>
                  <a:pt x="0" y="203974"/>
                </a:lnTo>
                <a:lnTo>
                  <a:pt x="4608004" y="203974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19504" y="142674"/>
            <a:ext cx="36195" cy="36195"/>
          </a:xfrm>
          <a:custGeom>
            <a:rect b="b" l="l" r="r" t="t"/>
            <a:pathLst>
              <a:path extrusionOk="0" h="36194" w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noFill/>
          <a:ln cap="flat" cmpd="sng" w="9525">
            <a:solidFill>
              <a:srgbClr val="8091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2743479" y="142674"/>
            <a:ext cx="36195" cy="36195"/>
          </a:xfrm>
          <a:custGeom>
            <a:rect b="b" l="l" r="r" t="t"/>
            <a:pathLst>
              <a:path extrusionOk="0" h="36194" w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noFill/>
          <a:ln cap="flat" cmpd="sng" w="9525">
            <a:solidFill>
              <a:srgbClr val="8091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0" y="203974"/>
            <a:ext cx="4610100" cy="340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3424605" y="3315536"/>
            <a:ext cx="1126489" cy="128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- Roll Number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3092971" y="3220998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3013354" y="3217036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3191156" y="3217036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3342715" y="3210686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3279546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3634652" y="3223386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3545751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3621952" y="32106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CCD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3888144" y="3210686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3811943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3888144" y="3248787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CCD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4154349" y="32106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4451033" y="3241166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4423969" y="3214672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4329112" y="3210686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0" y="0"/>
            <a:ext cx="4608195" cy="204470"/>
          </a:xfrm>
          <a:custGeom>
            <a:rect b="b" l="l" r="r" t="t"/>
            <a:pathLst>
              <a:path extrusionOk="0" h="204470" w="4608195">
                <a:moveTo>
                  <a:pt x="4608004" y="0"/>
                </a:moveTo>
                <a:lnTo>
                  <a:pt x="0" y="0"/>
                </a:lnTo>
                <a:lnTo>
                  <a:pt x="0" y="203974"/>
                </a:lnTo>
                <a:lnTo>
                  <a:pt x="4608004" y="203974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419504" y="142674"/>
            <a:ext cx="36195" cy="36195"/>
          </a:xfrm>
          <a:custGeom>
            <a:rect b="b" l="l" r="r" t="t"/>
            <a:pathLst>
              <a:path extrusionOk="0" h="36194" w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noFill/>
          <a:ln cap="flat" cmpd="sng" w="9525">
            <a:solidFill>
              <a:srgbClr val="8091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743479" y="142674"/>
            <a:ext cx="36195" cy="36195"/>
          </a:xfrm>
          <a:custGeom>
            <a:rect b="b" l="l" r="r" t="t"/>
            <a:pathLst>
              <a:path extrusionOk="0" h="36194" w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noFill/>
          <a:ln cap="flat" cmpd="sng" w="9525">
            <a:solidFill>
              <a:srgbClr val="8091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>
            <p:ph type="title"/>
          </p:nvPr>
        </p:nvSpPr>
        <p:spPr>
          <a:xfrm>
            <a:off x="0" y="203974"/>
            <a:ext cx="4610100" cy="340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127927" y="1088464"/>
            <a:ext cx="4354245" cy="149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3424605" y="3315536"/>
            <a:ext cx="1126489" cy="128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- Roll Number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3424605" y="3315536"/>
            <a:ext cx="1126489" cy="128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- Roll Number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0" y="203974"/>
            <a:ext cx="4610100" cy="340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3424605" y="3315536"/>
            <a:ext cx="1126489" cy="128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buNone/>
              <a:defRPr b="1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- Roll Number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092971" y="3220998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013354" y="3217036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191156" y="3217036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342715" y="3210686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279546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634652" y="3223386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545751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621952" y="32106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CCD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3888144" y="3210686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811943" y="32170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A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3888144" y="3248787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CCD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154349" y="32106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4451033" y="3241166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423969" y="3214672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4329112" y="3210686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9A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0"/>
            <a:ext cx="4608195" cy="204470"/>
          </a:xfrm>
          <a:custGeom>
            <a:rect b="b" l="l" r="r" t="t"/>
            <a:pathLst>
              <a:path extrusionOk="0" h="204470" w="4608195">
                <a:moveTo>
                  <a:pt x="4608004" y="0"/>
                </a:moveTo>
                <a:lnTo>
                  <a:pt x="0" y="0"/>
                </a:lnTo>
                <a:lnTo>
                  <a:pt x="0" y="203974"/>
                </a:lnTo>
                <a:lnTo>
                  <a:pt x="4608004" y="203974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0" y="203974"/>
            <a:ext cx="4610100" cy="340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127927" y="1088464"/>
            <a:ext cx="4354245" cy="149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3424605" y="3315536"/>
            <a:ext cx="1126489" cy="128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- Roll Number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/>
          <p:nvPr/>
        </p:nvSpPr>
        <p:spPr>
          <a:xfrm>
            <a:off x="1419504" y="142674"/>
            <a:ext cx="36195" cy="36195"/>
          </a:xfrm>
          <a:custGeom>
            <a:rect b="b" l="l" r="r" t="t"/>
            <a:pathLst>
              <a:path extrusionOk="0" h="36194" w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noFill/>
          <a:ln cap="flat" cmpd="sng" w="9525">
            <a:solidFill>
              <a:srgbClr val="8091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2743479" y="142674"/>
            <a:ext cx="36195" cy="36195"/>
          </a:xfrm>
          <a:custGeom>
            <a:rect b="b" l="l" r="r" t="t"/>
            <a:pathLst>
              <a:path extrusionOk="0" h="36194" w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noFill/>
          <a:ln cap="flat" cmpd="sng" w="9525">
            <a:solidFill>
              <a:srgbClr val="8091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7"/>
          <p:cNvGrpSpPr/>
          <p:nvPr/>
        </p:nvGrpSpPr>
        <p:grpSpPr>
          <a:xfrm>
            <a:off x="87743" y="401408"/>
            <a:ext cx="4483736" cy="547120"/>
            <a:chOff x="87743" y="401408"/>
            <a:chExt cx="4483736" cy="547120"/>
          </a:xfrm>
        </p:grpSpPr>
        <p:sp>
          <p:nvSpPr>
            <p:cNvPr id="102" name="Google Shape;102;p7"/>
            <p:cNvSpPr/>
            <p:nvPr/>
          </p:nvSpPr>
          <p:spPr>
            <a:xfrm>
              <a:off x="87743" y="401408"/>
              <a:ext cx="4432935" cy="82550"/>
            </a:xfrm>
            <a:custGeom>
              <a:rect b="b" l="l" r="r" t="t"/>
              <a:pathLst>
                <a:path extrusionOk="0" h="82550" w="4432935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0247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38544" y="464658"/>
              <a:ext cx="4432935" cy="483870"/>
            </a:xfrm>
            <a:custGeom>
              <a:rect b="b" l="l" r="r" t="t"/>
              <a:pathLst>
                <a:path extrusionOk="0" h="483869" w="4432935">
                  <a:moveTo>
                    <a:pt x="4432566" y="0"/>
                  </a:moveTo>
                  <a:lnTo>
                    <a:pt x="0" y="0"/>
                  </a:lnTo>
                  <a:lnTo>
                    <a:pt x="0" y="483511"/>
                  </a:lnTo>
                  <a:lnTo>
                    <a:pt x="4432566" y="4835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87743" y="445822"/>
              <a:ext cx="4432935" cy="452120"/>
            </a:xfrm>
            <a:custGeom>
              <a:rect b="b" l="l" r="r" t="t"/>
              <a:pathLst>
                <a:path extrusionOk="0" h="452119" w="4432935">
                  <a:moveTo>
                    <a:pt x="4432566" y="0"/>
                  </a:moveTo>
                  <a:lnTo>
                    <a:pt x="0" y="0"/>
                  </a:lnTo>
                  <a:lnTo>
                    <a:pt x="0" y="400747"/>
                  </a:lnTo>
                  <a:lnTo>
                    <a:pt x="4008" y="420471"/>
                  </a:lnTo>
                  <a:lnTo>
                    <a:pt x="14922" y="436624"/>
                  </a:lnTo>
                  <a:lnTo>
                    <a:pt x="31075" y="447539"/>
                  </a:lnTo>
                  <a:lnTo>
                    <a:pt x="50800" y="451547"/>
                  </a:lnTo>
                  <a:lnTo>
                    <a:pt x="4381765" y="451547"/>
                  </a:lnTo>
                  <a:lnTo>
                    <a:pt x="4401490" y="447539"/>
                  </a:lnTo>
                  <a:lnTo>
                    <a:pt x="4417643" y="436624"/>
                  </a:lnTo>
                  <a:lnTo>
                    <a:pt x="4428558" y="420471"/>
                  </a:lnTo>
                  <a:lnTo>
                    <a:pt x="4432566" y="40074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247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7"/>
          <p:cNvSpPr txBox="1"/>
          <p:nvPr/>
        </p:nvSpPr>
        <p:spPr>
          <a:xfrm>
            <a:off x="171450" y="459507"/>
            <a:ext cx="4300106" cy="46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Image to Text Interactive System</a:t>
            </a:r>
            <a:endParaRPr/>
          </a:p>
          <a:p>
            <a:pPr indent="0" lvl="0" marL="12700" marR="0" rtl="0" algn="ctr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for PDF Documents</a:t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347451" y="1119750"/>
            <a:ext cx="22035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Honors Project Phase 2 Review I </a:t>
            </a: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Ashutosh Rai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Roll.No: 2020BCS0020</a:t>
            </a:r>
            <a:endParaRPr sz="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Guided by: </a:t>
            </a:r>
            <a:r>
              <a:rPr b="1"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Selvi C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240" y="2052719"/>
            <a:ext cx="1082727" cy="610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1058225" y="2687624"/>
            <a:ext cx="2493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Department of Computer Science and Engineering</a:t>
            </a:r>
            <a:endParaRPr sz="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Indian Institute of Information Technology Kottayam</a:t>
            </a:r>
            <a:endParaRPr sz="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</a:rPr>
              <a:t>November </a:t>
            </a:r>
            <a:r>
              <a:rPr b="1"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IN" sz="800">
                <a:solidFill>
                  <a:schemeClr val="dk1"/>
                </a:solidFill>
              </a:rPr>
              <a:t>1</a:t>
            </a:r>
            <a:r>
              <a:rPr b="1"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-216100" y="404775"/>
            <a:ext cx="47400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pipeline: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Initiate the pipeline with the 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the text into chunks for the loaded 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and store these chunks as embeddings in a vector store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query and document embeddings within the vector store to identify the most similar passages/document chunks.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the most similar chunks from the vector store.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 these chunks and the query into a LLM to generate the answer.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>
            <p:ph type="title"/>
          </p:nvPr>
        </p:nvSpPr>
        <p:spPr>
          <a:xfrm>
            <a:off x="1905" y="116874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Workflow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0" y="3310255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/>
        </p:nvSpPr>
        <p:spPr>
          <a:xfrm>
            <a:off x="-216100" y="404775"/>
            <a:ext cx="4740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pipeline leverages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Langchain, a language model integration framework, to conduct the RAG based Q/A.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Initiate by loading in the text file using langchain’s document loader, UnstructuredFileLoad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loading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set the configurations and download the LLM model (Flan-ulv2) from HuggingFacehub.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>
            <p:ph type="title"/>
          </p:nvPr>
        </p:nvSpPr>
        <p:spPr>
          <a:xfrm>
            <a:off x="1905" y="116874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Notebook Demonstration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0" y="3310255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425" y="1578475"/>
            <a:ext cx="2745350" cy="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/>
        </p:nvSpPr>
        <p:spPr>
          <a:xfrm>
            <a:off x="-216100" y="404775"/>
            <a:ext cx="4740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Langchain’s CharactertextSplitter performs text chunking for the document.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chunks are passed through the HuggingFaceEmbeddings to convert them into vector embeddings and then stored in the vector store Chroma, serving as a document search object.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1905" y="116874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Notebook Demonstration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0" y="3310255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0" y="1929900"/>
            <a:ext cx="4442900" cy="9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-216100" y="404775"/>
            <a:ext cx="4740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establish a question answering chain, and pass it the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loaded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model. The retrieval step is initiated by passing the query to the document search object.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query along with the retrieved documents from the previous step, as context are used to run the chain, which generates the answer.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 txBox="1"/>
          <p:nvPr>
            <p:ph type="title"/>
          </p:nvPr>
        </p:nvSpPr>
        <p:spPr>
          <a:xfrm>
            <a:off x="1905" y="116874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Notebook Demonstration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0" y="3310255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5" y="2091675"/>
            <a:ext cx="4401850" cy="9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0"/>
          <p:cNvGrpSpPr/>
          <p:nvPr/>
        </p:nvGrpSpPr>
        <p:grpSpPr>
          <a:xfrm>
            <a:off x="1419504" y="142674"/>
            <a:ext cx="1360170" cy="36195"/>
            <a:chOff x="1419504" y="142674"/>
            <a:chExt cx="1360170" cy="36195"/>
          </a:xfrm>
        </p:grpSpPr>
        <p:sp>
          <p:nvSpPr>
            <p:cNvPr id="233" name="Google Shape;233;p20"/>
            <p:cNvSpPr/>
            <p:nvPr/>
          </p:nvSpPr>
          <p:spPr>
            <a:xfrm>
              <a:off x="1419504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1419504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743479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20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3424605" y="3315536"/>
            <a:ext cx="1126489" cy="109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1905" y="140950"/>
            <a:ext cx="4608195" cy="287899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Workflow Diagram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974195"/>
            <a:ext cx="4305299" cy="1512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1"/>
          <p:cNvGrpSpPr/>
          <p:nvPr/>
        </p:nvGrpSpPr>
        <p:grpSpPr>
          <a:xfrm>
            <a:off x="1419504" y="142674"/>
            <a:ext cx="1360169" cy="36194"/>
            <a:chOff x="1419504" y="142674"/>
            <a:chExt cx="1360169" cy="36194"/>
          </a:xfrm>
        </p:grpSpPr>
        <p:sp>
          <p:nvSpPr>
            <p:cNvPr id="246" name="Google Shape;246;p21"/>
            <p:cNvSpPr/>
            <p:nvPr/>
          </p:nvSpPr>
          <p:spPr>
            <a:xfrm>
              <a:off x="1419504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419504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743479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1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3424605" y="3315536"/>
            <a:ext cx="11265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Workflow Diagram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75" y="886800"/>
            <a:ext cx="3803550" cy="16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2"/>
          <p:cNvGrpSpPr/>
          <p:nvPr/>
        </p:nvGrpSpPr>
        <p:grpSpPr>
          <a:xfrm>
            <a:off x="1419504" y="142674"/>
            <a:ext cx="1360169" cy="36194"/>
            <a:chOff x="1419504" y="142674"/>
            <a:chExt cx="1360169" cy="36194"/>
          </a:xfrm>
        </p:grpSpPr>
        <p:sp>
          <p:nvSpPr>
            <p:cNvPr id="259" name="Google Shape;259;p22"/>
            <p:cNvSpPr/>
            <p:nvPr/>
          </p:nvSpPr>
          <p:spPr>
            <a:xfrm>
              <a:off x="1419504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1419504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2743479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3424605" y="3315536"/>
            <a:ext cx="11265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fld id="{00000000-1234-1234-1234-123412341234}" type="slidenum">
              <a:rPr lang="en-IN"/>
              <a:t>‹#›</a:t>
            </a:fld>
            <a:r>
              <a:rPr lang="en-IN"/>
              <a:t> / 6</a:t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Workflow Diagram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5938"/>
            <a:ext cx="4305300" cy="170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1905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19050" y="428849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Pipeline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Input Document:</a:t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75" y="890550"/>
            <a:ext cx="3939049" cy="22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1905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19050" y="428849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Pipeline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for user query:</a:t>
            </a:r>
            <a:endParaRPr/>
          </a:p>
        </p:txBody>
      </p:sp>
      <p:pic>
        <p:nvPicPr>
          <p:cNvPr id="284" name="Google Shape;2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50" y="1023237"/>
            <a:ext cx="4305299" cy="1688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1905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b="1" lang="en-I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-202800" y="415325"/>
            <a:ext cx="47502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performed on the MMLU (Massive Multitask Language Understanding) Dataset.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gained from the Performance analysis: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context typically improves performance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➔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models benefit from additional knowledge.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LLM’s employed for the benchmarking are: gpt-3.5-turbo and llama2-13b-chat.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compared the performance without and with context, showing how a LLM can learn from knowledge.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/>
        </p:nvSpPr>
        <p:spPr>
          <a:xfrm>
            <a:off x="-20148" y="499575"/>
            <a:ext cx="464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Managing and extracting valuable information from a multitude of  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document images is a complex and time consuming process.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proposed system aims to tackle this challenge by leveraging a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combination of cutting edge technologies including OCR, VDU, RAG.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Traditional LLM applications, while useful for document Q/A, they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don’t function with image inputs, and are susceptible to hallucinations.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project aims to bridge the modality gap and address the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hallucination issues.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8"/>
          <p:cNvGrpSpPr/>
          <p:nvPr/>
        </p:nvGrpSpPr>
        <p:grpSpPr>
          <a:xfrm>
            <a:off x="1419504" y="142674"/>
            <a:ext cx="1360170" cy="36195"/>
            <a:chOff x="1419504" y="142674"/>
            <a:chExt cx="1360170" cy="36195"/>
          </a:xfrm>
        </p:grpSpPr>
        <p:sp>
          <p:nvSpPr>
            <p:cNvPr id="117" name="Google Shape;117;p8"/>
            <p:cNvSpPr/>
            <p:nvPr/>
          </p:nvSpPr>
          <p:spPr>
            <a:xfrm>
              <a:off x="1419504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743479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8"/>
          <p:cNvSpPr txBox="1"/>
          <p:nvPr/>
        </p:nvSpPr>
        <p:spPr>
          <a:xfrm>
            <a:off x="1" y="127579"/>
            <a:ext cx="4612986" cy="287899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/>
        </p:nvSpPr>
        <p:spPr>
          <a:xfrm>
            <a:off x="-202800" y="415325"/>
            <a:ext cx="47502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llama2 and gpt-3.5 are enhanced by around 3-5% even with the ‘Top-1’ context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is a more practical approach than fine tuning models, serving as a plug-in solution compatible with both self-hosted and remote models.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3135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b="1" lang="en-I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1905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b="1" lang="en-I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9859"/>
            <a:ext cx="4305300" cy="240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1905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b="1" lang="en-I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8" y="797127"/>
            <a:ext cx="2828450" cy="20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 txBox="1"/>
          <p:nvPr/>
        </p:nvSpPr>
        <p:spPr>
          <a:xfrm>
            <a:off x="2839075" y="1376525"/>
            <a:ext cx="164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Gain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vs No. of Context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1905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905" y="140950"/>
            <a:ext cx="4608195" cy="287899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51975" y="488450"/>
            <a:ext cx="44844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conclusion, the performance analysis reveals that the incorporation of extra context enhances the LLM performance, with the smaller LLM models benefiting notably. Additionally it offers a plug-in approach in contrast to the end to end fine tuning.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0"/>
          <p:cNvGrpSpPr/>
          <p:nvPr/>
        </p:nvGrpSpPr>
        <p:grpSpPr>
          <a:xfrm>
            <a:off x="1419504" y="142674"/>
            <a:ext cx="1360170" cy="36195"/>
            <a:chOff x="1419504" y="142674"/>
            <a:chExt cx="1360170" cy="36195"/>
          </a:xfrm>
        </p:grpSpPr>
        <p:sp>
          <p:nvSpPr>
            <p:cNvPr id="332" name="Google Shape;332;p30"/>
            <p:cNvSpPr/>
            <p:nvPr/>
          </p:nvSpPr>
          <p:spPr>
            <a:xfrm>
              <a:off x="1419504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743479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743479" y="142674"/>
              <a:ext cx="36195" cy="36195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-1" y="127376"/>
            <a:ext cx="4610101" cy="287899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-36368" y="160771"/>
            <a:ext cx="4610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16164" y="456088"/>
            <a:ext cx="459203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AutoNum type="arabicPeriod"/>
            </a:pPr>
            <a:r>
              <a:rPr b="0" i="0"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Shen, Z., Zhang, R., Dell, M., Lee, B. C. G., Carlson, J., &amp; Li, W. (2021). LayoutParser: A unified toolkit for deep learning based document image analysis. In </a:t>
            </a:r>
            <a:r>
              <a:rPr b="0" i="1"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Document Analysis and Recognition–ICDAR 2021: 16th International Conference, Lausanne, Switzerland, September 5–10, 2021, Proceedings, Part I 16</a:t>
            </a:r>
            <a:r>
              <a:rPr b="0" i="0"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(pp. 131-146). Springer International Publishing.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AutoNum type="arabicPeriod"/>
            </a:pPr>
            <a:r>
              <a:rPr b="0" i="0"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Kim, G., Hong, T., Yim, M., Nam, J., Park, J., Yim, J., ... &amp; Park, S. (2022, October). Ocr-free document understanding transformer. In </a:t>
            </a:r>
            <a:r>
              <a:rPr b="0" i="1"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Computer Vision–ECCV 2022: 17th European Conference, Tel Aviv, Israel, October 23–27, 2022, Proceedings, Part XXVIII</a:t>
            </a:r>
            <a:r>
              <a:rPr b="0" i="0"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(pp. 498-517). Cham: Springer Nature Switzerland.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/>
        </p:nvSpPr>
        <p:spPr>
          <a:xfrm>
            <a:off x="-72175" y="468575"/>
            <a:ext cx="4645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3.    https://thenewstack.io/discover-the-performance-gain-with-retrieval-augmented-generation/</a:t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4. https://medium.aiplanet.com/advanced-rag-implementation-on-custom-data-using-hybrid-search-embed-caching-and-mistral-ai-ce78fdae4ef6</a:t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5. https://deci.ai/blog/fine-tuning-peft-prompt-engineering-and-rag-which-one-is-right-for-you/</a:t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31"/>
          <p:cNvGrpSpPr/>
          <p:nvPr/>
        </p:nvGrpSpPr>
        <p:grpSpPr>
          <a:xfrm>
            <a:off x="1419504" y="142674"/>
            <a:ext cx="1360169" cy="36194"/>
            <a:chOff x="1419504" y="142674"/>
            <a:chExt cx="1360169" cy="36194"/>
          </a:xfrm>
        </p:grpSpPr>
        <p:sp>
          <p:nvSpPr>
            <p:cNvPr id="347" name="Google Shape;347;p31"/>
            <p:cNvSpPr/>
            <p:nvPr/>
          </p:nvSpPr>
          <p:spPr>
            <a:xfrm>
              <a:off x="1419504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743479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2743479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31"/>
          <p:cNvSpPr txBox="1"/>
          <p:nvPr/>
        </p:nvSpPr>
        <p:spPr>
          <a:xfrm>
            <a:off x="-1" y="127376"/>
            <a:ext cx="46101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-36368" y="160771"/>
            <a:ext cx="461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/>
        </p:nvSpPr>
        <p:spPr>
          <a:xfrm>
            <a:off x="285750" y="1391825"/>
            <a:ext cx="403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7365D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-20148" y="499575"/>
            <a:ext cx="4648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Worked on implementing the Layout parser in conjunction with the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tesseract OCR, followed by a detailed performance analysis based on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CER and WER.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Fine tuned the DONUT model on an invoice dataset, which involved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additional preprocessing and provided a performance analysis for the </a:t>
            </a:r>
            <a:b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DONUT model.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9"/>
          <p:cNvGrpSpPr/>
          <p:nvPr/>
        </p:nvGrpSpPr>
        <p:grpSpPr>
          <a:xfrm>
            <a:off x="1419504" y="142674"/>
            <a:ext cx="1360169" cy="36194"/>
            <a:chOff x="1419504" y="142674"/>
            <a:chExt cx="1360169" cy="36194"/>
          </a:xfrm>
        </p:grpSpPr>
        <p:sp>
          <p:nvSpPr>
            <p:cNvPr id="128" name="Google Shape;128;p9"/>
            <p:cNvSpPr/>
            <p:nvPr/>
          </p:nvSpPr>
          <p:spPr>
            <a:xfrm>
              <a:off x="1419504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743479" y="142674"/>
              <a:ext cx="36194" cy="36194"/>
            </a:xfrm>
            <a:custGeom>
              <a:rect b="b" l="l" r="r" t="t"/>
              <a:pathLst>
                <a:path extrusionOk="0" h="36194" w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noFill/>
            <a:ln cap="flat" cmpd="sng" w="9525">
              <a:solidFill>
                <a:srgbClr val="8091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9"/>
          <p:cNvSpPr txBox="1"/>
          <p:nvPr/>
        </p:nvSpPr>
        <p:spPr>
          <a:xfrm>
            <a:off x="1" y="127579"/>
            <a:ext cx="46131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905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1905" y="140950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Previous </a:t>
            </a: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19050" y="428849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Parser: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Input and output:</a:t>
            </a:r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00" y="890514"/>
            <a:ext cx="1828800" cy="217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3988" y="913050"/>
            <a:ext cx="1810021" cy="21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1905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1905" y="140950"/>
            <a:ext cx="4608195" cy="287899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Previous </a:t>
            </a:r>
            <a:r>
              <a:rPr b="1" lang="en-I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19050" y="428849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DONUT: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input and output</a:t>
            </a: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descr="100 Free Invoice Templates | Print &amp; Email Invoices"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25" y="931075"/>
            <a:ext cx="2020050" cy="21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9625" y="998625"/>
            <a:ext cx="1738750" cy="206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/>
        </p:nvSpPr>
        <p:spPr>
          <a:xfrm>
            <a:off x="-7331" y="511175"/>
            <a:ext cx="461552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at hand is the lack of an effective and user-friendly AI-based image-to-text Q/A system that can perform template-free information retrieval from images. Currently available solutions require large datasets for training and have limited user-friendly interfaces, making it difficult for end-users to efficiently extract information from images. The proposed system should overcome these limitations by providing a user-friendly Q/A interface and the ability to perform information extraction from images without the need for extensive training datasets or complicated interfaces.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0" y="130175"/>
            <a:ext cx="4608195" cy="287899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-13277" y="154603"/>
            <a:ext cx="45910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-216100" y="404775"/>
            <a:ext cx="47400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approaches for document Q/A rely solely on LLMs for generating answers.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LLMs are capable, they present limitations when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dealing with document based questions such as limited contextual understanding, computational inefficiencies.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RAG based approach addresses these limitations. It involves two main steps, retrieval and generation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retrieval step selects the relevant passages/documents based on user query ensuring access to document context.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1905" y="116874"/>
            <a:ext cx="4608195" cy="287899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0" y="3310255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0" y="3305771"/>
            <a:ext cx="4362450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/>
        </p:nvSpPr>
        <p:spPr>
          <a:xfrm>
            <a:off x="-216100" y="404775"/>
            <a:ext cx="47400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LLM then processes the retrieved context and builds on it to generate the answer, making up the generation step.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makes the process more efficient and precise.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1905" y="116874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0" y="3310255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-216100" y="404775"/>
            <a:ext cx="47400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Loading: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begin by utilizing a data loader to access and convert documents from various formats into a standardized format, ensuring data accessibility.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Splitting: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 document splitting to break down documents into smaller, semantically relevant chunks. Carefully split documents based on defined chunk size and chunk overlap to avoid information gaps.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 and VectorDB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Generate vector embeddings for the text chunks, and store these embeddings in a vector store for efficient retrieval.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 txBox="1"/>
          <p:nvPr>
            <p:ph type="title"/>
          </p:nvPr>
        </p:nvSpPr>
        <p:spPr>
          <a:xfrm>
            <a:off x="1905" y="116874"/>
            <a:ext cx="4608300" cy="288000"/>
          </a:xfrm>
          <a:prstGeom prst="rect">
            <a:avLst/>
          </a:prstGeom>
          <a:solidFill>
            <a:srgbClr val="0247FF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Workflow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0" y="3305771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0" y="3310255"/>
            <a:ext cx="4608195" cy="150495"/>
          </a:xfrm>
          <a:custGeom>
            <a:rect b="b" l="l" r="r" t="t"/>
            <a:pathLst>
              <a:path extrusionOk="0" h="150495" w="4608195">
                <a:moveTo>
                  <a:pt x="4608004" y="0"/>
                </a:moveTo>
                <a:lnTo>
                  <a:pt x="0" y="0"/>
                </a:lnTo>
                <a:lnTo>
                  <a:pt x="0" y="150228"/>
                </a:lnTo>
                <a:lnTo>
                  <a:pt x="4608004" y="1502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123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0" y="3305771"/>
            <a:ext cx="4362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to Text Interactive System for PDF Documents 	                   Ashutosh Rai – 2020BCS0020	</a:t>
            </a:r>
            <a:r>
              <a:rPr lang="en-IN" sz="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Ashutosh Rai – 2020BCS0020 </a:t>
            </a:r>
            <a:r>
              <a:rPr b="1" lang="en-I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