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62" r:id="rId4"/>
    <p:sldId id="263" r:id="rId5"/>
    <p:sldId id="264" r:id="rId6"/>
    <p:sldId id="265" r:id="rId7"/>
    <p:sldId id="266" r:id="rId8"/>
    <p:sldId id="270" r:id="rId9"/>
    <p:sldId id="258" r:id="rId10"/>
    <p:sldId id="259" r:id="rId11"/>
    <p:sldId id="271" r:id="rId12"/>
    <p:sldId id="276" r:id="rId13"/>
    <p:sldId id="277" r:id="rId14"/>
    <p:sldId id="278" r:id="rId15"/>
    <p:sldId id="279" r:id="rId16"/>
    <p:sldId id="280" r:id="rId17"/>
    <p:sldId id="281" r:id="rId18"/>
    <p:sldId id="282" r:id="rId19"/>
    <p:sldId id="272" r:id="rId20"/>
    <p:sldId id="284" r:id="rId21"/>
    <p:sldId id="285" r:id="rId22"/>
    <p:sldId id="286" r:id="rId23"/>
    <p:sldId id="287" r:id="rId24"/>
    <p:sldId id="273" r:id="rId25"/>
    <p:sldId id="283" r:id="rId26"/>
    <p:sldId id="260" r:id="rId27"/>
    <p:sldId id="267" r:id="rId28"/>
    <p:sldId id="268" r:id="rId29"/>
    <p:sldId id="288" r:id="rId30"/>
    <p:sldId id="269" r:id="rId31"/>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07" d="100"/>
          <a:sy n="207" d="100"/>
        </p:scale>
        <p:origin x="1932" y="1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3BF06522-C37A-4437-B597-40D90548694B}" type="datetimeFigureOut">
              <a:rPr lang="en-IN" smtClean="0"/>
              <a:t>13-04-2023</a:t>
            </a:fld>
            <a:endParaRPr lang="en-IN"/>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741F2349-0CC8-48BD-8F1E-CB17B17BE319}" type="slidenum">
              <a:rPr lang="en-IN" smtClean="0"/>
              <a:t>‹#›</a:t>
            </a:fld>
            <a:endParaRPr lang="en-IN"/>
          </a:p>
        </p:txBody>
      </p:sp>
    </p:spTree>
    <p:extLst>
      <p:ext uri="{BB962C8B-B14F-4D97-AF65-F5344CB8AC3E}">
        <p14:creationId xmlns:p14="http://schemas.microsoft.com/office/powerpoint/2010/main" val="83617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1F2349-0CC8-48BD-8F1E-CB17B17BE319}" type="slidenum">
              <a:rPr lang="en-IN" smtClean="0"/>
              <a:t>22</a:t>
            </a:fld>
            <a:endParaRPr lang="en-IN"/>
          </a:p>
        </p:txBody>
      </p:sp>
    </p:spTree>
    <p:extLst>
      <p:ext uri="{BB962C8B-B14F-4D97-AF65-F5344CB8AC3E}">
        <p14:creationId xmlns:p14="http://schemas.microsoft.com/office/powerpoint/2010/main" val="184010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1F2349-0CC8-48BD-8F1E-CB17B17BE319}" type="slidenum">
              <a:rPr lang="en-IN" smtClean="0"/>
              <a:t>26</a:t>
            </a:fld>
            <a:endParaRPr lang="en-IN"/>
          </a:p>
        </p:txBody>
      </p:sp>
    </p:spTree>
    <p:extLst>
      <p:ext uri="{BB962C8B-B14F-4D97-AF65-F5344CB8AC3E}">
        <p14:creationId xmlns:p14="http://schemas.microsoft.com/office/powerpoint/2010/main" val="1643467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4/13/2023</a:t>
            </a:fld>
            <a:endParaRPr lang="en-US"/>
          </a:p>
        </p:txBody>
      </p:sp>
      <p:sp>
        <p:nvSpPr>
          <p:cNvPr id="6" name="Holder 6"/>
          <p:cNvSpPr>
            <a:spLocks noGrp="1"/>
          </p:cNvSpPr>
          <p:nvPr>
            <p:ph type="sldNum" sz="quarter" idx="7"/>
          </p:nvPr>
        </p:nvSpPr>
        <p:spPr/>
        <p:txBody>
          <a:bodyPr lIns="0" tIns="0" rIns="0" bIns="0"/>
          <a:lstStyle>
            <a:lvl1pPr>
              <a:defRPr sz="600" b="1" i="0">
                <a:solidFill>
                  <a:schemeClr val="bg1"/>
                </a:solidFill>
                <a:latin typeface="Arial"/>
                <a:cs typeface="Arial"/>
              </a:defRPr>
            </a:lvl1pPr>
          </a:lstStyle>
          <a:p>
            <a:pPr marL="12700">
              <a:lnSpc>
                <a:spcPct val="100000"/>
              </a:lnSpc>
              <a:spcBef>
                <a:spcPts val="135"/>
              </a:spcBef>
              <a:tabLst>
                <a:tab pos="931544" algn="l"/>
              </a:tabLst>
            </a:pPr>
            <a:r>
              <a:rPr spc="35" dirty="0"/>
              <a:t>Name</a:t>
            </a:r>
            <a:r>
              <a:rPr spc="-15" dirty="0"/>
              <a:t> </a:t>
            </a:r>
            <a:r>
              <a:rPr spc="-10" dirty="0"/>
              <a:t>-</a:t>
            </a:r>
            <a:r>
              <a:rPr spc="-15" dirty="0"/>
              <a:t> </a:t>
            </a:r>
            <a:r>
              <a:rPr spc="-5" dirty="0"/>
              <a:t>Roll</a:t>
            </a:r>
            <a:r>
              <a:rPr spc="-15" dirty="0"/>
              <a:t> </a:t>
            </a:r>
            <a:r>
              <a:rPr spc="30" dirty="0"/>
              <a:t>Number</a:t>
            </a:r>
            <a:r>
              <a:rPr dirty="0"/>
              <a:t>	</a:t>
            </a:r>
            <a:fld id="{81D60167-4931-47E6-BA6A-407CBD079E47}" type="slidenum">
              <a:rPr spc="5" dirty="0"/>
              <a:t>‹#›</a:t>
            </a:fld>
            <a:r>
              <a:rPr spc="-70" dirty="0"/>
              <a:t> </a:t>
            </a:r>
            <a:r>
              <a:rPr spc="80" dirty="0"/>
              <a:t>/</a:t>
            </a:r>
            <a:r>
              <a:rPr spc="-70" dirty="0"/>
              <a:t> </a:t>
            </a:r>
            <a:r>
              <a:rPr spc="5" dirty="0"/>
              <a:t>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92971" y="322099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9AB5FF"/>
            </a:solidFill>
          </a:ln>
        </p:spPr>
        <p:txBody>
          <a:bodyPr wrap="square" lIns="0" tIns="0" rIns="0" bIns="0" rtlCol="0"/>
          <a:lstStyle/>
          <a:p>
            <a:endParaRPr/>
          </a:p>
        </p:txBody>
      </p:sp>
      <p:sp>
        <p:nvSpPr>
          <p:cNvPr id="17" name="bg object 17"/>
          <p:cNvSpPr/>
          <p:nvPr/>
        </p:nvSpPr>
        <p:spPr>
          <a:xfrm>
            <a:off x="3013354" y="321703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AFF"/>
          </a:solidFill>
        </p:spPr>
        <p:txBody>
          <a:bodyPr wrap="square" lIns="0" tIns="0" rIns="0" bIns="0" rtlCol="0"/>
          <a:lstStyle/>
          <a:p>
            <a:endParaRPr/>
          </a:p>
        </p:txBody>
      </p:sp>
      <p:sp>
        <p:nvSpPr>
          <p:cNvPr id="18" name="bg object 18"/>
          <p:cNvSpPr/>
          <p:nvPr/>
        </p:nvSpPr>
        <p:spPr>
          <a:xfrm>
            <a:off x="3191156" y="3217036"/>
            <a:ext cx="25400" cy="38100"/>
          </a:xfrm>
          <a:custGeom>
            <a:avLst/>
            <a:gdLst/>
            <a:ahLst/>
            <a:cxnLst/>
            <a:rect l="l" t="t" r="r" b="b"/>
            <a:pathLst>
              <a:path w="25400" h="38100">
                <a:moveTo>
                  <a:pt x="0" y="0"/>
                </a:moveTo>
                <a:lnTo>
                  <a:pt x="0" y="38100"/>
                </a:lnTo>
                <a:lnTo>
                  <a:pt x="25400" y="19050"/>
                </a:lnTo>
                <a:lnTo>
                  <a:pt x="0" y="0"/>
                </a:lnTo>
                <a:close/>
              </a:path>
            </a:pathLst>
          </a:custGeom>
          <a:solidFill>
            <a:srgbClr val="CCDAFF"/>
          </a:solidFill>
        </p:spPr>
        <p:txBody>
          <a:bodyPr wrap="square" lIns="0" tIns="0" rIns="0" bIns="0" rtlCol="0"/>
          <a:lstStyle/>
          <a:p>
            <a:endParaRPr/>
          </a:p>
        </p:txBody>
      </p:sp>
      <p:sp>
        <p:nvSpPr>
          <p:cNvPr id="19" name="bg object 19"/>
          <p:cNvSpPr/>
          <p:nvPr/>
        </p:nvSpPr>
        <p:spPr>
          <a:xfrm>
            <a:off x="3342715" y="3210686"/>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AB5FF"/>
            </a:solidFill>
          </a:ln>
        </p:spPr>
        <p:txBody>
          <a:bodyPr wrap="square" lIns="0" tIns="0" rIns="0" bIns="0" rtlCol="0"/>
          <a:lstStyle/>
          <a:p>
            <a:endParaRPr/>
          </a:p>
        </p:txBody>
      </p:sp>
      <p:sp>
        <p:nvSpPr>
          <p:cNvPr id="20" name="bg object 20"/>
          <p:cNvSpPr/>
          <p:nvPr/>
        </p:nvSpPr>
        <p:spPr>
          <a:xfrm>
            <a:off x="3279546" y="32170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AFF"/>
          </a:solidFill>
        </p:spPr>
        <p:txBody>
          <a:bodyPr wrap="square" lIns="0" tIns="0" rIns="0" bIns="0" rtlCol="0"/>
          <a:lstStyle/>
          <a:p>
            <a:endParaRPr/>
          </a:p>
        </p:txBody>
      </p:sp>
      <p:sp>
        <p:nvSpPr>
          <p:cNvPr id="21" name="bg object 21"/>
          <p:cNvSpPr/>
          <p:nvPr/>
        </p:nvSpPr>
        <p:spPr>
          <a:xfrm>
            <a:off x="3634652" y="3223386"/>
            <a:ext cx="38100" cy="0"/>
          </a:xfrm>
          <a:custGeom>
            <a:avLst/>
            <a:gdLst/>
            <a:ahLst/>
            <a:cxnLst/>
            <a:rect l="l" t="t" r="r" b="b"/>
            <a:pathLst>
              <a:path w="38100">
                <a:moveTo>
                  <a:pt x="0" y="0"/>
                </a:moveTo>
                <a:lnTo>
                  <a:pt x="38100" y="0"/>
                </a:lnTo>
              </a:path>
            </a:pathLst>
          </a:custGeom>
          <a:ln w="7591">
            <a:solidFill>
              <a:srgbClr val="9AB5FF"/>
            </a:solidFill>
          </a:ln>
        </p:spPr>
        <p:txBody>
          <a:bodyPr wrap="square" lIns="0" tIns="0" rIns="0" bIns="0" rtlCol="0"/>
          <a:lstStyle/>
          <a:p>
            <a:endParaRPr/>
          </a:p>
        </p:txBody>
      </p:sp>
      <p:sp>
        <p:nvSpPr>
          <p:cNvPr id="22" name="bg object 22"/>
          <p:cNvSpPr/>
          <p:nvPr/>
        </p:nvSpPr>
        <p:spPr>
          <a:xfrm>
            <a:off x="3545751" y="32170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AFF"/>
          </a:solidFill>
        </p:spPr>
        <p:txBody>
          <a:bodyPr wrap="square" lIns="0" tIns="0" rIns="0" bIns="0" rtlCol="0"/>
          <a:lstStyle/>
          <a:p>
            <a:endParaRPr/>
          </a:p>
        </p:txBody>
      </p:sp>
      <p:sp>
        <p:nvSpPr>
          <p:cNvPr id="23" name="bg object 23"/>
          <p:cNvSpPr/>
          <p:nvPr/>
        </p:nvSpPr>
        <p:spPr>
          <a:xfrm>
            <a:off x="3621952" y="3210686"/>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AFF"/>
            </a:solidFill>
          </a:ln>
        </p:spPr>
        <p:txBody>
          <a:bodyPr wrap="square" lIns="0" tIns="0" rIns="0" bIns="0" rtlCol="0"/>
          <a:lstStyle/>
          <a:p>
            <a:endParaRPr/>
          </a:p>
        </p:txBody>
      </p:sp>
      <p:sp>
        <p:nvSpPr>
          <p:cNvPr id="24" name="bg object 24"/>
          <p:cNvSpPr/>
          <p:nvPr/>
        </p:nvSpPr>
        <p:spPr>
          <a:xfrm>
            <a:off x="3888144" y="3210686"/>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AB5FF"/>
            </a:solidFill>
          </a:ln>
        </p:spPr>
        <p:txBody>
          <a:bodyPr wrap="square" lIns="0" tIns="0" rIns="0" bIns="0" rtlCol="0"/>
          <a:lstStyle/>
          <a:p>
            <a:endParaRPr/>
          </a:p>
        </p:txBody>
      </p:sp>
      <p:sp>
        <p:nvSpPr>
          <p:cNvPr id="25" name="bg object 25"/>
          <p:cNvSpPr/>
          <p:nvPr/>
        </p:nvSpPr>
        <p:spPr>
          <a:xfrm>
            <a:off x="3811943" y="32170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AFF"/>
          </a:solidFill>
        </p:spPr>
        <p:txBody>
          <a:bodyPr wrap="square" lIns="0" tIns="0" rIns="0" bIns="0" rtlCol="0"/>
          <a:lstStyle/>
          <a:p>
            <a:endParaRPr/>
          </a:p>
        </p:txBody>
      </p:sp>
      <p:sp>
        <p:nvSpPr>
          <p:cNvPr id="26" name="bg object 26"/>
          <p:cNvSpPr/>
          <p:nvPr/>
        </p:nvSpPr>
        <p:spPr>
          <a:xfrm>
            <a:off x="3888144" y="3248787"/>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AFF"/>
            </a:solidFill>
          </a:ln>
        </p:spPr>
        <p:txBody>
          <a:bodyPr wrap="square" lIns="0" tIns="0" rIns="0" bIns="0" rtlCol="0"/>
          <a:lstStyle/>
          <a:p>
            <a:endParaRPr/>
          </a:p>
        </p:txBody>
      </p:sp>
      <p:sp>
        <p:nvSpPr>
          <p:cNvPr id="27" name="bg object 27"/>
          <p:cNvSpPr/>
          <p:nvPr/>
        </p:nvSpPr>
        <p:spPr>
          <a:xfrm>
            <a:off x="4154349" y="3210686"/>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AB5FF"/>
            </a:solidFill>
          </a:ln>
        </p:spPr>
        <p:txBody>
          <a:bodyPr wrap="square" lIns="0" tIns="0" rIns="0" bIns="0" rtlCol="0"/>
          <a:lstStyle/>
          <a:p>
            <a:endParaRPr/>
          </a:p>
        </p:txBody>
      </p:sp>
      <p:sp>
        <p:nvSpPr>
          <p:cNvPr id="28" name="bg object 28"/>
          <p:cNvSpPr/>
          <p:nvPr/>
        </p:nvSpPr>
        <p:spPr>
          <a:xfrm>
            <a:off x="4451033" y="3241166"/>
            <a:ext cx="20320" cy="20320"/>
          </a:xfrm>
          <a:custGeom>
            <a:avLst/>
            <a:gdLst/>
            <a:ahLst/>
            <a:cxnLst/>
            <a:rect l="l" t="t" r="r" b="b"/>
            <a:pathLst>
              <a:path w="20320" h="20320">
                <a:moveTo>
                  <a:pt x="0" y="0"/>
                </a:moveTo>
                <a:lnTo>
                  <a:pt x="20320" y="20320"/>
                </a:lnTo>
              </a:path>
            </a:pathLst>
          </a:custGeom>
          <a:ln w="7591">
            <a:solidFill>
              <a:srgbClr val="9AB5FF"/>
            </a:solidFill>
          </a:ln>
        </p:spPr>
        <p:txBody>
          <a:bodyPr wrap="square" lIns="0" tIns="0" rIns="0" bIns="0" rtlCol="0"/>
          <a:lstStyle/>
          <a:p>
            <a:endParaRPr/>
          </a:p>
        </p:txBody>
      </p:sp>
      <p:sp>
        <p:nvSpPr>
          <p:cNvPr id="29" name="bg object 29"/>
          <p:cNvSpPr/>
          <p:nvPr/>
        </p:nvSpPr>
        <p:spPr>
          <a:xfrm>
            <a:off x="4423969" y="3214672"/>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AB5FF"/>
            </a:solidFill>
          </a:ln>
        </p:spPr>
        <p:txBody>
          <a:bodyPr wrap="square" lIns="0" tIns="0" rIns="0" bIns="0" rtlCol="0"/>
          <a:lstStyle/>
          <a:p>
            <a:endParaRPr/>
          </a:p>
        </p:txBody>
      </p:sp>
      <p:sp>
        <p:nvSpPr>
          <p:cNvPr id="30" name="bg object 30"/>
          <p:cNvSpPr/>
          <p:nvPr/>
        </p:nvSpPr>
        <p:spPr>
          <a:xfrm>
            <a:off x="4329112" y="3210686"/>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AB5FF"/>
            </a:solidFill>
          </a:ln>
        </p:spPr>
        <p:txBody>
          <a:bodyPr wrap="square" lIns="0" tIns="0" rIns="0" bIns="0" rtlCol="0"/>
          <a:lstStyle/>
          <a:p>
            <a:endParaRPr/>
          </a:p>
        </p:txBody>
      </p:sp>
      <p:sp>
        <p:nvSpPr>
          <p:cNvPr id="31" name="bg object 31"/>
          <p:cNvSpPr/>
          <p:nvPr/>
        </p:nvSpPr>
        <p:spPr>
          <a:xfrm>
            <a:off x="0" y="0"/>
            <a:ext cx="4608195" cy="204470"/>
          </a:xfrm>
          <a:custGeom>
            <a:avLst/>
            <a:gdLst/>
            <a:ahLst/>
            <a:cxnLst/>
            <a:rect l="l" t="t" r="r" b="b"/>
            <a:pathLst>
              <a:path w="4608195" h="204470">
                <a:moveTo>
                  <a:pt x="4608004" y="0"/>
                </a:moveTo>
                <a:lnTo>
                  <a:pt x="0" y="0"/>
                </a:lnTo>
                <a:lnTo>
                  <a:pt x="0" y="203974"/>
                </a:lnTo>
                <a:lnTo>
                  <a:pt x="4608004" y="203974"/>
                </a:lnTo>
                <a:lnTo>
                  <a:pt x="4608004" y="0"/>
                </a:lnTo>
                <a:close/>
              </a:path>
            </a:pathLst>
          </a:custGeom>
          <a:solidFill>
            <a:srgbClr val="01237F"/>
          </a:solidFill>
        </p:spPr>
        <p:txBody>
          <a:bodyPr wrap="square" lIns="0" tIns="0" rIns="0" bIns="0" rtlCol="0"/>
          <a:lstStyle/>
          <a:p>
            <a:endParaRPr/>
          </a:p>
        </p:txBody>
      </p:sp>
      <p:sp>
        <p:nvSpPr>
          <p:cNvPr id="32" name="bg object 32"/>
          <p:cNvSpPr/>
          <p:nvPr/>
        </p:nvSpPr>
        <p:spPr>
          <a:xfrm>
            <a:off x="141950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91BF"/>
            </a:solidFill>
          </a:ln>
        </p:spPr>
        <p:txBody>
          <a:bodyPr wrap="square" lIns="0" tIns="0" rIns="0" bIns="0" rtlCol="0"/>
          <a:lstStyle/>
          <a:p>
            <a:endParaRPr/>
          </a:p>
        </p:txBody>
      </p:sp>
      <p:sp>
        <p:nvSpPr>
          <p:cNvPr id="33" name="bg object 33"/>
          <p:cNvSpPr/>
          <p:nvPr/>
        </p:nvSpPr>
        <p:spPr>
          <a:xfrm>
            <a:off x="2743479"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91B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1" i="0">
                <a:solidFill>
                  <a:schemeClr val="bg1"/>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4/13/2023</a:t>
            </a:fld>
            <a:endParaRPr lang="en-US"/>
          </a:p>
        </p:txBody>
      </p:sp>
      <p:sp>
        <p:nvSpPr>
          <p:cNvPr id="6" name="Holder 6"/>
          <p:cNvSpPr>
            <a:spLocks noGrp="1"/>
          </p:cNvSpPr>
          <p:nvPr>
            <p:ph type="sldNum" sz="quarter" idx="7"/>
          </p:nvPr>
        </p:nvSpPr>
        <p:spPr/>
        <p:txBody>
          <a:bodyPr lIns="0" tIns="0" rIns="0" bIns="0"/>
          <a:lstStyle>
            <a:lvl1pPr>
              <a:defRPr sz="600" b="1" i="0">
                <a:solidFill>
                  <a:schemeClr val="bg1"/>
                </a:solidFill>
                <a:latin typeface="Arial"/>
                <a:cs typeface="Arial"/>
              </a:defRPr>
            </a:lvl1pPr>
          </a:lstStyle>
          <a:p>
            <a:pPr marL="12700">
              <a:lnSpc>
                <a:spcPct val="100000"/>
              </a:lnSpc>
              <a:spcBef>
                <a:spcPts val="135"/>
              </a:spcBef>
              <a:tabLst>
                <a:tab pos="931544" algn="l"/>
              </a:tabLst>
            </a:pPr>
            <a:r>
              <a:rPr spc="35" dirty="0"/>
              <a:t>Name</a:t>
            </a:r>
            <a:r>
              <a:rPr spc="-15" dirty="0"/>
              <a:t> </a:t>
            </a:r>
            <a:r>
              <a:rPr spc="-10" dirty="0"/>
              <a:t>-</a:t>
            </a:r>
            <a:r>
              <a:rPr spc="-15" dirty="0"/>
              <a:t> </a:t>
            </a:r>
            <a:r>
              <a:rPr spc="-5" dirty="0"/>
              <a:t>Roll</a:t>
            </a:r>
            <a:r>
              <a:rPr spc="-15" dirty="0"/>
              <a:t> </a:t>
            </a:r>
            <a:r>
              <a:rPr spc="30" dirty="0"/>
              <a:t>Number</a:t>
            </a:r>
            <a:r>
              <a:rPr dirty="0"/>
              <a:t>	</a:t>
            </a:r>
            <a:fld id="{81D60167-4931-47E6-BA6A-407CBD079E47}" type="slidenum">
              <a:rPr spc="5" dirty="0"/>
              <a:t>‹#›</a:t>
            </a:fld>
            <a:r>
              <a:rPr spc="-70" dirty="0"/>
              <a:t> </a:t>
            </a:r>
            <a:r>
              <a:rPr spc="80" dirty="0"/>
              <a:t>/</a:t>
            </a:r>
            <a:r>
              <a:rPr spc="-70" dirty="0"/>
              <a:t> </a:t>
            </a:r>
            <a:r>
              <a:rPr spc="5" dirty="0"/>
              <a:t>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bg1"/>
                </a:solidFill>
                <a:latin typeface="Palatino Linotype"/>
                <a:cs typeface="Palatino Linotype"/>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4/13/2023</a:t>
            </a:fld>
            <a:endParaRPr lang="en-US"/>
          </a:p>
        </p:txBody>
      </p:sp>
      <p:sp>
        <p:nvSpPr>
          <p:cNvPr id="7" name="Holder 7"/>
          <p:cNvSpPr>
            <a:spLocks noGrp="1"/>
          </p:cNvSpPr>
          <p:nvPr>
            <p:ph type="sldNum" sz="quarter" idx="7"/>
          </p:nvPr>
        </p:nvSpPr>
        <p:spPr/>
        <p:txBody>
          <a:bodyPr lIns="0" tIns="0" rIns="0" bIns="0"/>
          <a:lstStyle>
            <a:lvl1pPr>
              <a:defRPr sz="600" b="1" i="0">
                <a:solidFill>
                  <a:schemeClr val="bg1"/>
                </a:solidFill>
                <a:latin typeface="Arial"/>
                <a:cs typeface="Arial"/>
              </a:defRPr>
            </a:lvl1pPr>
          </a:lstStyle>
          <a:p>
            <a:pPr marL="12700">
              <a:lnSpc>
                <a:spcPct val="100000"/>
              </a:lnSpc>
              <a:spcBef>
                <a:spcPts val="135"/>
              </a:spcBef>
              <a:tabLst>
                <a:tab pos="931544" algn="l"/>
              </a:tabLst>
            </a:pPr>
            <a:r>
              <a:rPr spc="35" dirty="0"/>
              <a:t>Name</a:t>
            </a:r>
            <a:r>
              <a:rPr spc="-15" dirty="0"/>
              <a:t> </a:t>
            </a:r>
            <a:r>
              <a:rPr spc="-10" dirty="0"/>
              <a:t>-</a:t>
            </a:r>
            <a:r>
              <a:rPr spc="-15" dirty="0"/>
              <a:t> </a:t>
            </a:r>
            <a:r>
              <a:rPr spc="-5" dirty="0"/>
              <a:t>Roll</a:t>
            </a:r>
            <a:r>
              <a:rPr spc="-15" dirty="0"/>
              <a:t> </a:t>
            </a:r>
            <a:r>
              <a:rPr spc="30" dirty="0"/>
              <a:t>Number</a:t>
            </a:r>
            <a:r>
              <a:rPr dirty="0"/>
              <a:t>	</a:t>
            </a:r>
            <a:fld id="{81D60167-4931-47E6-BA6A-407CBD079E47}" type="slidenum">
              <a:rPr spc="5" dirty="0"/>
              <a:t>‹#›</a:t>
            </a:fld>
            <a:r>
              <a:rPr spc="-70" dirty="0"/>
              <a:t> </a:t>
            </a:r>
            <a:r>
              <a:rPr spc="80" dirty="0"/>
              <a:t>/</a:t>
            </a:r>
            <a:r>
              <a:rPr spc="-70" dirty="0"/>
              <a:t> </a:t>
            </a:r>
            <a:r>
              <a:rPr spc="5" dirty="0"/>
              <a:t>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92971" y="322099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9AB5FF"/>
            </a:solidFill>
          </a:ln>
        </p:spPr>
        <p:txBody>
          <a:bodyPr wrap="square" lIns="0" tIns="0" rIns="0" bIns="0" rtlCol="0"/>
          <a:lstStyle/>
          <a:p>
            <a:endParaRPr/>
          </a:p>
        </p:txBody>
      </p:sp>
      <p:sp>
        <p:nvSpPr>
          <p:cNvPr id="17" name="bg object 17"/>
          <p:cNvSpPr/>
          <p:nvPr/>
        </p:nvSpPr>
        <p:spPr>
          <a:xfrm>
            <a:off x="3013354" y="321703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AFF"/>
          </a:solidFill>
        </p:spPr>
        <p:txBody>
          <a:bodyPr wrap="square" lIns="0" tIns="0" rIns="0" bIns="0" rtlCol="0"/>
          <a:lstStyle/>
          <a:p>
            <a:endParaRPr/>
          </a:p>
        </p:txBody>
      </p:sp>
      <p:sp>
        <p:nvSpPr>
          <p:cNvPr id="18" name="bg object 18"/>
          <p:cNvSpPr/>
          <p:nvPr/>
        </p:nvSpPr>
        <p:spPr>
          <a:xfrm>
            <a:off x="3191156" y="3217036"/>
            <a:ext cx="25400" cy="38100"/>
          </a:xfrm>
          <a:custGeom>
            <a:avLst/>
            <a:gdLst/>
            <a:ahLst/>
            <a:cxnLst/>
            <a:rect l="l" t="t" r="r" b="b"/>
            <a:pathLst>
              <a:path w="25400" h="38100">
                <a:moveTo>
                  <a:pt x="0" y="0"/>
                </a:moveTo>
                <a:lnTo>
                  <a:pt x="0" y="38100"/>
                </a:lnTo>
                <a:lnTo>
                  <a:pt x="25400" y="19050"/>
                </a:lnTo>
                <a:lnTo>
                  <a:pt x="0" y="0"/>
                </a:lnTo>
                <a:close/>
              </a:path>
            </a:pathLst>
          </a:custGeom>
          <a:solidFill>
            <a:srgbClr val="CCDAFF"/>
          </a:solidFill>
        </p:spPr>
        <p:txBody>
          <a:bodyPr wrap="square" lIns="0" tIns="0" rIns="0" bIns="0" rtlCol="0"/>
          <a:lstStyle/>
          <a:p>
            <a:endParaRPr/>
          </a:p>
        </p:txBody>
      </p:sp>
      <p:sp>
        <p:nvSpPr>
          <p:cNvPr id="19" name="bg object 19"/>
          <p:cNvSpPr/>
          <p:nvPr/>
        </p:nvSpPr>
        <p:spPr>
          <a:xfrm>
            <a:off x="3342715" y="3210686"/>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AB5FF"/>
            </a:solidFill>
          </a:ln>
        </p:spPr>
        <p:txBody>
          <a:bodyPr wrap="square" lIns="0" tIns="0" rIns="0" bIns="0" rtlCol="0"/>
          <a:lstStyle/>
          <a:p>
            <a:endParaRPr/>
          </a:p>
        </p:txBody>
      </p:sp>
      <p:sp>
        <p:nvSpPr>
          <p:cNvPr id="20" name="bg object 20"/>
          <p:cNvSpPr/>
          <p:nvPr/>
        </p:nvSpPr>
        <p:spPr>
          <a:xfrm>
            <a:off x="3279546" y="32170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AFF"/>
          </a:solidFill>
        </p:spPr>
        <p:txBody>
          <a:bodyPr wrap="square" lIns="0" tIns="0" rIns="0" bIns="0" rtlCol="0"/>
          <a:lstStyle/>
          <a:p>
            <a:endParaRPr/>
          </a:p>
        </p:txBody>
      </p:sp>
      <p:sp>
        <p:nvSpPr>
          <p:cNvPr id="21" name="bg object 21"/>
          <p:cNvSpPr/>
          <p:nvPr/>
        </p:nvSpPr>
        <p:spPr>
          <a:xfrm>
            <a:off x="3634652" y="3223386"/>
            <a:ext cx="38100" cy="0"/>
          </a:xfrm>
          <a:custGeom>
            <a:avLst/>
            <a:gdLst/>
            <a:ahLst/>
            <a:cxnLst/>
            <a:rect l="l" t="t" r="r" b="b"/>
            <a:pathLst>
              <a:path w="38100">
                <a:moveTo>
                  <a:pt x="0" y="0"/>
                </a:moveTo>
                <a:lnTo>
                  <a:pt x="38100" y="0"/>
                </a:lnTo>
              </a:path>
            </a:pathLst>
          </a:custGeom>
          <a:ln w="7591">
            <a:solidFill>
              <a:srgbClr val="9AB5FF"/>
            </a:solidFill>
          </a:ln>
        </p:spPr>
        <p:txBody>
          <a:bodyPr wrap="square" lIns="0" tIns="0" rIns="0" bIns="0" rtlCol="0"/>
          <a:lstStyle/>
          <a:p>
            <a:endParaRPr/>
          </a:p>
        </p:txBody>
      </p:sp>
      <p:sp>
        <p:nvSpPr>
          <p:cNvPr id="22" name="bg object 22"/>
          <p:cNvSpPr/>
          <p:nvPr/>
        </p:nvSpPr>
        <p:spPr>
          <a:xfrm>
            <a:off x="3545751" y="32170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AFF"/>
          </a:solidFill>
        </p:spPr>
        <p:txBody>
          <a:bodyPr wrap="square" lIns="0" tIns="0" rIns="0" bIns="0" rtlCol="0"/>
          <a:lstStyle/>
          <a:p>
            <a:endParaRPr/>
          </a:p>
        </p:txBody>
      </p:sp>
      <p:sp>
        <p:nvSpPr>
          <p:cNvPr id="23" name="bg object 23"/>
          <p:cNvSpPr/>
          <p:nvPr/>
        </p:nvSpPr>
        <p:spPr>
          <a:xfrm>
            <a:off x="3621952" y="3210686"/>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AFF"/>
            </a:solidFill>
          </a:ln>
        </p:spPr>
        <p:txBody>
          <a:bodyPr wrap="square" lIns="0" tIns="0" rIns="0" bIns="0" rtlCol="0"/>
          <a:lstStyle/>
          <a:p>
            <a:endParaRPr/>
          </a:p>
        </p:txBody>
      </p:sp>
      <p:sp>
        <p:nvSpPr>
          <p:cNvPr id="24" name="bg object 24"/>
          <p:cNvSpPr/>
          <p:nvPr/>
        </p:nvSpPr>
        <p:spPr>
          <a:xfrm>
            <a:off x="3888144" y="3210686"/>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AB5FF"/>
            </a:solidFill>
          </a:ln>
        </p:spPr>
        <p:txBody>
          <a:bodyPr wrap="square" lIns="0" tIns="0" rIns="0" bIns="0" rtlCol="0"/>
          <a:lstStyle/>
          <a:p>
            <a:endParaRPr/>
          </a:p>
        </p:txBody>
      </p:sp>
      <p:sp>
        <p:nvSpPr>
          <p:cNvPr id="25" name="bg object 25"/>
          <p:cNvSpPr/>
          <p:nvPr/>
        </p:nvSpPr>
        <p:spPr>
          <a:xfrm>
            <a:off x="3811943" y="32170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AFF"/>
          </a:solidFill>
        </p:spPr>
        <p:txBody>
          <a:bodyPr wrap="square" lIns="0" tIns="0" rIns="0" bIns="0" rtlCol="0"/>
          <a:lstStyle/>
          <a:p>
            <a:endParaRPr/>
          </a:p>
        </p:txBody>
      </p:sp>
      <p:sp>
        <p:nvSpPr>
          <p:cNvPr id="26" name="bg object 26"/>
          <p:cNvSpPr/>
          <p:nvPr/>
        </p:nvSpPr>
        <p:spPr>
          <a:xfrm>
            <a:off x="3888144" y="3248787"/>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AFF"/>
            </a:solidFill>
          </a:ln>
        </p:spPr>
        <p:txBody>
          <a:bodyPr wrap="square" lIns="0" tIns="0" rIns="0" bIns="0" rtlCol="0"/>
          <a:lstStyle/>
          <a:p>
            <a:endParaRPr/>
          </a:p>
        </p:txBody>
      </p:sp>
      <p:sp>
        <p:nvSpPr>
          <p:cNvPr id="27" name="bg object 27"/>
          <p:cNvSpPr/>
          <p:nvPr/>
        </p:nvSpPr>
        <p:spPr>
          <a:xfrm>
            <a:off x="4154349" y="3210686"/>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AB5FF"/>
            </a:solidFill>
          </a:ln>
        </p:spPr>
        <p:txBody>
          <a:bodyPr wrap="square" lIns="0" tIns="0" rIns="0" bIns="0" rtlCol="0"/>
          <a:lstStyle/>
          <a:p>
            <a:endParaRPr/>
          </a:p>
        </p:txBody>
      </p:sp>
      <p:sp>
        <p:nvSpPr>
          <p:cNvPr id="28" name="bg object 28"/>
          <p:cNvSpPr/>
          <p:nvPr/>
        </p:nvSpPr>
        <p:spPr>
          <a:xfrm>
            <a:off x="4451033" y="3241166"/>
            <a:ext cx="20320" cy="20320"/>
          </a:xfrm>
          <a:custGeom>
            <a:avLst/>
            <a:gdLst/>
            <a:ahLst/>
            <a:cxnLst/>
            <a:rect l="l" t="t" r="r" b="b"/>
            <a:pathLst>
              <a:path w="20320" h="20320">
                <a:moveTo>
                  <a:pt x="0" y="0"/>
                </a:moveTo>
                <a:lnTo>
                  <a:pt x="20320" y="20320"/>
                </a:lnTo>
              </a:path>
            </a:pathLst>
          </a:custGeom>
          <a:ln w="7591">
            <a:solidFill>
              <a:srgbClr val="9AB5FF"/>
            </a:solidFill>
          </a:ln>
        </p:spPr>
        <p:txBody>
          <a:bodyPr wrap="square" lIns="0" tIns="0" rIns="0" bIns="0" rtlCol="0"/>
          <a:lstStyle/>
          <a:p>
            <a:endParaRPr/>
          </a:p>
        </p:txBody>
      </p:sp>
      <p:sp>
        <p:nvSpPr>
          <p:cNvPr id="29" name="bg object 29"/>
          <p:cNvSpPr/>
          <p:nvPr/>
        </p:nvSpPr>
        <p:spPr>
          <a:xfrm>
            <a:off x="4423969" y="3214672"/>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AB5FF"/>
            </a:solidFill>
          </a:ln>
        </p:spPr>
        <p:txBody>
          <a:bodyPr wrap="square" lIns="0" tIns="0" rIns="0" bIns="0" rtlCol="0"/>
          <a:lstStyle/>
          <a:p>
            <a:endParaRPr/>
          </a:p>
        </p:txBody>
      </p:sp>
      <p:sp>
        <p:nvSpPr>
          <p:cNvPr id="30" name="bg object 30"/>
          <p:cNvSpPr/>
          <p:nvPr/>
        </p:nvSpPr>
        <p:spPr>
          <a:xfrm>
            <a:off x="4329112" y="3210686"/>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AB5FF"/>
            </a:solidFill>
          </a:ln>
        </p:spPr>
        <p:txBody>
          <a:bodyPr wrap="square" lIns="0" tIns="0" rIns="0" bIns="0" rtlCol="0"/>
          <a:lstStyle/>
          <a:p>
            <a:endParaRPr/>
          </a:p>
        </p:txBody>
      </p:sp>
      <p:sp>
        <p:nvSpPr>
          <p:cNvPr id="31" name="bg object 31"/>
          <p:cNvSpPr/>
          <p:nvPr/>
        </p:nvSpPr>
        <p:spPr>
          <a:xfrm>
            <a:off x="0" y="0"/>
            <a:ext cx="4608195" cy="204470"/>
          </a:xfrm>
          <a:custGeom>
            <a:avLst/>
            <a:gdLst/>
            <a:ahLst/>
            <a:cxnLst/>
            <a:rect l="l" t="t" r="r" b="b"/>
            <a:pathLst>
              <a:path w="4608195" h="204470">
                <a:moveTo>
                  <a:pt x="4608004" y="0"/>
                </a:moveTo>
                <a:lnTo>
                  <a:pt x="0" y="0"/>
                </a:lnTo>
                <a:lnTo>
                  <a:pt x="0" y="203974"/>
                </a:lnTo>
                <a:lnTo>
                  <a:pt x="4608004" y="203974"/>
                </a:lnTo>
                <a:lnTo>
                  <a:pt x="4608004" y="0"/>
                </a:lnTo>
                <a:close/>
              </a:path>
            </a:pathLst>
          </a:custGeom>
          <a:solidFill>
            <a:srgbClr val="01237F"/>
          </a:solidFill>
        </p:spPr>
        <p:txBody>
          <a:bodyPr wrap="square" lIns="0" tIns="0" rIns="0" bIns="0" rtlCol="0"/>
          <a:lstStyle/>
          <a:p>
            <a:endParaRPr/>
          </a:p>
        </p:txBody>
      </p:sp>
      <p:sp>
        <p:nvSpPr>
          <p:cNvPr id="32" name="bg object 32"/>
          <p:cNvSpPr/>
          <p:nvPr/>
        </p:nvSpPr>
        <p:spPr>
          <a:xfrm>
            <a:off x="141950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91BF"/>
            </a:solidFill>
          </a:ln>
        </p:spPr>
        <p:txBody>
          <a:bodyPr wrap="square" lIns="0" tIns="0" rIns="0" bIns="0" rtlCol="0"/>
          <a:lstStyle/>
          <a:p>
            <a:endParaRPr/>
          </a:p>
        </p:txBody>
      </p:sp>
      <p:sp>
        <p:nvSpPr>
          <p:cNvPr id="33" name="bg object 33"/>
          <p:cNvSpPr/>
          <p:nvPr/>
        </p:nvSpPr>
        <p:spPr>
          <a:xfrm>
            <a:off x="2743479"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91B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1" i="0">
                <a:solidFill>
                  <a:schemeClr val="bg1"/>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4/13/2023</a:t>
            </a:fld>
            <a:endParaRPr lang="en-US"/>
          </a:p>
        </p:txBody>
      </p:sp>
      <p:sp>
        <p:nvSpPr>
          <p:cNvPr id="5" name="Holder 5"/>
          <p:cNvSpPr>
            <a:spLocks noGrp="1"/>
          </p:cNvSpPr>
          <p:nvPr>
            <p:ph type="sldNum" sz="quarter" idx="7"/>
          </p:nvPr>
        </p:nvSpPr>
        <p:spPr/>
        <p:txBody>
          <a:bodyPr lIns="0" tIns="0" rIns="0" bIns="0"/>
          <a:lstStyle>
            <a:lvl1pPr>
              <a:defRPr sz="600" b="1" i="0">
                <a:solidFill>
                  <a:schemeClr val="bg1"/>
                </a:solidFill>
                <a:latin typeface="Arial"/>
                <a:cs typeface="Arial"/>
              </a:defRPr>
            </a:lvl1pPr>
          </a:lstStyle>
          <a:p>
            <a:pPr marL="12700">
              <a:lnSpc>
                <a:spcPct val="100000"/>
              </a:lnSpc>
              <a:spcBef>
                <a:spcPts val="135"/>
              </a:spcBef>
              <a:tabLst>
                <a:tab pos="931544" algn="l"/>
              </a:tabLst>
            </a:pPr>
            <a:r>
              <a:rPr spc="35" dirty="0"/>
              <a:t>Name</a:t>
            </a:r>
            <a:r>
              <a:rPr spc="-15" dirty="0"/>
              <a:t> </a:t>
            </a:r>
            <a:r>
              <a:rPr spc="-10" dirty="0"/>
              <a:t>-</a:t>
            </a:r>
            <a:r>
              <a:rPr spc="-15" dirty="0"/>
              <a:t> </a:t>
            </a:r>
            <a:r>
              <a:rPr spc="-5" dirty="0"/>
              <a:t>Roll</a:t>
            </a:r>
            <a:r>
              <a:rPr spc="-15" dirty="0"/>
              <a:t> </a:t>
            </a:r>
            <a:r>
              <a:rPr spc="30" dirty="0"/>
              <a:t>Number</a:t>
            </a:r>
            <a:r>
              <a:rPr dirty="0"/>
              <a:t>	</a:t>
            </a:r>
            <a:fld id="{81D60167-4931-47E6-BA6A-407CBD079E47}" type="slidenum">
              <a:rPr spc="5" dirty="0"/>
              <a:t>‹#›</a:t>
            </a:fld>
            <a:r>
              <a:rPr spc="-70" dirty="0"/>
              <a:t> </a:t>
            </a:r>
            <a:r>
              <a:rPr spc="80" dirty="0"/>
              <a:t>/</a:t>
            </a:r>
            <a:r>
              <a:rPr spc="-70" dirty="0"/>
              <a:t> </a:t>
            </a:r>
            <a:r>
              <a:rPr spc="5" dirty="0"/>
              <a:t>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4/13/2023</a:t>
            </a:fld>
            <a:endParaRPr lang="en-US"/>
          </a:p>
        </p:txBody>
      </p:sp>
      <p:sp>
        <p:nvSpPr>
          <p:cNvPr id="4" name="Holder 4"/>
          <p:cNvSpPr>
            <a:spLocks noGrp="1"/>
          </p:cNvSpPr>
          <p:nvPr>
            <p:ph type="sldNum" sz="quarter" idx="7"/>
          </p:nvPr>
        </p:nvSpPr>
        <p:spPr/>
        <p:txBody>
          <a:bodyPr lIns="0" tIns="0" rIns="0" bIns="0"/>
          <a:lstStyle>
            <a:lvl1pPr>
              <a:defRPr sz="600" b="1" i="0">
                <a:solidFill>
                  <a:schemeClr val="bg1"/>
                </a:solidFill>
                <a:latin typeface="Arial"/>
                <a:cs typeface="Arial"/>
              </a:defRPr>
            </a:lvl1pPr>
          </a:lstStyle>
          <a:p>
            <a:pPr marL="12700">
              <a:lnSpc>
                <a:spcPct val="100000"/>
              </a:lnSpc>
              <a:spcBef>
                <a:spcPts val="135"/>
              </a:spcBef>
              <a:tabLst>
                <a:tab pos="931544" algn="l"/>
              </a:tabLst>
            </a:pPr>
            <a:r>
              <a:rPr spc="35" dirty="0"/>
              <a:t>Name</a:t>
            </a:r>
            <a:r>
              <a:rPr spc="-15" dirty="0"/>
              <a:t> </a:t>
            </a:r>
            <a:r>
              <a:rPr spc="-10" dirty="0"/>
              <a:t>-</a:t>
            </a:r>
            <a:r>
              <a:rPr spc="-15" dirty="0"/>
              <a:t> </a:t>
            </a:r>
            <a:r>
              <a:rPr spc="-5" dirty="0"/>
              <a:t>Roll</a:t>
            </a:r>
            <a:r>
              <a:rPr spc="-15" dirty="0"/>
              <a:t> </a:t>
            </a:r>
            <a:r>
              <a:rPr spc="30" dirty="0"/>
              <a:t>Number</a:t>
            </a:r>
            <a:r>
              <a:rPr dirty="0"/>
              <a:t>	</a:t>
            </a:r>
            <a:fld id="{81D60167-4931-47E6-BA6A-407CBD079E47}" type="slidenum">
              <a:rPr spc="5" dirty="0"/>
              <a:t>‹#›</a:t>
            </a:fld>
            <a:r>
              <a:rPr spc="-70" dirty="0"/>
              <a:t> </a:t>
            </a:r>
            <a:r>
              <a:rPr spc="80" dirty="0"/>
              <a:t>/</a:t>
            </a:r>
            <a:r>
              <a:rPr spc="-70" dirty="0"/>
              <a:t> </a:t>
            </a:r>
            <a:r>
              <a:rPr spc="5" dirty="0"/>
              <a:t>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92971" y="3220998"/>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9AB5FF"/>
            </a:solidFill>
          </a:ln>
        </p:spPr>
        <p:txBody>
          <a:bodyPr wrap="square" lIns="0" tIns="0" rIns="0" bIns="0" rtlCol="0"/>
          <a:lstStyle/>
          <a:p>
            <a:endParaRPr/>
          </a:p>
        </p:txBody>
      </p:sp>
      <p:sp>
        <p:nvSpPr>
          <p:cNvPr id="17" name="bg object 17"/>
          <p:cNvSpPr/>
          <p:nvPr/>
        </p:nvSpPr>
        <p:spPr>
          <a:xfrm>
            <a:off x="3013354" y="321703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AFF"/>
          </a:solidFill>
        </p:spPr>
        <p:txBody>
          <a:bodyPr wrap="square" lIns="0" tIns="0" rIns="0" bIns="0" rtlCol="0"/>
          <a:lstStyle/>
          <a:p>
            <a:endParaRPr/>
          </a:p>
        </p:txBody>
      </p:sp>
      <p:sp>
        <p:nvSpPr>
          <p:cNvPr id="18" name="bg object 18"/>
          <p:cNvSpPr/>
          <p:nvPr/>
        </p:nvSpPr>
        <p:spPr>
          <a:xfrm>
            <a:off x="3191156" y="3217036"/>
            <a:ext cx="25400" cy="38100"/>
          </a:xfrm>
          <a:custGeom>
            <a:avLst/>
            <a:gdLst/>
            <a:ahLst/>
            <a:cxnLst/>
            <a:rect l="l" t="t" r="r" b="b"/>
            <a:pathLst>
              <a:path w="25400" h="38100">
                <a:moveTo>
                  <a:pt x="0" y="0"/>
                </a:moveTo>
                <a:lnTo>
                  <a:pt x="0" y="38100"/>
                </a:lnTo>
                <a:lnTo>
                  <a:pt x="25400" y="19050"/>
                </a:lnTo>
                <a:lnTo>
                  <a:pt x="0" y="0"/>
                </a:lnTo>
                <a:close/>
              </a:path>
            </a:pathLst>
          </a:custGeom>
          <a:solidFill>
            <a:srgbClr val="CCDAFF"/>
          </a:solidFill>
        </p:spPr>
        <p:txBody>
          <a:bodyPr wrap="square" lIns="0" tIns="0" rIns="0" bIns="0" rtlCol="0"/>
          <a:lstStyle/>
          <a:p>
            <a:endParaRPr/>
          </a:p>
        </p:txBody>
      </p:sp>
      <p:sp>
        <p:nvSpPr>
          <p:cNvPr id="19" name="bg object 19"/>
          <p:cNvSpPr/>
          <p:nvPr/>
        </p:nvSpPr>
        <p:spPr>
          <a:xfrm>
            <a:off x="3342715" y="3210686"/>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AB5FF"/>
            </a:solidFill>
          </a:ln>
        </p:spPr>
        <p:txBody>
          <a:bodyPr wrap="square" lIns="0" tIns="0" rIns="0" bIns="0" rtlCol="0"/>
          <a:lstStyle/>
          <a:p>
            <a:endParaRPr/>
          </a:p>
        </p:txBody>
      </p:sp>
      <p:sp>
        <p:nvSpPr>
          <p:cNvPr id="20" name="bg object 20"/>
          <p:cNvSpPr/>
          <p:nvPr/>
        </p:nvSpPr>
        <p:spPr>
          <a:xfrm>
            <a:off x="3279546" y="32170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AFF"/>
          </a:solidFill>
        </p:spPr>
        <p:txBody>
          <a:bodyPr wrap="square" lIns="0" tIns="0" rIns="0" bIns="0" rtlCol="0"/>
          <a:lstStyle/>
          <a:p>
            <a:endParaRPr/>
          </a:p>
        </p:txBody>
      </p:sp>
      <p:sp>
        <p:nvSpPr>
          <p:cNvPr id="21" name="bg object 21"/>
          <p:cNvSpPr/>
          <p:nvPr/>
        </p:nvSpPr>
        <p:spPr>
          <a:xfrm>
            <a:off x="3634652" y="3223386"/>
            <a:ext cx="38100" cy="0"/>
          </a:xfrm>
          <a:custGeom>
            <a:avLst/>
            <a:gdLst/>
            <a:ahLst/>
            <a:cxnLst/>
            <a:rect l="l" t="t" r="r" b="b"/>
            <a:pathLst>
              <a:path w="38100">
                <a:moveTo>
                  <a:pt x="0" y="0"/>
                </a:moveTo>
                <a:lnTo>
                  <a:pt x="38100" y="0"/>
                </a:lnTo>
              </a:path>
            </a:pathLst>
          </a:custGeom>
          <a:ln w="7591">
            <a:solidFill>
              <a:srgbClr val="9AB5FF"/>
            </a:solidFill>
          </a:ln>
        </p:spPr>
        <p:txBody>
          <a:bodyPr wrap="square" lIns="0" tIns="0" rIns="0" bIns="0" rtlCol="0"/>
          <a:lstStyle/>
          <a:p>
            <a:endParaRPr/>
          </a:p>
        </p:txBody>
      </p:sp>
      <p:sp>
        <p:nvSpPr>
          <p:cNvPr id="22" name="bg object 22"/>
          <p:cNvSpPr/>
          <p:nvPr/>
        </p:nvSpPr>
        <p:spPr>
          <a:xfrm>
            <a:off x="3545751" y="32170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AFF"/>
          </a:solidFill>
        </p:spPr>
        <p:txBody>
          <a:bodyPr wrap="square" lIns="0" tIns="0" rIns="0" bIns="0" rtlCol="0"/>
          <a:lstStyle/>
          <a:p>
            <a:endParaRPr/>
          </a:p>
        </p:txBody>
      </p:sp>
      <p:sp>
        <p:nvSpPr>
          <p:cNvPr id="23" name="bg object 23"/>
          <p:cNvSpPr/>
          <p:nvPr/>
        </p:nvSpPr>
        <p:spPr>
          <a:xfrm>
            <a:off x="3621952" y="3210686"/>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AFF"/>
            </a:solidFill>
          </a:ln>
        </p:spPr>
        <p:txBody>
          <a:bodyPr wrap="square" lIns="0" tIns="0" rIns="0" bIns="0" rtlCol="0"/>
          <a:lstStyle/>
          <a:p>
            <a:endParaRPr/>
          </a:p>
        </p:txBody>
      </p:sp>
      <p:sp>
        <p:nvSpPr>
          <p:cNvPr id="24" name="bg object 24"/>
          <p:cNvSpPr/>
          <p:nvPr/>
        </p:nvSpPr>
        <p:spPr>
          <a:xfrm>
            <a:off x="3888144" y="3210686"/>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AB5FF"/>
            </a:solidFill>
          </a:ln>
        </p:spPr>
        <p:txBody>
          <a:bodyPr wrap="square" lIns="0" tIns="0" rIns="0" bIns="0" rtlCol="0"/>
          <a:lstStyle/>
          <a:p>
            <a:endParaRPr/>
          </a:p>
        </p:txBody>
      </p:sp>
      <p:sp>
        <p:nvSpPr>
          <p:cNvPr id="25" name="bg object 25"/>
          <p:cNvSpPr/>
          <p:nvPr/>
        </p:nvSpPr>
        <p:spPr>
          <a:xfrm>
            <a:off x="3811943" y="3217036"/>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AFF"/>
          </a:solidFill>
        </p:spPr>
        <p:txBody>
          <a:bodyPr wrap="square" lIns="0" tIns="0" rIns="0" bIns="0" rtlCol="0"/>
          <a:lstStyle/>
          <a:p>
            <a:endParaRPr/>
          </a:p>
        </p:txBody>
      </p:sp>
      <p:sp>
        <p:nvSpPr>
          <p:cNvPr id="26" name="bg object 26"/>
          <p:cNvSpPr/>
          <p:nvPr/>
        </p:nvSpPr>
        <p:spPr>
          <a:xfrm>
            <a:off x="3888144" y="3248787"/>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AFF"/>
            </a:solidFill>
          </a:ln>
        </p:spPr>
        <p:txBody>
          <a:bodyPr wrap="square" lIns="0" tIns="0" rIns="0" bIns="0" rtlCol="0"/>
          <a:lstStyle/>
          <a:p>
            <a:endParaRPr/>
          </a:p>
        </p:txBody>
      </p:sp>
      <p:sp>
        <p:nvSpPr>
          <p:cNvPr id="27" name="bg object 27"/>
          <p:cNvSpPr/>
          <p:nvPr/>
        </p:nvSpPr>
        <p:spPr>
          <a:xfrm>
            <a:off x="4154349" y="3210686"/>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AB5FF"/>
            </a:solidFill>
          </a:ln>
        </p:spPr>
        <p:txBody>
          <a:bodyPr wrap="square" lIns="0" tIns="0" rIns="0" bIns="0" rtlCol="0"/>
          <a:lstStyle/>
          <a:p>
            <a:endParaRPr/>
          </a:p>
        </p:txBody>
      </p:sp>
      <p:sp>
        <p:nvSpPr>
          <p:cNvPr id="28" name="bg object 28"/>
          <p:cNvSpPr/>
          <p:nvPr/>
        </p:nvSpPr>
        <p:spPr>
          <a:xfrm>
            <a:off x="4451033" y="3241166"/>
            <a:ext cx="20320" cy="20320"/>
          </a:xfrm>
          <a:custGeom>
            <a:avLst/>
            <a:gdLst/>
            <a:ahLst/>
            <a:cxnLst/>
            <a:rect l="l" t="t" r="r" b="b"/>
            <a:pathLst>
              <a:path w="20320" h="20320">
                <a:moveTo>
                  <a:pt x="0" y="0"/>
                </a:moveTo>
                <a:lnTo>
                  <a:pt x="20320" y="20320"/>
                </a:lnTo>
              </a:path>
            </a:pathLst>
          </a:custGeom>
          <a:ln w="7591">
            <a:solidFill>
              <a:srgbClr val="9AB5FF"/>
            </a:solidFill>
          </a:ln>
        </p:spPr>
        <p:txBody>
          <a:bodyPr wrap="square" lIns="0" tIns="0" rIns="0" bIns="0" rtlCol="0"/>
          <a:lstStyle/>
          <a:p>
            <a:endParaRPr/>
          </a:p>
        </p:txBody>
      </p:sp>
      <p:sp>
        <p:nvSpPr>
          <p:cNvPr id="29" name="bg object 29"/>
          <p:cNvSpPr/>
          <p:nvPr/>
        </p:nvSpPr>
        <p:spPr>
          <a:xfrm>
            <a:off x="4423969" y="3214672"/>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AB5FF"/>
            </a:solidFill>
          </a:ln>
        </p:spPr>
        <p:txBody>
          <a:bodyPr wrap="square" lIns="0" tIns="0" rIns="0" bIns="0" rtlCol="0"/>
          <a:lstStyle/>
          <a:p>
            <a:endParaRPr/>
          </a:p>
        </p:txBody>
      </p:sp>
      <p:sp>
        <p:nvSpPr>
          <p:cNvPr id="30" name="bg object 30"/>
          <p:cNvSpPr/>
          <p:nvPr/>
        </p:nvSpPr>
        <p:spPr>
          <a:xfrm>
            <a:off x="4329112" y="3210686"/>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AB5FF"/>
            </a:solidFill>
          </a:ln>
        </p:spPr>
        <p:txBody>
          <a:bodyPr wrap="square" lIns="0" tIns="0" rIns="0" bIns="0" rtlCol="0"/>
          <a:lstStyle/>
          <a:p>
            <a:endParaRPr/>
          </a:p>
        </p:txBody>
      </p:sp>
      <p:sp>
        <p:nvSpPr>
          <p:cNvPr id="31" name="bg object 31"/>
          <p:cNvSpPr/>
          <p:nvPr/>
        </p:nvSpPr>
        <p:spPr>
          <a:xfrm>
            <a:off x="0" y="0"/>
            <a:ext cx="4608195" cy="204470"/>
          </a:xfrm>
          <a:custGeom>
            <a:avLst/>
            <a:gdLst/>
            <a:ahLst/>
            <a:cxnLst/>
            <a:rect l="l" t="t" r="r" b="b"/>
            <a:pathLst>
              <a:path w="4608195" h="204470">
                <a:moveTo>
                  <a:pt x="4608004" y="0"/>
                </a:moveTo>
                <a:lnTo>
                  <a:pt x="0" y="0"/>
                </a:lnTo>
                <a:lnTo>
                  <a:pt x="0" y="203974"/>
                </a:lnTo>
                <a:lnTo>
                  <a:pt x="4608004" y="203974"/>
                </a:lnTo>
                <a:lnTo>
                  <a:pt x="4608004" y="0"/>
                </a:lnTo>
                <a:close/>
              </a:path>
            </a:pathLst>
          </a:custGeom>
          <a:solidFill>
            <a:srgbClr val="01237F"/>
          </a:solidFill>
        </p:spPr>
        <p:txBody>
          <a:bodyPr wrap="square" lIns="0" tIns="0" rIns="0" bIns="0" rtlCol="0"/>
          <a:lstStyle/>
          <a:p>
            <a:endParaRPr/>
          </a:p>
        </p:txBody>
      </p:sp>
      <p:sp>
        <p:nvSpPr>
          <p:cNvPr id="2" name="Holder 2"/>
          <p:cNvSpPr>
            <a:spLocks noGrp="1"/>
          </p:cNvSpPr>
          <p:nvPr>
            <p:ph type="title"/>
          </p:nvPr>
        </p:nvSpPr>
        <p:spPr>
          <a:xfrm>
            <a:off x="0" y="203974"/>
            <a:ext cx="4610100" cy="340995"/>
          </a:xfrm>
          <a:prstGeom prst="rect">
            <a:avLst/>
          </a:prstGeom>
        </p:spPr>
        <p:txBody>
          <a:bodyPr wrap="square" lIns="0" tIns="0" rIns="0" bIns="0">
            <a:spAutoFit/>
          </a:bodyPr>
          <a:lstStyle>
            <a:lvl1pPr>
              <a:defRPr sz="1400" b="1" i="0">
                <a:solidFill>
                  <a:schemeClr val="bg1"/>
                </a:solidFill>
                <a:latin typeface="Palatino Linotype"/>
                <a:cs typeface="Palatino Linotype"/>
              </a:defRPr>
            </a:lvl1pPr>
          </a:lstStyle>
          <a:p>
            <a:endParaRPr/>
          </a:p>
        </p:txBody>
      </p:sp>
      <p:sp>
        <p:nvSpPr>
          <p:cNvPr id="3" name="Holder 3"/>
          <p:cNvSpPr>
            <a:spLocks noGrp="1"/>
          </p:cNvSpPr>
          <p:nvPr>
            <p:ph type="body" idx="1"/>
          </p:nvPr>
        </p:nvSpPr>
        <p:spPr>
          <a:xfrm>
            <a:off x="127927" y="1088464"/>
            <a:ext cx="4354245" cy="1492250"/>
          </a:xfrm>
          <a:prstGeom prst="rect">
            <a:avLst/>
          </a:prstGeom>
        </p:spPr>
        <p:txBody>
          <a:bodyPr wrap="square" lIns="0" tIns="0" rIns="0" bIns="0">
            <a:spAutoFit/>
          </a:bodyPr>
          <a:lstStyle>
            <a:lvl1pPr>
              <a:defRPr sz="11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4/13/2023</a:t>
            </a:fld>
            <a:endParaRPr lang="en-US"/>
          </a:p>
        </p:txBody>
      </p:sp>
      <p:sp>
        <p:nvSpPr>
          <p:cNvPr id="6" name="Holder 6"/>
          <p:cNvSpPr>
            <a:spLocks noGrp="1"/>
          </p:cNvSpPr>
          <p:nvPr>
            <p:ph type="sldNum" sz="quarter" idx="7"/>
          </p:nvPr>
        </p:nvSpPr>
        <p:spPr>
          <a:xfrm>
            <a:off x="3424605" y="3315536"/>
            <a:ext cx="1126489" cy="128904"/>
          </a:xfrm>
          <a:prstGeom prst="rect">
            <a:avLst/>
          </a:prstGeom>
        </p:spPr>
        <p:txBody>
          <a:bodyPr wrap="square" lIns="0" tIns="0" rIns="0" bIns="0">
            <a:spAutoFit/>
          </a:bodyPr>
          <a:lstStyle>
            <a:lvl1pPr>
              <a:defRPr sz="600" b="1" i="0">
                <a:solidFill>
                  <a:schemeClr val="bg1"/>
                </a:solidFill>
                <a:latin typeface="Arial"/>
                <a:cs typeface="Arial"/>
              </a:defRPr>
            </a:lvl1pPr>
          </a:lstStyle>
          <a:p>
            <a:pPr marL="12700">
              <a:lnSpc>
                <a:spcPct val="100000"/>
              </a:lnSpc>
              <a:spcBef>
                <a:spcPts val="135"/>
              </a:spcBef>
              <a:tabLst>
                <a:tab pos="931544" algn="l"/>
              </a:tabLst>
            </a:pPr>
            <a:r>
              <a:rPr spc="35" dirty="0"/>
              <a:t>Name</a:t>
            </a:r>
            <a:r>
              <a:rPr spc="-15" dirty="0"/>
              <a:t> </a:t>
            </a:r>
            <a:r>
              <a:rPr spc="-10" dirty="0"/>
              <a:t>-</a:t>
            </a:r>
            <a:r>
              <a:rPr spc="-15" dirty="0"/>
              <a:t> </a:t>
            </a:r>
            <a:r>
              <a:rPr spc="-5" dirty="0"/>
              <a:t>Roll</a:t>
            </a:r>
            <a:r>
              <a:rPr spc="-15" dirty="0"/>
              <a:t> </a:t>
            </a:r>
            <a:r>
              <a:rPr spc="30" dirty="0"/>
              <a:t>Number</a:t>
            </a:r>
            <a:r>
              <a:rPr dirty="0"/>
              <a:t>	</a:t>
            </a:r>
            <a:fld id="{81D60167-4931-47E6-BA6A-407CBD079E47}" type="slidenum">
              <a:rPr spc="5" dirty="0"/>
              <a:t>‹#›</a:t>
            </a:fld>
            <a:r>
              <a:rPr spc="-70" dirty="0"/>
              <a:t> </a:t>
            </a:r>
            <a:r>
              <a:rPr spc="80" dirty="0"/>
              <a:t>/</a:t>
            </a:r>
            <a:r>
              <a:rPr spc="-70" dirty="0"/>
              <a:t> </a:t>
            </a:r>
            <a:r>
              <a:rPr spc="5" dirty="0"/>
              <a:t>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1950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91BF"/>
            </a:solidFill>
          </a:ln>
        </p:spPr>
        <p:txBody>
          <a:bodyPr wrap="square" lIns="0" tIns="0" rIns="0" bIns="0" rtlCol="0"/>
          <a:lstStyle/>
          <a:p>
            <a:endParaRPr/>
          </a:p>
        </p:txBody>
      </p:sp>
      <p:sp>
        <p:nvSpPr>
          <p:cNvPr id="5" name="object 5"/>
          <p:cNvSpPr/>
          <p:nvPr/>
        </p:nvSpPr>
        <p:spPr>
          <a:xfrm>
            <a:off x="2743479"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91BF"/>
            </a:solidFill>
          </a:ln>
        </p:spPr>
        <p:txBody>
          <a:bodyPr wrap="square" lIns="0" tIns="0" rIns="0" bIns="0" rtlCol="0"/>
          <a:lstStyle/>
          <a:p>
            <a:endParaRPr/>
          </a:p>
        </p:txBody>
      </p:sp>
      <p:grpSp>
        <p:nvGrpSpPr>
          <p:cNvPr id="8" name="object 8"/>
          <p:cNvGrpSpPr/>
          <p:nvPr/>
        </p:nvGrpSpPr>
        <p:grpSpPr>
          <a:xfrm>
            <a:off x="87743" y="401408"/>
            <a:ext cx="4483735" cy="547370"/>
            <a:chOff x="87743" y="401408"/>
            <a:chExt cx="4483735" cy="547370"/>
          </a:xfrm>
        </p:grpSpPr>
        <p:sp>
          <p:nvSpPr>
            <p:cNvPr id="9" name="object 9"/>
            <p:cNvSpPr/>
            <p:nvPr/>
          </p:nvSpPr>
          <p:spPr>
            <a:xfrm>
              <a:off x="87743" y="401408"/>
              <a:ext cx="4432935" cy="82550"/>
            </a:xfrm>
            <a:custGeom>
              <a:avLst/>
              <a:gdLst/>
              <a:ahLst/>
              <a:cxnLst/>
              <a:rect l="l" t="t" r="r" b="b"/>
              <a:pathLst>
                <a:path w="4432935" h="82550">
                  <a:moveTo>
                    <a:pt x="4381765" y="0"/>
                  </a:moveTo>
                  <a:lnTo>
                    <a:pt x="50800" y="0"/>
                  </a:lnTo>
                  <a:lnTo>
                    <a:pt x="31075" y="4008"/>
                  </a:lnTo>
                  <a:lnTo>
                    <a:pt x="14922" y="14922"/>
                  </a:lnTo>
                  <a:lnTo>
                    <a:pt x="4008" y="31075"/>
                  </a:lnTo>
                  <a:lnTo>
                    <a:pt x="0" y="50800"/>
                  </a:lnTo>
                  <a:lnTo>
                    <a:pt x="0" y="82384"/>
                  </a:lnTo>
                  <a:lnTo>
                    <a:pt x="4432566" y="82384"/>
                  </a:lnTo>
                  <a:lnTo>
                    <a:pt x="4432566" y="50800"/>
                  </a:lnTo>
                  <a:lnTo>
                    <a:pt x="4428558" y="31075"/>
                  </a:lnTo>
                  <a:lnTo>
                    <a:pt x="4417643" y="14922"/>
                  </a:lnTo>
                  <a:lnTo>
                    <a:pt x="4401490" y="4008"/>
                  </a:lnTo>
                  <a:lnTo>
                    <a:pt x="4381765" y="0"/>
                  </a:lnTo>
                  <a:close/>
                </a:path>
              </a:pathLst>
            </a:custGeom>
            <a:solidFill>
              <a:srgbClr val="0247FF"/>
            </a:solidFill>
          </p:spPr>
          <p:txBody>
            <a:bodyPr wrap="square" lIns="0" tIns="0" rIns="0" bIns="0" rtlCol="0"/>
            <a:lstStyle/>
            <a:p>
              <a:endParaRPr/>
            </a:p>
          </p:txBody>
        </p:sp>
        <p:sp>
          <p:nvSpPr>
            <p:cNvPr id="10" name="object 10"/>
            <p:cNvSpPr/>
            <p:nvPr/>
          </p:nvSpPr>
          <p:spPr>
            <a:xfrm>
              <a:off x="138544" y="464658"/>
              <a:ext cx="4432935" cy="483870"/>
            </a:xfrm>
            <a:custGeom>
              <a:avLst/>
              <a:gdLst/>
              <a:ahLst/>
              <a:cxnLst/>
              <a:rect l="l" t="t" r="r" b="b"/>
              <a:pathLst>
                <a:path w="4432935" h="483869">
                  <a:moveTo>
                    <a:pt x="4432566" y="0"/>
                  </a:moveTo>
                  <a:lnTo>
                    <a:pt x="0" y="0"/>
                  </a:lnTo>
                  <a:lnTo>
                    <a:pt x="0" y="483511"/>
                  </a:lnTo>
                  <a:lnTo>
                    <a:pt x="4432566" y="483511"/>
                  </a:lnTo>
                  <a:lnTo>
                    <a:pt x="4432566" y="0"/>
                  </a:lnTo>
                  <a:close/>
                </a:path>
              </a:pathLst>
            </a:custGeom>
            <a:solidFill>
              <a:srgbClr val="000000"/>
            </a:solidFill>
          </p:spPr>
          <p:txBody>
            <a:bodyPr wrap="square" lIns="0" tIns="0" rIns="0" bIns="0" rtlCol="0"/>
            <a:lstStyle/>
            <a:p>
              <a:endParaRPr/>
            </a:p>
          </p:txBody>
        </p:sp>
        <p:sp>
          <p:nvSpPr>
            <p:cNvPr id="11" name="object 11"/>
            <p:cNvSpPr/>
            <p:nvPr/>
          </p:nvSpPr>
          <p:spPr>
            <a:xfrm>
              <a:off x="87743" y="445822"/>
              <a:ext cx="4432935" cy="452120"/>
            </a:xfrm>
            <a:custGeom>
              <a:avLst/>
              <a:gdLst/>
              <a:ahLst/>
              <a:cxnLst/>
              <a:rect l="l" t="t" r="r" b="b"/>
              <a:pathLst>
                <a:path w="4432935" h="452119">
                  <a:moveTo>
                    <a:pt x="4432566" y="0"/>
                  </a:moveTo>
                  <a:lnTo>
                    <a:pt x="0" y="0"/>
                  </a:lnTo>
                  <a:lnTo>
                    <a:pt x="0" y="400747"/>
                  </a:lnTo>
                  <a:lnTo>
                    <a:pt x="4008" y="420471"/>
                  </a:lnTo>
                  <a:lnTo>
                    <a:pt x="14922" y="436624"/>
                  </a:lnTo>
                  <a:lnTo>
                    <a:pt x="31075" y="447539"/>
                  </a:lnTo>
                  <a:lnTo>
                    <a:pt x="50800" y="451547"/>
                  </a:lnTo>
                  <a:lnTo>
                    <a:pt x="4381765" y="451547"/>
                  </a:lnTo>
                  <a:lnTo>
                    <a:pt x="4401490" y="447539"/>
                  </a:lnTo>
                  <a:lnTo>
                    <a:pt x="4417643" y="436624"/>
                  </a:lnTo>
                  <a:lnTo>
                    <a:pt x="4428558" y="420471"/>
                  </a:lnTo>
                  <a:lnTo>
                    <a:pt x="4432566" y="400747"/>
                  </a:lnTo>
                  <a:lnTo>
                    <a:pt x="4432566" y="0"/>
                  </a:lnTo>
                  <a:close/>
                </a:path>
              </a:pathLst>
            </a:custGeom>
            <a:solidFill>
              <a:srgbClr val="0247FF"/>
            </a:solidFill>
          </p:spPr>
          <p:txBody>
            <a:bodyPr wrap="square" lIns="0" tIns="0" rIns="0" bIns="0" rtlCol="0"/>
            <a:lstStyle/>
            <a:p>
              <a:endParaRPr/>
            </a:p>
          </p:txBody>
        </p:sp>
      </p:grpSp>
      <p:sp>
        <p:nvSpPr>
          <p:cNvPr id="12" name="object 12"/>
          <p:cNvSpPr txBox="1"/>
          <p:nvPr/>
        </p:nvSpPr>
        <p:spPr>
          <a:xfrm>
            <a:off x="171450" y="459507"/>
            <a:ext cx="4300106" cy="461024"/>
          </a:xfrm>
          <a:prstGeom prst="rect">
            <a:avLst/>
          </a:prstGeom>
        </p:spPr>
        <p:txBody>
          <a:bodyPr vert="horz" wrap="square" lIns="0" tIns="17145" rIns="0" bIns="0" rtlCol="0">
            <a:spAutoFit/>
          </a:bodyPr>
          <a:lstStyle/>
          <a:p>
            <a:pPr marL="12700" algn="ctr">
              <a:lnSpc>
                <a:spcPct val="100000"/>
              </a:lnSpc>
              <a:spcBef>
                <a:spcPts val="135"/>
              </a:spcBef>
            </a:pPr>
            <a:r>
              <a:rPr lang="en-IN" sz="1400" b="1" spc="-5" dirty="0">
                <a:solidFill>
                  <a:srgbClr val="FFFFFF"/>
                </a:solidFill>
                <a:latin typeface="Palatino Linotype"/>
                <a:cs typeface="Palatino Linotype"/>
              </a:rPr>
              <a:t>Image to Text Interactive System</a:t>
            </a:r>
          </a:p>
          <a:p>
            <a:pPr marL="12700" algn="ctr">
              <a:lnSpc>
                <a:spcPct val="100000"/>
              </a:lnSpc>
              <a:spcBef>
                <a:spcPts val="135"/>
              </a:spcBef>
            </a:pPr>
            <a:r>
              <a:rPr lang="en-IN" sz="1400" b="1" spc="-5" dirty="0">
                <a:solidFill>
                  <a:srgbClr val="FFFFFF"/>
                </a:solidFill>
                <a:latin typeface="Palatino Linotype"/>
                <a:cs typeface="Palatino Linotype"/>
              </a:rPr>
              <a:t> for PDF Documents</a:t>
            </a:r>
            <a:endParaRPr lang="en-IN" sz="1400" dirty="0">
              <a:latin typeface="Palatino Linotype"/>
              <a:cs typeface="Palatino Linotype"/>
            </a:endParaRPr>
          </a:p>
        </p:txBody>
      </p:sp>
      <p:sp>
        <p:nvSpPr>
          <p:cNvPr id="13" name="object 13"/>
          <p:cNvSpPr txBox="1"/>
          <p:nvPr/>
        </p:nvSpPr>
        <p:spPr>
          <a:xfrm>
            <a:off x="1347444" y="1119738"/>
            <a:ext cx="1913255" cy="542200"/>
          </a:xfrm>
          <a:prstGeom prst="rect">
            <a:avLst/>
          </a:prstGeom>
        </p:spPr>
        <p:txBody>
          <a:bodyPr vert="horz" wrap="square" lIns="0" tIns="12065" rIns="0" bIns="0" rtlCol="0">
            <a:spAutoFit/>
          </a:bodyPr>
          <a:lstStyle/>
          <a:p>
            <a:pPr algn="ctr">
              <a:lnSpc>
                <a:spcPts val="1200"/>
              </a:lnSpc>
              <a:spcBef>
                <a:spcPts val="95"/>
              </a:spcBef>
            </a:pPr>
            <a:r>
              <a:rPr sz="1000" spc="-15" dirty="0">
                <a:latin typeface="Lucida Sans Unicode"/>
                <a:cs typeface="Lucida Sans Unicode"/>
              </a:rPr>
              <a:t>Honors</a:t>
            </a:r>
            <a:r>
              <a:rPr sz="1000" spc="-65" dirty="0">
                <a:latin typeface="Lucida Sans Unicode"/>
                <a:cs typeface="Lucida Sans Unicode"/>
              </a:rPr>
              <a:t> </a:t>
            </a:r>
            <a:r>
              <a:rPr sz="1000" spc="-15" dirty="0">
                <a:latin typeface="Lucida Sans Unicode"/>
                <a:cs typeface="Lucida Sans Unicode"/>
              </a:rPr>
              <a:t>Project</a:t>
            </a:r>
            <a:r>
              <a:rPr sz="1000" spc="-60" dirty="0">
                <a:latin typeface="Lucida Sans Unicode"/>
                <a:cs typeface="Lucida Sans Unicode"/>
              </a:rPr>
              <a:t> </a:t>
            </a:r>
            <a:r>
              <a:rPr sz="1000" dirty="0">
                <a:latin typeface="Lucida Sans Unicode"/>
                <a:cs typeface="Lucida Sans Unicode"/>
              </a:rPr>
              <a:t>Phase</a:t>
            </a:r>
            <a:r>
              <a:rPr sz="1000" spc="-60" dirty="0">
                <a:latin typeface="Lucida Sans Unicode"/>
                <a:cs typeface="Lucida Sans Unicode"/>
              </a:rPr>
              <a:t> </a:t>
            </a:r>
            <a:r>
              <a:rPr sz="1000" spc="-15" dirty="0">
                <a:latin typeface="Lucida Sans Unicode"/>
                <a:cs typeface="Lucida Sans Unicode"/>
              </a:rPr>
              <a:t>I</a:t>
            </a:r>
            <a:r>
              <a:rPr sz="1000" spc="-65" dirty="0">
                <a:latin typeface="Lucida Sans Unicode"/>
                <a:cs typeface="Lucida Sans Unicode"/>
              </a:rPr>
              <a:t> </a:t>
            </a:r>
            <a:r>
              <a:rPr sz="1000" spc="-15" dirty="0">
                <a:latin typeface="Lucida Sans Unicode"/>
                <a:cs typeface="Lucida Sans Unicode"/>
              </a:rPr>
              <a:t>Review</a:t>
            </a:r>
            <a:r>
              <a:rPr sz="1000" spc="-60" dirty="0">
                <a:latin typeface="Lucida Sans Unicode"/>
                <a:cs typeface="Lucida Sans Unicode"/>
              </a:rPr>
              <a:t> </a:t>
            </a:r>
            <a:r>
              <a:rPr sz="1000" spc="-15" dirty="0">
                <a:latin typeface="Lucida Sans Unicode"/>
                <a:cs typeface="Lucida Sans Unicode"/>
              </a:rPr>
              <a:t>II</a:t>
            </a:r>
            <a:endParaRPr sz="1000" dirty="0">
              <a:latin typeface="Lucida Sans Unicode"/>
              <a:cs typeface="Lucida Sans Unicode"/>
            </a:endParaRPr>
          </a:p>
          <a:p>
            <a:pPr algn="ctr">
              <a:lnSpc>
                <a:spcPts val="1060"/>
              </a:lnSpc>
            </a:pPr>
            <a:r>
              <a:rPr lang="en-IN" sz="900" b="1" spc="55" dirty="0">
                <a:latin typeface="Arial"/>
                <a:cs typeface="Arial"/>
              </a:rPr>
              <a:t>Ashutosh Rai</a:t>
            </a:r>
            <a:endParaRPr sz="900" dirty="0">
              <a:latin typeface="Arial"/>
              <a:cs typeface="Arial"/>
            </a:endParaRPr>
          </a:p>
          <a:p>
            <a:pPr algn="ctr">
              <a:lnSpc>
                <a:spcPts val="935"/>
              </a:lnSpc>
            </a:pPr>
            <a:r>
              <a:rPr sz="800" spc="-25" dirty="0" err="1">
                <a:latin typeface="Lucida Sans Unicode"/>
                <a:cs typeface="Lucida Sans Unicode"/>
              </a:rPr>
              <a:t>Roll.No</a:t>
            </a:r>
            <a:r>
              <a:rPr sz="800" spc="-25" dirty="0">
                <a:latin typeface="Lucida Sans Unicode"/>
                <a:cs typeface="Lucida Sans Unicode"/>
              </a:rPr>
              <a:t>:</a:t>
            </a:r>
            <a:r>
              <a:rPr lang="en-IN" sz="800" spc="-25" dirty="0">
                <a:latin typeface="Lucida Sans Unicode"/>
                <a:cs typeface="Lucida Sans Unicode"/>
              </a:rPr>
              <a:t> 2020BCS0020</a:t>
            </a:r>
            <a:endParaRPr sz="800" dirty="0">
              <a:latin typeface="Lucida Sans Unicode"/>
              <a:cs typeface="Lucida Sans Unicode"/>
            </a:endParaRPr>
          </a:p>
          <a:p>
            <a:pPr algn="ctr">
              <a:lnSpc>
                <a:spcPts val="955"/>
              </a:lnSpc>
            </a:pPr>
            <a:r>
              <a:rPr sz="800" i="1" spc="-10" dirty="0">
                <a:latin typeface="Trebuchet MS"/>
                <a:cs typeface="Trebuchet MS"/>
              </a:rPr>
              <a:t>Guided</a:t>
            </a:r>
            <a:r>
              <a:rPr sz="800" i="1" spc="-50" dirty="0">
                <a:latin typeface="Trebuchet MS"/>
                <a:cs typeface="Trebuchet MS"/>
              </a:rPr>
              <a:t> </a:t>
            </a:r>
            <a:r>
              <a:rPr sz="800" i="1" spc="-35" dirty="0">
                <a:latin typeface="Trebuchet MS"/>
                <a:cs typeface="Trebuchet MS"/>
              </a:rPr>
              <a:t>by:</a:t>
            </a:r>
            <a:r>
              <a:rPr sz="800" i="1" spc="-15" dirty="0">
                <a:latin typeface="Trebuchet MS"/>
                <a:cs typeface="Trebuchet MS"/>
              </a:rPr>
              <a:t> </a:t>
            </a:r>
            <a:r>
              <a:rPr lang="en-IN" sz="800" b="1" spc="50" dirty="0" err="1">
                <a:latin typeface="Arial"/>
                <a:cs typeface="Arial"/>
              </a:rPr>
              <a:t>Dr.</a:t>
            </a:r>
            <a:r>
              <a:rPr lang="en-IN" sz="800" b="1" spc="50" dirty="0">
                <a:latin typeface="Arial"/>
                <a:cs typeface="Arial"/>
              </a:rPr>
              <a:t> </a:t>
            </a:r>
            <a:r>
              <a:rPr lang="en-IN" sz="800" b="1" spc="50" dirty="0" err="1">
                <a:latin typeface="Arial"/>
                <a:cs typeface="Arial"/>
              </a:rPr>
              <a:t>Selvi</a:t>
            </a:r>
            <a:r>
              <a:rPr lang="en-IN" sz="800" b="1" spc="50" dirty="0">
                <a:latin typeface="Arial"/>
                <a:cs typeface="Arial"/>
              </a:rPr>
              <a:t> C</a:t>
            </a:r>
            <a:endParaRPr sz="800" dirty="0">
              <a:latin typeface="Arial"/>
              <a:cs typeface="Arial"/>
            </a:endParaRPr>
          </a:p>
        </p:txBody>
      </p:sp>
      <p:pic>
        <p:nvPicPr>
          <p:cNvPr id="14" name="object 14"/>
          <p:cNvPicPr/>
          <p:nvPr/>
        </p:nvPicPr>
        <p:blipFill>
          <a:blip r:embed="rId2" cstate="print"/>
          <a:stretch>
            <a:fillRect/>
          </a:stretch>
        </p:blipFill>
        <p:spPr>
          <a:xfrm>
            <a:off x="1775790" y="2273944"/>
            <a:ext cx="1082724" cy="610669"/>
          </a:xfrm>
          <a:prstGeom prst="rect">
            <a:avLst/>
          </a:prstGeom>
        </p:spPr>
      </p:pic>
      <p:sp>
        <p:nvSpPr>
          <p:cNvPr id="15" name="object 15"/>
          <p:cNvSpPr txBox="1"/>
          <p:nvPr/>
        </p:nvSpPr>
        <p:spPr>
          <a:xfrm>
            <a:off x="1057363" y="2890899"/>
            <a:ext cx="2493645" cy="387350"/>
          </a:xfrm>
          <a:prstGeom prst="rect">
            <a:avLst/>
          </a:prstGeom>
        </p:spPr>
        <p:txBody>
          <a:bodyPr vert="horz" wrap="square" lIns="0" tIns="12065" rIns="0" bIns="0" rtlCol="0">
            <a:spAutoFit/>
          </a:bodyPr>
          <a:lstStyle/>
          <a:p>
            <a:pPr algn="ctr">
              <a:lnSpc>
                <a:spcPts val="955"/>
              </a:lnSpc>
              <a:spcBef>
                <a:spcPts val="95"/>
              </a:spcBef>
            </a:pPr>
            <a:r>
              <a:rPr sz="800" spc="-10" dirty="0">
                <a:latin typeface="Lucida Sans Unicode"/>
                <a:cs typeface="Lucida Sans Unicode"/>
              </a:rPr>
              <a:t>Department</a:t>
            </a:r>
            <a:r>
              <a:rPr sz="800" spc="-50" dirty="0">
                <a:latin typeface="Lucida Sans Unicode"/>
                <a:cs typeface="Lucida Sans Unicode"/>
              </a:rPr>
              <a:t> </a:t>
            </a:r>
            <a:r>
              <a:rPr sz="800" spc="-20" dirty="0">
                <a:latin typeface="Lucida Sans Unicode"/>
                <a:cs typeface="Lucida Sans Unicode"/>
              </a:rPr>
              <a:t>of</a:t>
            </a:r>
            <a:r>
              <a:rPr sz="800" spc="-50" dirty="0">
                <a:latin typeface="Lucida Sans Unicode"/>
                <a:cs typeface="Lucida Sans Unicode"/>
              </a:rPr>
              <a:t> </a:t>
            </a:r>
            <a:r>
              <a:rPr lang="en-IN" sz="800" spc="-25" dirty="0">
                <a:latin typeface="Lucida Sans Unicode"/>
                <a:cs typeface="Lucida Sans Unicode"/>
              </a:rPr>
              <a:t>Computer Science and Engineering</a:t>
            </a:r>
            <a:endParaRPr sz="800" dirty="0">
              <a:latin typeface="Lucida Sans Unicode"/>
              <a:cs typeface="Lucida Sans Unicode"/>
            </a:endParaRPr>
          </a:p>
          <a:p>
            <a:pPr algn="ctr">
              <a:lnSpc>
                <a:spcPts val="944"/>
              </a:lnSpc>
            </a:pPr>
            <a:r>
              <a:rPr sz="800" spc="-15" dirty="0">
                <a:latin typeface="Lucida Sans Unicode"/>
                <a:cs typeface="Lucida Sans Unicode"/>
              </a:rPr>
              <a:t>Indian</a:t>
            </a:r>
            <a:r>
              <a:rPr sz="800" spc="-50" dirty="0">
                <a:latin typeface="Lucida Sans Unicode"/>
                <a:cs typeface="Lucida Sans Unicode"/>
              </a:rPr>
              <a:t> </a:t>
            </a:r>
            <a:r>
              <a:rPr sz="800" spc="-15" dirty="0">
                <a:latin typeface="Lucida Sans Unicode"/>
                <a:cs typeface="Lucida Sans Unicode"/>
              </a:rPr>
              <a:t>Institute</a:t>
            </a:r>
            <a:r>
              <a:rPr sz="800" spc="-50" dirty="0">
                <a:latin typeface="Lucida Sans Unicode"/>
                <a:cs typeface="Lucida Sans Unicode"/>
              </a:rPr>
              <a:t> </a:t>
            </a:r>
            <a:r>
              <a:rPr sz="800" spc="-20" dirty="0">
                <a:latin typeface="Lucida Sans Unicode"/>
                <a:cs typeface="Lucida Sans Unicode"/>
              </a:rPr>
              <a:t>of</a:t>
            </a:r>
            <a:r>
              <a:rPr sz="800" spc="-45" dirty="0">
                <a:latin typeface="Lucida Sans Unicode"/>
                <a:cs typeface="Lucida Sans Unicode"/>
              </a:rPr>
              <a:t> </a:t>
            </a:r>
            <a:r>
              <a:rPr sz="800" spc="-15" dirty="0">
                <a:latin typeface="Lucida Sans Unicode"/>
                <a:cs typeface="Lucida Sans Unicode"/>
              </a:rPr>
              <a:t>Information</a:t>
            </a:r>
            <a:r>
              <a:rPr sz="800" spc="-50" dirty="0">
                <a:latin typeface="Lucida Sans Unicode"/>
                <a:cs typeface="Lucida Sans Unicode"/>
              </a:rPr>
              <a:t> </a:t>
            </a:r>
            <a:r>
              <a:rPr sz="800" spc="-25" dirty="0">
                <a:latin typeface="Lucida Sans Unicode"/>
                <a:cs typeface="Lucida Sans Unicode"/>
              </a:rPr>
              <a:t>Technology</a:t>
            </a:r>
            <a:r>
              <a:rPr sz="800" spc="-45" dirty="0">
                <a:latin typeface="Lucida Sans Unicode"/>
                <a:cs typeface="Lucida Sans Unicode"/>
              </a:rPr>
              <a:t> </a:t>
            </a:r>
            <a:r>
              <a:rPr sz="800" spc="-15" dirty="0">
                <a:latin typeface="Lucida Sans Unicode"/>
                <a:cs typeface="Lucida Sans Unicode"/>
              </a:rPr>
              <a:t>Kottayam</a:t>
            </a:r>
            <a:endParaRPr sz="800" dirty="0">
              <a:latin typeface="Lucida Sans Unicode"/>
              <a:cs typeface="Lucida Sans Unicode"/>
            </a:endParaRPr>
          </a:p>
          <a:p>
            <a:pPr algn="ctr">
              <a:lnSpc>
                <a:spcPts val="955"/>
              </a:lnSpc>
            </a:pPr>
            <a:r>
              <a:rPr sz="800" b="1" spc="15" dirty="0">
                <a:latin typeface="Arial"/>
                <a:cs typeface="Arial"/>
              </a:rPr>
              <a:t>April</a:t>
            </a:r>
            <a:r>
              <a:rPr sz="800" b="1" spc="-45" dirty="0">
                <a:latin typeface="Arial"/>
                <a:cs typeface="Arial"/>
              </a:rPr>
              <a:t> </a:t>
            </a:r>
            <a:r>
              <a:rPr sz="800" b="1" spc="5" dirty="0">
                <a:latin typeface="Arial"/>
                <a:cs typeface="Arial"/>
              </a:rPr>
              <a:t>1</a:t>
            </a:r>
            <a:r>
              <a:rPr lang="en-IN" sz="800" b="1" spc="5" dirty="0">
                <a:latin typeface="Arial"/>
                <a:cs typeface="Arial"/>
              </a:rPr>
              <a:t>3</a:t>
            </a:r>
            <a:r>
              <a:rPr sz="800" b="1" spc="5" dirty="0">
                <a:latin typeface="Arial"/>
                <a:cs typeface="Arial"/>
              </a:rPr>
              <a:t>,</a:t>
            </a:r>
            <a:r>
              <a:rPr sz="800" b="1" spc="-40" dirty="0">
                <a:latin typeface="Arial"/>
                <a:cs typeface="Arial"/>
              </a:rPr>
              <a:t> </a:t>
            </a:r>
            <a:r>
              <a:rPr sz="800" b="1" spc="10" dirty="0">
                <a:latin typeface="Arial"/>
                <a:cs typeface="Arial"/>
              </a:rPr>
              <a:t>2023</a:t>
            </a:r>
            <a:endParaRPr sz="800" dirty="0">
              <a:latin typeface="Arial"/>
              <a:cs typeface="Arial"/>
            </a:endParaRPr>
          </a:p>
        </p:txBody>
      </p:sp>
      <p:sp>
        <p:nvSpPr>
          <p:cNvPr id="16" name="object 16"/>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19" name="object 9">
            <a:extLst>
              <a:ext uri="{FF2B5EF4-FFF2-40B4-BE49-F238E27FC236}">
                <a16:creationId xmlns:a16="http://schemas.microsoft.com/office/drawing/2014/main" id="{25A30526-DC54-66B8-20AF-DCEFE4F8B9FC}"/>
              </a:ext>
            </a:extLst>
          </p:cNvPr>
          <p:cNvSpPr txBox="1"/>
          <p:nvPr/>
        </p:nvSpPr>
        <p:spPr>
          <a:xfrm>
            <a:off x="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608195" cy="204470"/>
            <a:chOff x="0" y="0"/>
            <a:chExt cx="4608195" cy="204470"/>
          </a:xfrm>
        </p:grpSpPr>
        <p:sp>
          <p:nvSpPr>
            <p:cNvPr id="3" name="object 3"/>
            <p:cNvSpPr/>
            <p:nvPr/>
          </p:nvSpPr>
          <p:spPr>
            <a:xfrm>
              <a:off x="141950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4" name="object 4"/>
            <p:cNvSpPr/>
            <p:nvPr/>
          </p:nvSpPr>
          <p:spPr>
            <a:xfrm>
              <a:off x="141950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743479"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91BF"/>
              </a:solidFill>
            </a:ln>
          </p:spPr>
          <p:txBody>
            <a:bodyPr wrap="square" lIns="0" tIns="0" rIns="0" bIns="0" rtlCol="0"/>
            <a:lstStyle/>
            <a:p>
              <a:endParaRPr/>
            </a:p>
          </p:txBody>
        </p:sp>
      </p:grpSp>
      <p:sp>
        <p:nvSpPr>
          <p:cNvPr id="8" name="object 8"/>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dirty="0"/>
          </a:p>
        </p:txBody>
      </p:sp>
      <p:sp>
        <p:nvSpPr>
          <p:cNvPr id="9" name="object 9"/>
          <p:cNvSpPr txBox="1"/>
          <p:nvPr/>
        </p:nvSpPr>
        <p:spPr>
          <a:xfrm>
            <a:off x="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
        <p:nvSpPr>
          <p:cNvPr id="10" name="object 10"/>
          <p:cNvSpPr txBox="1">
            <a:spLocks noGrp="1"/>
          </p:cNvSpPr>
          <p:nvPr>
            <p:ph type="sldNum" sz="quarter" idx="7"/>
          </p:nvPr>
        </p:nvSpPr>
        <p:spPr>
          <a:xfrm>
            <a:off x="3424605" y="3315536"/>
            <a:ext cx="1126489" cy="109645"/>
          </a:xfrm>
          <a:prstGeom prst="rect">
            <a:avLst/>
          </a:prstGeom>
        </p:spPr>
        <p:txBody>
          <a:bodyPr vert="horz" wrap="square" lIns="0" tIns="17145" rIns="0" bIns="0" rtlCol="0">
            <a:spAutoFit/>
          </a:bodyPr>
          <a:lstStyle/>
          <a:p>
            <a:pPr marL="12700">
              <a:lnSpc>
                <a:spcPct val="100000"/>
              </a:lnSpc>
              <a:spcBef>
                <a:spcPts val="135"/>
              </a:spcBef>
              <a:tabLst>
                <a:tab pos="931544" algn="l"/>
              </a:tabLst>
            </a:pPr>
            <a:r>
              <a:rPr dirty="0"/>
              <a:t>	</a:t>
            </a:r>
            <a:fld id="{81D60167-4931-47E6-BA6A-407CBD079E47}" type="slidenum">
              <a:rPr spc="5" dirty="0"/>
              <a:t>10</a:t>
            </a:fld>
            <a:r>
              <a:rPr spc="-70" dirty="0"/>
              <a:t> </a:t>
            </a:r>
            <a:r>
              <a:rPr spc="80" dirty="0"/>
              <a:t>/</a:t>
            </a:r>
            <a:r>
              <a:rPr spc="-70" dirty="0"/>
              <a:t> </a:t>
            </a:r>
            <a:r>
              <a:rPr spc="5" dirty="0"/>
              <a:t>6</a:t>
            </a:r>
          </a:p>
        </p:txBody>
      </p:sp>
      <p:sp>
        <p:nvSpPr>
          <p:cNvPr id="12" name="object 7">
            <a:extLst>
              <a:ext uri="{FF2B5EF4-FFF2-40B4-BE49-F238E27FC236}">
                <a16:creationId xmlns:a16="http://schemas.microsoft.com/office/drawing/2014/main" id="{B11C4A28-CCE8-5513-501F-F68396CD8F77}"/>
              </a:ext>
            </a:extLst>
          </p:cNvPr>
          <p:cNvSpPr txBox="1"/>
          <p:nvPr/>
        </p:nvSpPr>
        <p:spPr>
          <a:xfrm>
            <a:off x="1905" y="140950"/>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spc="-5" dirty="0">
                <a:solidFill>
                  <a:srgbClr val="FFFFFF"/>
                </a:solidFill>
                <a:latin typeface="+mj-lt"/>
                <a:cs typeface="Palatino Linotype"/>
              </a:rPr>
              <a:t>Workflow Diagram</a:t>
            </a:r>
            <a:endParaRPr sz="1400" dirty="0">
              <a:latin typeface="+mj-lt"/>
              <a:cs typeface="Palatino Linotype"/>
            </a:endParaRPr>
          </a:p>
        </p:txBody>
      </p:sp>
      <p:pic>
        <p:nvPicPr>
          <p:cNvPr id="13" name="Picture 12">
            <a:extLst>
              <a:ext uri="{FF2B5EF4-FFF2-40B4-BE49-F238E27FC236}">
                <a16:creationId xmlns:a16="http://schemas.microsoft.com/office/drawing/2014/main" id="{0B098E46-7E24-35F6-E1B6-D7828D25E6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783" y="428849"/>
            <a:ext cx="2778710" cy="2714319"/>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486DBE44-707A-0E03-C2D6-BBBFA94D6947}"/>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3" name="object 9">
            <a:extLst>
              <a:ext uri="{FF2B5EF4-FFF2-40B4-BE49-F238E27FC236}">
                <a16:creationId xmlns:a16="http://schemas.microsoft.com/office/drawing/2014/main" id="{80898B28-B986-F0AA-49A5-A692244EDBFC}"/>
              </a:ext>
            </a:extLst>
          </p:cNvPr>
          <p:cNvSpPr txBox="1"/>
          <p:nvPr/>
        </p:nvSpPr>
        <p:spPr>
          <a:xfrm>
            <a:off x="1905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
        <p:nvSpPr>
          <p:cNvPr id="4" name="object 7">
            <a:extLst>
              <a:ext uri="{FF2B5EF4-FFF2-40B4-BE49-F238E27FC236}">
                <a16:creationId xmlns:a16="http://schemas.microsoft.com/office/drawing/2014/main" id="{DFF3AF76-BA51-5A39-D7E7-9E2A2BD936A9}"/>
              </a:ext>
            </a:extLst>
          </p:cNvPr>
          <p:cNvSpPr txBox="1"/>
          <p:nvPr/>
        </p:nvSpPr>
        <p:spPr>
          <a:xfrm>
            <a:off x="1905" y="140950"/>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spc="-5" dirty="0">
                <a:solidFill>
                  <a:srgbClr val="FFFFFF"/>
                </a:solidFill>
                <a:latin typeface="+mj-lt"/>
                <a:cs typeface="Palatino Linotype"/>
              </a:rPr>
              <a:t>Experimental Results</a:t>
            </a:r>
            <a:endParaRPr sz="1400" dirty="0">
              <a:latin typeface="+mj-lt"/>
              <a:cs typeface="Palatino Linotype"/>
            </a:endParaRPr>
          </a:p>
        </p:txBody>
      </p:sp>
      <p:sp>
        <p:nvSpPr>
          <p:cNvPr id="5" name="TextBox 4">
            <a:extLst>
              <a:ext uri="{FF2B5EF4-FFF2-40B4-BE49-F238E27FC236}">
                <a16:creationId xmlns:a16="http://schemas.microsoft.com/office/drawing/2014/main" id="{E4751AF2-FF66-7945-58A6-E3AB1ED9534F}"/>
              </a:ext>
            </a:extLst>
          </p:cNvPr>
          <p:cNvSpPr txBox="1"/>
          <p:nvPr/>
        </p:nvSpPr>
        <p:spPr>
          <a:xfrm>
            <a:off x="19050" y="428849"/>
            <a:ext cx="4572000" cy="461665"/>
          </a:xfrm>
          <a:prstGeom prst="rect">
            <a:avLst/>
          </a:prstGeom>
          <a:noFill/>
        </p:spPr>
        <p:txBody>
          <a:bodyPr wrap="square" rtlCol="0">
            <a:spAutoFit/>
          </a:bodyPr>
          <a:lstStyle/>
          <a:p>
            <a:pPr marL="171450" indent="-171450">
              <a:buFont typeface="Wingdings" panose="05000000000000000000" pitchFamily="2" charset="2"/>
              <a:buChar char="Ø"/>
            </a:pPr>
            <a:r>
              <a:rPr lang="en-IN" sz="1200" b="1" dirty="0"/>
              <a:t>Layout Parser:</a:t>
            </a:r>
          </a:p>
          <a:p>
            <a:pPr marL="628650" lvl="1" indent="-171450">
              <a:buFont typeface="Arial" panose="020B0604020202020204" pitchFamily="34" charset="0"/>
              <a:buChar char="•"/>
            </a:pPr>
            <a:r>
              <a:rPr lang="en-IN" sz="1200" dirty="0"/>
              <a:t>Sample Input to Layout Parser:</a:t>
            </a:r>
          </a:p>
        </p:txBody>
      </p:sp>
      <p:pic>
        <p:nvPicPr>
          <p:cNvPr id="6" name="Picture 5">
            <a:extLst>
              <a:ext uri="{FF2B5EF4-FFF2-40B4-BE49-F238E27FC236}">
                <a16:creationId xmlns:a16="http://schemas.microsoft.com/office/drawing/2014/main" id="{D2B866D6-3894-561B-EB0B-53FB87DF66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5875" y="890514"/>
            <a:ext cx="1828800" cy="2178827"/>
          </a:xfrm>
          <a:prstGeom prst="rect">
            <a:avLst/>
          </a:prstGeom>
          <a:noFill/>
          <a:ln>
            <a:noFill/>
          </a:ln>
        </p:spPr>
      </p:pic>
    </p:spTree>
    <p:extLst>
      <p:ext uri="{BB962C8B-B14F-4D97-AF65-F5344CB8AC3E}">
        <p14:creationId xmlns:p14="http://schemas.microsoft.com/office/powerpoint/2010/main" val="1666624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486DBE44-707A-0E03-C2D6-BBBFA94D6947}"/>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3" name="object 9">
            <a:extLst>
              <a:ext uri="{FF2B5EF4-FFF2-40B4-BE49-F238E27FC236}">
                <a16:creationId xmlns:a16="http://schemas.microsoft.com/office/drawing/2014/main" id="{80898B28-B986-F0AA-49A5-A692244EDBFC}"/>
              </a:ext>
            </a:extLst>
          </p:cNvPr>
          <p:cNvSpPr txBox="1"/>
          <p:nvPr/>
        </p:nvSpPr>
        <p:spPr>
          <a:xfrm>
            <a:off x="1905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
        <p:nvSpPr>
          <p:cNvPr id="4" name="object 7">
            <a:extLst>
              <a:ext uri="{FF2B5EF4-FFF2-40B4-BE49-F238E27FC236}">
                <a16:creationId xmlns:a16="http://schemas.microsoft.com/office/drawing/2014/main" id="{DFF3AF76-BA51-5A39-D7E7-9E2A2BD936A9}"/>
              </a:ext>
            </a:extLst>
          </p:cNvPr>
          <p:cNvSpPr txBox="1"/>
          <p:nvPr/>
        </p:nvSpPr>
        <p:spPr>
          <a:xfrm>
            <a:off x="1905" y="140950"/>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spc="-5" dirty="0">
                <a:solidFill>
                  <a:srgbClr val="FFFFFF"/>
                </a:solidFill>
                <a:latin typeface="+mj-lt"/>
                <a:cs typeface="Palatino Linotype"/>
              </a:rPr>
              <a:t>Experimental Results</a:t>
            </a:r>
            <a:endParaRPr sz="1400" dirty="0">
              <a:latin typeface="+mj-lt"/>
              <a:cs typeface="Palatino Linotype"/>
            </a:endParaRPr>
          </a:p>
        </p:txBody>
      </p:sp>
      <p:sp>
        <p:nvSpPr>
          <p:cNvPr id="5" name="TextBox 4">
            <a:extLst>
              <a:ext uri="{FF2B5EF4-FFF2-40B4-BE49-F238E27FC236}">
                <a16:creationId xmlns:a16="http://schemas.microsoft.com/office/drawing/2014/main" id="{E4751AF2-FF66-7945-58A6-E3AB1ED9534F}"/>
              </a:ext>
            </a:extLst>
          </p:cNvPr>
          <p:cNvSpPr txBox="1"/>
          <p:nvPr/>
        </p:nvSpPr>
        <p:spPr>
          <a:xfrm>
            <a:off x="19050" y="428849"/>
            <a:ext cx="4572000" cy="461665"/>
          </a:xfrm>
          <a:prstGeom prst="rect">
            <a:avLst/>
          </a:prstGeom>
          <a:noFill/>
        </p:spPr>
        <p:txBody>
          <a:bodyPr wrap="square" rtlCol="0">
            <a:spAutoFit/>
          </a:bodyPr>
          <a:lstStyle/>
          <a:p>
            <a:pPr marL="171450" indent="-171450">
              <a:buFont typeface="Wingdings" panose="05000000000000000000" pitchFamily="2" charset="2"/>
              <a:buChar char="Ø"/>
            </a:pPr>
            <a:r>
              <a:rPr lang="en-IN" sz="1200" b="1" dirty="0"/>
              <a:t>Layout Parser:</a:t>
            </a:r>
          </a:p>
          <a:p>
            <a:pPr marL="628650" lvl="1" indent="-171450">
              <a:buFont typeface="Arial" panose="020B0604020202020204" pitchFamily="34" charset="0"/>
              <a:buChar char="•"/>
            </a:pPr>
            <a:r>
              <a:rPr lang="en-IN" sz="1200" dirty="0"/>
              <a:t>Identified ROIs:</a:t>
            </a:r>
          </a:p>
        </p:txBody>
      </p:sp>
      <p:pic>
        <p:nvPicPr>
          <p:cNvPr id="7" name="Picture 6">
            <a:extLst>
              <a:ext uri="{FF2B5EF4-FFF2-40B4-BE49-F238E27FC236}">
                <a16:creationId xmlns:a16="http://schemas.microsoft.com/office/drawing/2014/main" id="{356BD35C-93F5-E0A7-6B05-D7267462E9F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8250" y="861362"/>
            <a:ext cx="2057400" cy="2316813"/>
          </a:xfrm>
          <a:prstGeom prst="rect">
            <a:avLst/>
          </a:prstGeom>
          <a:noFill/>
          <a:ln>
            <a:noFill/>
          </a:ln>
        </p:spPr>
      </p:pic>
    </p:spTree>
    <p:extLst>
      <p:ext uri="{BB962C8B-B14F-4D97-AF65-F5344CB8AC3E}">
        <p14:creationId xmlns:p14="http://schemas.microsoft.com/office/powerpoint/2010/main" val="271948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486DBE44-707A-0E03-C2D6-BBBFA94D6947}"/>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3" name="object 9">
            <a:extLst>
              <a:ext uri="{FF2B5EF4-FFF2-40B4-BE49-F238E27FC236}">
                <a16:creationId xmlns:a16="http://schemas.microsoft.com/office/drawing/2014/main" id="{80898B28-B986-F0AA-49A5-A692244EDBFC}"/>
              </a:ext>
            </a:extLst>
          </p:cNvPr>
          <p:cNvSpPr txBox="1"/>
          <p:nvPr/>
        </p:nvSpPr>
        <p:spPr>
          <a:xfrm>
            <a:off x="1905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
        <p:nvSpPr>
          <p:cNvPr id="4" name="object 7">
            <a:extLst>
              <a:ext uri="{FF2B5EF4-FFF2-40B4-BE49-F238E27FC236}">
                <a16:creationId xmlns:a16="http://schemas.microsoft.com/office/drawing/2014/main" id="{DFF3AF76-BA51-5A39-D7E7-9E2A2BD936A9}"/>
              </a:ext>
            </a:extLst>
          </p:cNvPr>
          <p:cNvSpPr txBox="1"/>
          <p:nvPr/>
        </p:nvSpPr>
        <p:spPr>
          <a:xfrm>
            <a:off x="1905" y="140950"/>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spc="-5" dirty="0">
                <a:solidFill>
                  <a:srgbClr val="FFFFFF"/>
                </a:solidFill>
                <a:latin typeface="+mj-lt"/>
                <a:cs typeface="Palatino Linotype"/>
              </a:rPr>
              <a:t>Experimental Results</a:t>
            </a:r>
            <a:endParaRPr sz="1400" dirty="0">
              <a:latin typeface="+mj-lt"/>
              <a:cs typeface="Palatino Linotype"/>
            </a:endParaRPr>
          </a:p>
        </p:txBody>
      </p:sp>
      <p:sp>
        <p:nvSpPr>
          <p:cNvPr id="5" name="TextBox 4">
            <a:extLst>
              <a:ext uri="{FF2B5EF4-FFF2-40B4-BE49-F238E27FC236}">
                <a16:creationId xmlns:a16="http://schemas.microsoft.com/office/drawing/2014/main" id="{E4751AF2-FF66-7945-58A6-E3AB1ED9534F}"/>
              </a:ext>
            </a:extLst>
          </p:cNvPr>
          <p:cNvSpPr txBox="1"/>
          <p:nvPr/>
        </p:nvSpPr>
        <p:spPr>
          <a:xfrm>
            <a:off x="19050" y="428849"/>
            <a:ext cx="4572000" cy="461665"/>
          </a:xfrm>
          <a:prstGeom prst="rect">
            <a:avLst/>
          </a:prstGeom>
          <a:noFill/>
        </p:spPr>
        <p:txBody>
          <a:bodyPr wrap="square" rtlCol="0">
            <a:spAutoFit/>
          </a:bodyPr>
          <a:lstStyle/>
          <a:p>
            <a:pPr marL="171450" indent="-171450">
              <a:buFont typeface="Wingdings" panose="05000000000000000000" pitchFamily="2" charset="2"/>
              <a:buChar char="Ø"/>
            </a:pPr>
            <a:r>
              <a:rPr lang="en-IN" sz="1200" b="1" dirty="0"/>
              <a:t>Layout Parser:</a:t>
            </a:r>
          </a:p>
          <a:p>
            <a:pPr marL="628650" lvl="1" indent="-171450">
              <a:buFont typeface="Arial" panose="020B0604020202020204" pitchFamily="34" charset="0"/>
              <a:buChar char="•"/>
            </a:pPr>
            <a:r>
              <a:rPr lang="en-IN" sz="1200" dirty="0"/>
              <a:t>Tesseract Output:</a:t>
            </a:r>
          </a:p>
        </p:txBody>
      </p:sp>
      <p:pic>
        <p:nvPicPr>
          <p:cNvPr id="6" name="Picture 5">
            <a:extLst>
              <a:ext uri="{FF2B5EF4-FFF2-40B4-BE49-F238E27FC236}">
                <a16:creationId xmlns:a16="http://schemas.microsoft.com/office/drawing/2014/main" id="{F05488E3-E153-BD30-B943-5A2ADE7A64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2550" y="890514"/>
            <a:ext cx="1905000" cy="2293224"/>
          </a:xfrm>
          <a:prstGeom prst="rect">
            <a:avLst/>
          </a:prstGeom>
        </p:spPr>
      </p:pic>
    </p:spTree>
    <p:extLst>
      <p:ext uri="{BB962C8B-B14F-4D97-AF65-F5344CB8AC3E}">
        <p14:creationId xmlns:p14="http://schemas.microsoft.com/office/powerpoint/2010/main" val="1342995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486DBE44-707A-0E03-C2D6-BBBFA94D6947}"/>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3" name="object 9">
            <a:extLst>
              <a:ext uri="{FF2B5EF4-FFF2-40B4-BE49-F238E27FC236}">
                <a16:creationId xmlns:a16="http://schemas.microsoft.com/office/drawing/2014/main" id="{80898B28-B986-F0AA-49A5-A692244EDBFC}"/>
              </a:ext>
            </a:extLst>
          </p:cNvPr>
          <p:cNvSpPr txBox="1"/>
          <p:nvPr/>
        </p:nvSpPr>
        <p:spPr>
          <a:xfrm>
            <a:off x="1905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
        <p:nvSpPr>
          <p:cNvPr id="4" name="object 7">
            <a:extLst>
              <a:ext uri="{FF2B5EF4-FFF2-40B4-BE49-F238E27FC236}">
                <a16:creationId xmlns:a16="http://schemas.microsoft.com/office/drawing/2014/main" id="{DFF3AF76-BA51-5A39-D7E7-9E2A2BD936A9}"/>
              </a:ext>
            </a:extLst>
          </p:cNvPr>
          <p:cNvSpPr txBox="1"/>
          <p:nvPr/>
        </p:nvSpPr>
        <p:spPr>
          <a:xfrm>
            <a:off x="1905" y="140950"/>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spc="-5" dirty="0">
                <a:solidFill>
                  <a:srgbClr val="FFFFFF"/>
                </a:solidFill>
                <a:latin typeface="+mj-lt"/>
                <a:cs typeface="Palatino Linotype"/>
              </a:rPr>
              <a:t>Experimental Results</a:t>
            </a:r>
            <a:endParaRPr sz="1400" dirty="0">
              <a:latin typeface="+mj-lt"/>
              <a:cs typeface="Palatino Linotype"/>
            </a:endParaRPr>
          </a:p>
        </p:txBody>
      </p:sp>
      <p:sp>
        <p:nvSpPr>
          <p:cNvPr id="5" name="TextBox 4">
            <a:extLst>
              <a:ext uri="{FF2B5EF4-FFF2-40B4-BE49-F238E27FC236}">
                <a16:creationId xmlns:a16="http://schemas.microsoft.com/office/drawing/2014/main" id="{E4751AF2-FF66-7945-58A6-E3AB1ED9534F}"/>
              </a:ext>
            </a:extLst>
          </p:cNvPr>
          <p:cNvSpPr txBox="1"/>
          <p:nvPr/>
        </p:nvSpPr>
        <p:spPr>
          <a:xfrm>
            <a:off x="19050" y="428849"/>
            <a:ext cx="4572000" cy="461665"/>
          </a:xfrm>
          <a:prstGeom prst="rect">
            <a:avLst/>
          </a:prstGeom>
          <a:noFill/>
        </p:spPr>
        <p:txBody>
          <a:bodyPr wrap="square" rtlCol="0">
            <a:spAutoFit/>
          </a:bodyPr>
          <a:lstStyle/>
          <a:p>
            <a:pPr marL="171450" indent="-171450">
              <a:buFont typeface="Wingdings" panose="05000000000000000000" pitchFamily="2" charset="2"/>
              <a:buChar char="Ø"/>
            </a:pPr>
            <a:r>
              <a:rPr lang="en-IN" sz="1200" b="1" dirty="0"/>
              <a:t>DONUT:</a:t>
            </a:r>
          </a:p>
          <a:p>
            <a:pPr marL="628650" lvl="1" indent="-171450">
              <a:buFont typeface="Arial" panose="020B0604020202020204" pitchFamily="34" charset="0"/>
              <a:buChar char="•"/>
            </a:pPr>
            <a:r>
              <a:rPr lang="en-IN" sz="1200" dirty="0"/>
              <a:t>Sample Input Invoice to DONUT:</a:t>
            </a:r>
          </a:p>
        </p:txBody>
      </p:sp>
      <p:pic>
        <p:nvPicPr>
          <p:cNvPr id="7" name="Picture 6" descr="100 Free Invoice Templates | Print &amp; Email Invoices">
            <a:extLst>
              <a:ext uri="{FF2B5EF4-FFF2-40B4-BE49-F238E27FC236}">
                <a16:creationId xmlns:a16="http://schemas.microsoft.com/office/drawing/2014/main" id="{96E89145-8172-C8D4-D68F-E2D1A66C557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2050" y="815975"/>
            <a:ext cx="2133600" cy="2322569"/>
          </a:xfrm>
          <a:prstGeom prst="rect">
            <a:avLst/>
          </a:prstGeom>
          <a:noFill/>
          <a:ln>
            <a:noFill/>
          </a:ln>
        </p:spPr>
      </p:pic>
    </p:spTree>
    <p:extLst>
      <p:ext uri="{BB962C8B-B14F-4D97-AF65-F5344CB8AC3E}">
        <p14:creationId xmlns:p14="http://schemas.microsoft.com/office/powerpoint/2010/main" val="1306922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486DBE44-707A-0E03-C2D6-BBBFA94D6947}"/>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3" name="object 9">
            <a:extLst>
              <a:ext uri="{FF2B5EF4-FFF2-40B4-BE49-F238E27FC236}">
                <a16:creationId xmlns:a16="http://schemas.microsoft.com/office/drawing/2014/main" id="{80898B28-B986-F0AA-49A5-A692244EDBFC}"/>
              </a:ext>
            </a:extLst>
          </p:cNvPr>
          <p:cNvSpPr txBox="1"/>
          <p:nvPr/>
        </p:nvSpPr>
        <p:spPr>
          <a:xfrm>
            <a:off x="1905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
        <p:nvSpPr>
          <p:cNvPr id="4" name="object 7">
            <a:extLst>
              <a:ext uri="{FF2B5EF4-FFF2-40B4-BE49-F238E27FC236}">
                <a16:creationId xmlns:a16="http://schemas.microsoft.com/office/drawing/2014/main" id="{DFF3AF76-BA51-5A39-D7E7-9E2A2BD936A9}"/>
              </a:ext>
            </a:extLst>
          </p:cNvPr>
          <p:cNvSpPr txBox="1"/>
          <p:nvPr/>
        </p:nvSpPr>
        <p:spPr>
          <a:xfrm>
            <a:off x="1905" y="140950"/>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spc="-5" dirty="0">
                <a:solidFill>
                  <a:srgbClr val="FFFFFF"/>
                </a:solidFill>
                <a:latin typeface="+mj-lt"/>
                <a:cs typeface="Palatino Linotype"/>
              </a:rPr>
              <a:t>Experimental Results</a:t>
            </a:r>
            <a:endParaRPr sz="1400" dirty="0">
              <a:latin typeface="+mj-lt"/>
              <a:cs typeface="Palatino Linotype"/>
            </a:endParaRPr>
          </a:p>
        </p:txBody>
      </p:sp>
      <p:sp>
        <p:nvSpPr>
          <p:cNvPr id="5" name="TextBox 4">
            <a:extLst>
              <a:ext uri="{FF2B5EF4-FFF2-40B4-BE49-F238E27FC236}">
                <a16:creationId xmlns:a16="http://schemas.microsoft.com/office/drawing/2014/main" id="{E4751AF2-FF66-7945-58A6-E3AB1ED9534F}"/>
              </a:ext>
            </a:extLst>
          </p:cNvPr>
          <p:cNvSpPr txBox="1"/>
          <p:nvPr/>
        </p:nvSpPr>
        <p:spPr>
          <a:xfrm>
            <a:off x="19050" y="428849"/>
            <a:ext cx="4572000" cy="461665"/>
          </a:xfrm>
          <a:prstGeom prst="rect">
            <a:avLst/>
          </a:prstGeom>
          <a:noFill/>
        </p:spPr>
        <p:txBody>
          <a:bodyPr wrap="square" rtlCol="0">
            <a:spAutoFit/>
          </a:bodyPr>
          <a:lstStyle/>
          <a:p>
            <a:pPr marL="171450" indent="-171450">
              <a:buFont typeface="Wingdings" panose="05000000000000000000" pitchFamily="2" charset="2"/>
              <a:buChar char="Ø"/>
            </a:pPr>
            <a:r>
              <a:rPr lang="en-IN" sz="1200" b="1" dirty="0"/>
              <a:t>DONUT:</a:t>
            </a:r>
          </a:p>
          <a:p>
            <a:pPr marL="628650" lvl="1" indent="-171450">
              <a:buFont typeface="Arial" panose="020B0604020202020204" pitchFamily="34" charset="0"/>
              <a:buChar char="•"/>
            </a:pPr>
            <a:r>
              <a:rPr lang="en-IN" sz="1200" dirty="0"/>
              <a:t>Output Data Structure from DONUT parsed into JSON:</a:t>
            </a:r>
          </a:p>
        </p:txBody>
      </p:sp>
      <p:pic>
        <p:nvPicPr>
          <p:cNvPr id="6" name="Picture 5">
            <a:extLst>
              <a:ext uri="{FF2B5EF4-FFF2-40B4-BE49-F238E27FC236}">
                <a16:creationId xmlns:a16="http://schemas.microsoft.com/office/drawing/2014/main" id="{9B0D270D-EE66-BB02-6F69-70F1108F3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397" y="890514"/>
            <a:ext cx="2057400" cy="2218331"/>
          </a:xfrm>
          <a:prstGeom prst="rect">
            <a:avLst/>
          </a:prstGeom>
        </p:spPr>
      </p:pic>
    </p:spTree>
    <p:extLst>
      <p:ext uri="{BB962C8B-B14F-4D97-AF65-F5344CB8AC3E}">
        <p14:creationId xmlns:p14="http://schemas.microsoft.com/office/powerpoint/2010/main" val="3090792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486DBE44-707A-0E03-C2D6-BBBFA94D6947}"/>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3" name="object 9">
            <a:extLst>
              <a:ext uri="{FF2B5EF4-FFF2-40B4-BE49-F238E27FC236}">
                <a16:creationId xmlns:a16="http://schemas.microsoft.com/office/drawing/2014/main" id="{80898B28-B986-F0AA-49A5-A692244EDBFC}"/>
              </a:ext>
            </a:extLst>
          </p:cNvPr>
          <p:cNvSpPr txBox="1"/>
          <p:nvPr/>
        </p:nvSpPr>
        <p:spPr>
          <a:xfrm>
            <a:off x="1905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
        <p:nvSpPr>
          <p:cNvPr id="4" name="object 7">
            <a:extLst>
              <a:ext uri="{FF2B5EF4-FFF2-40B4-BE49-F238E27FC236}">
                <a16:creationId xmlns:a16="http://schemas.microsoft.com/office/drawing/2014/main" id="{DFF3AF76-BA51-5A39-D7E7-9E2A2BD936A9}"/>
              </a:ext>
            </a:extLst>
          </p:cNvPr>
          <p:cNvSpPr txBox="1"/>
          <p:nvPr/>
        </p:nvSpPr>
        <p:spPr>
          <a:xfrm>
            <a:off x="1905" y="140950"/>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spc="-5" dirty="0">
                <a:solidFill>
                  <a:srgbClr val="FFFFFF"/>
                </a:solidFill>
                <a:latin typeface="+mj-lt"/>
                <a:cs typeface="Palatino Linotype"/>
              </a:rPr>
              <a:t>Experimental Results</a:t>
            </a:r>
            <a:endParaRPr sz="1400" dirty="0">
              <a:latin typeface="+mj-lt"/>
              <a:cs typeface="Palatino Linotype"/>
            </a:endParaRPr>
          </a:p>
        </p:txBody>
      </p:sp>
      <p:sp>
        <p:nvSpPr>
          <p:cNvPr id="5" name="TextBox 4">
            <a:extLst>
              <a:ext uri="{FF2B5EF4-FFF2-40B4-BE49-F238E27FC236}">
                <a16:creationId xmlns:a16="http://schemas.microsoft.com/office/drawing/2014/main" id="{E4751AF2-FF66-7945-58A6-E3AB1ED9534F}"/>
              </a:ext>
            </a:extLst>
          </p:cNvPr>
          <p:cNvSpPr txBox="1"/>
          <p:nvPr/>
        </p:nvSpPr>
        <p:spPr>
          <a:xfrm>
            <a:off x="19050" y="428849"/>
            <a:ext cx="4572000" cy="461665"/>
          </a:xfrm>
          <a:prstGeom prst="rect">
            <a:avLst/>
          </a:prstGeom>
          <a:noFill/>
        </p:spPr>
        <p:txBody>
          <a:bodyPr wrap="square" rtlCol="0">
            <a:spAutoFit/>
          </a:bodyPr>
          <a:lstStyle/>
          <a:p>
            <a:pPr marL="171450" indent="-171450">
              <a:buFont typeface="Wingdings" panose="05000000000000000000" pitchFamily="2" charset="2"/>
              <a:buChar char="Ø"/>
            </a:pPr>
            <a:r>
              <a:rPr lang="en-IN" sz="1200" b="1" dirty="0"/>
              <a:t>Q/A System:</a:t>
            </a:r>
          </a:p>
          <a:p>
            <a:pPr marL="628650" lvl="1" indent="-171450">
              <a:buFont typeface="Arial" panose="020B0604020202020204" pitchFamily="34" charset="0"/>
              <a:buChar char="•"/>
            </a:pPr>
            <a:r>
              <a:rPr lang="en-IN" sz="1200" dirty="0"/>
              <a:t>Sample Input Document to Q/A System:</a:t>
            </a:r>
          </a:p>
        </p:txBody>
      </p:sp>
      <p:pic>
        <p:nvPicPr>
          <p:cNvPr id="7" name="Picture 6">
            <a:extLst>
              <a:ext uri="{FF2B5EF4-FFF2-40B4-BE49-F238E27FC236}">
                <a16:creationId xmlns:a16="http://schemas.microsoft.com/office/drawing/2014/main" id="{A33994BD-A834-104B-A79F-096B70E750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2050" y="890514"/>
            <a:ext cx="2362200" cy="2287109"/>
          </a:xfrm>
          <a:prstGeom prst="rect">
            <a:avLst/>
          </a:prstGeom>
        </p:spPr>
      </p:pic>
    </p:spTree>
    <p:extLst>
      <p:ext uri="{BB962C8B-B14F-4D97-AF65-F5344CB8AC3E}">
        <p14:creationId xmlns:p14="http://schemas.microsoft.com/office/powerpoint/2010/main" val="3126760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486DBE44-707A-0E03-C2D6-BBBFA94D6947}"/>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3" name="object 9">
            <a:extLst>
              <a:ext uri="{FF2B5EF4-FFF2-40B4-BE49-F238E27FC236}">
                <a16:creationId xmlns:a16="http://schemas.microsoft.com/office/drawing/2014/main" id="{80898B28-B986-F0AA-49A5-A692244EDBFC}"/>
              </a:ext>
            </a:extLst>
          </p:cNvPr>
          <p:cNvSpPr txBox="1"/>
          <p:nvPr/>
        </p:nvSpPr>
        <p:spPr>
          <a:xfrm>
            <a:off x="1905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
        <p:nvSpPr>
          <p:cNvPr id="4" name="object 7">
            <a:extLst>
              <a:ext uri="{FF2B5EF4-FFF2-40B4-BE49-F238E27FC236}">
                <a16:creationId xmlns:a16="http://schemas.microsoft.com/office/drawing/2014/main" id="{DFF3AF76-BA51-5A39-D7E7-9E2A2BD936A9}"/>
              </a:ext>
            </a:extLst>
          </p:cNvPr>
          <p:cNvSpPr txBox="1"/>
          <p:nvPr/>
        </p:nvSpPr>
        <p:spPr>
          <a:xfrm>
            <a:off x="1905" y="140950"/>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spc="-5" dirty="0">
                <a:solidFill>
                  <a:srgbClr val="FFFFFF"/>
                </a:solidFill>
                <a:latin typeface="+mj-lt"/>
                <a:cs typeface="Palatino Linotype"/>
              </a:rPr>
              <a:t>Experimental Results</a:t>
            </a:r>
            <a:endParaRPr sz="1400" dirty="0">
              <a:latin typeface="+mj-lt"/>
              <a:cs typeface="Palatino Linotype"/>
            </a:endParaRPr>
          </a:p>
        </p:txBody>
      </p:sp>
      <p:sp>
        <p:nvSpPr>
          <p:cNvPr id="5" name="TextBox 4">
            <a:extLst>
              <a:ext uri="{FF2B5EF4-FFF2-40B4-BE49-F238E27FC236}">
                <a16:creationId xmlns:a16="http://schemas.microsoft.com/office/drawing/2014/main" id="{E4751AF2-FF66-7945-58A6-E3AB1ED9534F}"/>
              </a:ext>
            </a:extLst>
          </p:cNvPr>
          <p:cNvSpPr txBox="1"/>
          <p:nvPr/>
        </p:nvSpPr>
        <p:spPr>
          <a:xfrm>
            <a:off x="19050" y="428849"/>
            <a:ext cx="4572000" cy="461665"/>
          </a:xfrm>
          <a:prstGeom prst="rect">
            <a:avLst/>
          </a:prstGeom>
          <a:noFill/>
        </p:spPr>
        <p:txBody>
          <a:bodyPr wrap="square" rtlCol="0">
            <a:spAutoFit/>
          </a:bodyPr>
          <a:lstStyle/>
          <a:p>
            <a:pPr marL="171450" indent="-171450">
              <a:buFont typeface="Wingdings" panose="05000000000000000000" pitchFamily="2" charset="2"/>
              <a:buChar char="Ø"/>
            </a:pPr>
            <a:r>
              <a:rPr lang="en-IN" sz="1200" b="1" dirty="0"/>
              <a:t>Q/A System:</a:t>
            </a:r>
          </a:p>
          <a:p>
            <a:pPr marL="628650" lvl="1" indent="-171450">
              <a:buFont typeface="Arial" panose="020B0604020202020204" pitchFamily="34" charset="0"/>
              <a:buChar char="•"/>
            </a:pPr>
            <a:r>
              <a:rPr lang="en-IN" sz="1200" dirty="0"/>
              <a:t>Output for user query:</a:t>
            </a:r>
          </a:p>
        </p:txBody>
      </p:sp>
      <p:pic>
        <p:nvPicPr>
          <p:cNvPr id="6" name="Picture 5">
            <a:extLst>
              <a:ext uri="{FF2B5EF4-FFF2-40B4-BE49-F238E27FC236}">
                <a16:creationId xmlns:a16="http://schemas.microsoft.com/office/drawing/2014/main" id="{306F480A-ED4D-6488-3715-9D4DCC3116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555" y="872818"/>
            <a:ext cx="3168989" cy="916062"/>
          </a:xfrm>
          <a:prstGeom prst="rect">
            <a:avLst/>
          </a:prstGeom>
        </p:spPr>
      </p:pic>
      <p:pic>
        <p:nvPicPr>
          <p:cNvPr id="10" name="Picture 9">
            <a:extLst>
              <a:ext uri="{FF2B5EF4-FFF2-40B4-BE49-F238E27FC236}">
                <a16:creationId xmlns:a16="http://schemas.microsoft.com/office/drawing/2014/main" id="{9D659251-C364-9243-5B6D-A509A180B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1" y="1861576"/>
            <a:ext cx="4419600" cy="509508"/>
          </a:xfrm>
          <a:prstGeom prst="rect">
            <a:avLst/>
          </a:prstGeom>
        </p:spPr>
      </p:pic>
    </p:spTree>
    <p:extLst>
      <p:ext uri="{BB962C8B-B14F-4D97-AF65-F5344CB8AC3E}">
        <p14:creationId xmlns:p14="http://schemas.microsoft.com/office/powerpoint/2010/main" val="4178885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486DBE44-707A-0E03-C2D6-BBBFA94D6947}"/>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3" name="object 9">
            <a:extLst>
              <a:ext uri="{FF2B5EF4-FFF2-40B4-BE49-F238E27FC236}">
                <a16:creationId xmlns:a16="http://schemas.microsoft.com/office/drawing/2014/main" id="{80898B28-B986-F0AA-49A5-A692244EDBFC}"/>
              </a:ext>
            </a:extLst>
          </p:cNvPr>
          <p:cNvSpPr txBox="1"/>
          <p:nvPr/>
        </p:nvSpPr>
        <p:spPr>
          <a:xfrm>
            <a:off x="1905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
        <p:nvSpPr>
          <p:cNvPr id="4" name="object 7">
            <a:extLst>
              <a:ext uri="{FF2B5EF4-FFF2-40B4-BE49-F238E27FC236}">
                <a16:creationId xmlns:a16="http://schemas.microsoft.com/office/drawing/2014/main" id="{DFF3AF76-BA51-5A39-D7E7-9E2A2BD936A9}"/>
              </a:ext>
            </a:extLst>
          </p:cNvPr>
          <p:cNvSpPr txBox="1"/>
          <p:nvPr/>
        </p:nvSpPr>
        <p:spPr>
          <a:xfrm>
            <a:off x="1905" y="140950"/>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spc="-5" dirty="0">
                <a:solidFill>
                  <a:srgbClr val="FFFFFF"/>
                </a:solidFill>
                <a:latin typeface="+mj-lt"/>
                <a:cs typeface="Palatino Linotype"/>
              </a:rPr>
              <a:t>Experimental Results</a:t>
            </a:r>
            <a:endParaRPr sz="1400" dirty="0">
              <a:latin typeface="+mj-lt"/>
              <a:cs typeface="Palatino Linotype"/>
            </a:endParaRPr>
          </a:p>
        </p:txBody>
      </p:sp>
      <p:sp>
        <p:nvSpPr>
          <p:cNvPr id="5" name="TextBox 4">
            <a:extLst>
              <a:ext uri="{FF2B5EF4-FFF2-40B4-BE49-F238E27FC236}">
                <a16:creationId xmlns:a16="http://schemas.microsoft.com/office/drawing/2014/main" id="{E4751AF2-FF66-7945-58A6-E3AB1ED9534F}"/>
              </a:ext>
            </a:extLst>
          </p:cNvPr>
          <p:cNvSpPr txBox="1"/>
          <p:nvPr/>
        </p:nvSpPr>
        <p:spPr>
          <a:xfrm>
            <a:off x="19050" y="428849"/>
            <a:ext cx="4572000" cy="461665"/>
          </a:xfrm>
          <a:prstGeom prst="rect">
            <a:avLst/>
          </a:prstGeom>
          <a:noFill/>
        </p:spPr>
        <p:txBody>
          <a:bodyPr wrap="square" rtlCol="0">
            <a:spAutoFit/>
          </a:bodyPr>
          <a:lstStyle/>
          <a:p>
            <a:pPr marL="171450" indent="-171450">
              <a:buFont typeface="Wingdings" panose="05000000000000000000" pitchFamily="2" charset="2"/>
              <a:buChar char="Ø"/>
            </a:pPr>
            <a:r>
              <a:rPr lang="en-IN" sz="1200" b="1" dirty="0"/>
              <a:t>Q/A System:</a:t>
            </a:r>
          </a:p>
          <a:p>
            <a:pPr marL="628650" lvl="1" indent="-171450">
              <a:buFont typeface="Arial" panose="020B0604020202020204" pitchFamily="34" charset="0"/>
              <a:buChar char="•"/>
            </a:pPr>
            <a:r>
              <a:rPr lang="en-IN" sz="1200" dirty="0"/>
              <a:t>Output for user query:</a:t>
            </a:r>
          </a:p>
        </p:txBody>
      </p:sp>
      <p:sp>
        <p:nvSpPr>
          <p:cNvPr id="7" name="TextBox 6">
            <a:extLst>
              <a:ext uri="{FF2B5EF4-FFF2-40B4-BE49-F238E27FC236}">
                <a16:creationId xmlns:a16="http://schemas.microsoft.com/office/drawing/2014/main" id="{FA9A7A58-9B05-45C9-CA8B-694B40F77479}"/>
              </a:ext>
            </a:extLst>
          </p:cNvPr>
          <p:cNvSpPr txBox="1"/>
          <p:nvPr/>
        </p:nvSpPr>
        <p:spPr>
          <a:xfrm>
            <a:off x="94297" y="905234"/>
            <a:ext cx="4419600" cy="1470274"/>
          </a:xfrm>
          <a:prstGeom prst="rect">
            <a:avLst/>
          </a:prstGeom>
          <a:noFill/>
        </p:spPr>
        <p:txBody>
          <a:bodyPr wrap="square" rtlCol="0">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b="1" dirty="0"/>
              <a:t>Text: </a:t>
            </a:r>
            <a:br>
              <a:rPr lang="en-IN" sz="1200" b="1" dirty="0"/>
            </a:br>
            <a:r>
              <a:rPr lang="en-IN" sz="1200" dirty="0">
                <a:effectLst/>
                <a:ea typeface="Times New Roman" panose="02020603050405020304" pitchFamily="18" charset="0"/>
                <a:cs typeface="Times New Roman" panose="02020603050405020304" pitchFamily="18" charset="0"/>
              </a:rPr>
              <a:t>national infrastructure pipeline , reduction in corporate tax , easing liquid ##ity problems of n ##bf ##cs and banks , policy measures to boost domestic manufacturing</a:t>
            </a:r>
            <a:endParaRPr lang="en-IN" sz="1200" dirty="0">
              <a:effectLst/>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ea typeface="Times New Roman" panose="02020603050405020304" pitchFamily="18" charset="0"/>
                <a:cs typeface="Times New Roman" panose="02020603050405020304" pitchFamily="18" charset="0"/>
              </a:rPr>
              <a:t>6.569849491119385</a:t>
            </a:r>
            <a:endParaRPr lang="en-IN" sz="1200" dirty="0">
              <a:effectLst/>
              <a:ea typeface="Calibri" panose="020F0502020204030204" pitchFamily="34" charset="0"/>
              <a:cs typeface="Times New Roman" panose="02020603050405020304" pitchFamily="18" charset="0"/>
            </a:endParaRPr>
          </a:p>
          <a:p>
            <a:endParaRPr lang="en-IN" sz="1200" b="1" dirty="0"/>
          </a:p>
        </p:txBody>
      </p:sp>
    </p:spTree>
    <p:extLst>
      <p:ext uri="{BB962C8B-B14F-4D97-AF65-F5344CB8AC3E}">
        <p14:creationId xmlns:p14="http://schemas.microsoft.com/office/powerpoint/2010/main" val="3318111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60FCE86F-23C9-4FE7-F1AD-F52716C4F0A1}"/>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3" name="object 9">
            <a:extLst>
              <a:ext uri="{FF2B5EF4-FFF2-40B4-BE49-F238E27FC236}">
                <a16:creationId xmlns:a16="http://schemas.microsoft.com/office/drawing/2014/main" id="{295987A5-BC6A-E73D-B0E3-8F0A372FAFFC}"/>
              </a:ext>
            </a:extLst>
          </p:cNvPr>
          <p:cNvSpPr txBox="1"/>
          <p:nvPr/>
        </p:nvSpPr>
        <p:spPr>
          <a:xfrm>
            <a:off x="1905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
        <p:nvSpPr>
          <p:cNvPr id="4" name="object 7">
            <a:extLst>
              <a:ext uri="{FF2B5EF4-FFF2-40B4-BE49-F238E27FC236}">
                <a16:creationId xmlns:a16="http://schemas.microsoft.com/office/drawing/2014/main" id="{E48B6ADC-C697-362B-C869-3048C6D17D00}"/>
              </a:ext>
            </a:extLst>
          </p:cNvPr>
          <p:cNvSpPr txBox="1"/>
          <p:nvPr/>
        </p:nvSpPr>
        <p:spPr>
          <a:xfrm>
            <a:off x="1905" y="140950"/>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spc="-5" dirty="0">
                <a:solidFill>
                  <a:srgbClr val="FFFFFF"/>
                </a:solidFill>
                <a:latin typeface="+mj-lt"/>
                <a:cs typeface="Palatino Linotype"/>
              </a:rPr>
              <a:t>Performance Measure</a:t>
            </a:r>
            <a:endParaRPr sz="1400" dirty="0">
              <a:latin typeface="+mj-lt"/>
              <a:cs typeface="Palatino Linotype"/>
            </a:endParaRPr>
          </a:p>
        </p:txBody>
      </p:sp>
      <p:sp>
        <p:nvSpPr>
          <p:cNvPr id="5" name="TextBox 4">
            <a:extLst>
              <a:ext uri="{FF2B5EF4-FFF2-40B4-BE49-F238E27FC236}">
                <a16:creationId xmlns:a16="http://schemas.microsoft.com/office/drawing/2014/main" id="{A6A38FF6-2B9A-D2A0-48A5-C23400E5E099}"/>
              </a:ext>
            </a:extLst>
          </p:cNvPr>
          <p:cNvSpPr txBox="1"/>
          <p:nvPr/>
        </p:nvSpPr>
        <p:spPr>
          <a:xfrm>
            <a:off x="1155" y="739775"/>
            <a:ext cx="4572000" cy="2862322"/>
          </a:xfrm>
          <a:prstGeom prst="rect">
            <a:avLst/>
          </a:prstGeom>
          <a:noFill/>
        </p:spPr>
        <p:txBody>
          <a:bodyPr wrap="square" rtlCol="0">
            <a:spAutoFit/>
          </a:bodyPr>
          <a:lstStyle/>
          <a:p>
            <a:pPr algn="just">
              <a:buFont typeface="+mj-lt"/>
              <a:buAutoNum type="arabicPeriod"/>
            </a:pPr>
            <a:r>
              <a:rPr lang="en-US" sz="1200" b="0" i="0" dirty="0">
                <a:effectLst/>
              </a:rPr>
              <a:t>  The decision to use Tesseract OCR was based on a benchmarking  </a:t>
            </a:r>
            <a:br>
              <a:rPr lang="en-US" sz="1200" b="0" i="0" dirty="0">
                <a:effectLst/>
              </a:rPr>
            </a:br>
            <a:r>
              <a:rPr lang="en-US" sz="1200" b="0" i="0" dirty="0">
                <a:effectLst/>
              </a:rPr>
              <a:t>     test that evaluated its performance on a diverse dataset that </a:t>
            </a:r>
            <a:br>
              <a:rPr lang="en-US" sz="1200" b="0" i="0" dirty="0">
                <a:effectLst/>
              </a:rPr>
            </a:br>
            <a:r>
              <a:rPr lang="en-US" sz="1200" b="0" i="0" dirty="0">
                <a:effectLst/>
              </a:rPr>
              <a:t>     included various document types and structures.</a:t>
            </a:r>
          </a:p>
          <a:p>
            <a:pPr algn="just">
              <a:buFont typeface="+mj-lt"/>
              <a:buAutoNum type="arabicPeriod"/>
            </a:pPr>
            <a:endParaRPr lang="en-US" sz="1200" b="0" i="0" dirty="0">
              <a:effectLst/>
            </a:endParaRPr>
          </a:p>
          <a:p>
            <a:pPr algn="just">
              <a:buFont typeface="+mj-lt"/>
              <a:buAutoNum type="arabicPeriod"/>
            </a:pPr>
            <a:r>
              <a:rPr lang="en-US" sz="1200" b="0" i="0" dirty="0">
                <a:effectLst/>
              </a:rPr>
              <a:t>  Multilingual support and easy integrability with other </a:t>
            </a:r>
            <a:br>
              <a:rPr lang="en-US" sz="1200" b="0" i="0" dirty="0">
                <a:effectLst/>
              </a:rPr>
            </a:br>
            <a:r>
              <a:rPr lang="en-US" sz="1200" b="0" i="0" dirty="0">
                <a:effectLst/>
              </a:rPr>
              <a:t>     technology makes it reliable</a:t>
            </a:r>
          </a:p>
          <a:p>
            <a:pPr algn="just">
              <a:buFont typeface="+mj-lt"/>
              <a:buAutoNum type="arabicPeriod"/>
            </a:pPr>
            <a:endParaRPr lang="en-US" sz="1200" b="0" i="0" dirty="0">
              <a:effectLst/>
            </a:endParaRPr>
          </a:p>
          <a:p>
            <a:pPr algn="just">
              <a:buFont typeface="+mj-lt"/>
              <a:buAutoNum type="arabicPeriod"/>
            </a:pPr>
            <a:r>
              <a:rPr lang="en-US" sz="1200" b="0" i="0" dirty="0">
                <a:effectLst/>
              </a:rPr>
              <a:t>  Tesseract is a popular choice among researchers and </a:t>
            </a:r>
            <a:br>
              <a:rPr lang="en-US" sz="1200" b="0" i="0" dirty="0">
                <a:effectLst/>
              </a:rPr>
            </a:br>
            <a:r>
              <a:rPr lang="en-US" sz="1200" b="0" i="0" dirty="0">
                <a:effectLst/>
              </a:rPr>
              <a:t>     developers due to its accuracy, speed, and versatility.</a:t>
            </a:r>
          </a:p>
          <a:p>
            <a:pPr algn="just">
              <a:buFont typeface="+mj-lt"/>
              <a:buAutoNum type="arabicPeriod"/>
            </a:pPr>
            <a:endParaRPr lang="en-US" sz="1200" dirty="0"/>
          </a:p>
          <a:p>
            <a:pPr>
              <a:buFont typeface="+mj-lt"/>
              <a:buAutoNum type="arabicPeriod"/>
            </a:pPr>
            <a:r>
              <a:rPr lang="en-US" sz="1200" i="0" dirty="0">
                <a:effectLst/>
              </a:rPr>
              <a:t> Category 1  –  Web page screenshots that include texts</a:t>
            </a:r>
            <a:br>
              <a:rPr lang="en-US" sz="1200" i="0" dirty="0">
                <a:effectLst/>
              </a:rPr>
            </a:br>
            <a:r>
              <a:rPr lang="en-US" sz="1200" i="0" dirty="0">
                <a:effectLst/>
              </a:rPr>
              <a:t>   </a:t>
            </a:r>
            <a:r>
              <a:rPr lang="en-US" sz="1200" dirty="0"/>
              <a:t> </a:t>
            </a:r>
            <a:r>
              <a:rPr lang="en-IN" sz="1200" i="0" dirty="0">
                <a:effectLst/>
              </a:rPr>
              <a:t>Category 2  –  Handwriting</a:t>
            </a:r>
            <a:br>
              <a:rPr lang="en-IN" sz="1200" i="0" dirty="0">
                <a:effectLst/>
              </a:rPr>
            </a:br>
            <a:r>
              <a:rPr lang="en-IN" sz="1200" i="0" dirty="0">
                <a:effectLst/>
              </a:rPr>
              <a:t>    </a:t>
            </a:r>
            <a:r>
              <a:rPr lang="en-US" sz="1200" i="0" dirty="0">
                <a:effectLst/>
              </a:rPr>
              <a:t>Category 3  –  Receipts, invoices, and scanned contracts</a:t>
            </a:r>
            <a:br>
              <a:rPr lang="en-IN" sz="1200" i="0" dirty="0">
                <a:effectLst/>
              </a:rPr>
            </a:br>
            <a:endParaRPr lang="en-US" sz="1200" i="0" dirty="0">
              <a:effectLst/>
            </a:endParaRPr>
          </a:p>
          <a:p>
            <a:pPr lvl="1" algn="just">
              <a:buFont typeface="+mj-lt"/>
              <a:buAutoNum type="arabicPeriod"/>
            </a:pPr>
            <a:endParaRPr lang="en-US" sz="1200" b="0" i="0" dirty="0">
              <a:effectLst/>
            </a:endParaRPr>
          </a:p>
        </p:txBody>
      </p:sp>
      <p:sp>
        <p:nvSpPr>
          <p:cNvPr id="6" name="TextBox 5">
            <a:extLst>
              <a:ext uri="{FF2B5EF4-FFF2-40B4-BE49-F238E27FC236}">
                <a16:creationId xmlns:a16="http://schemas.microsoft.com/office/drawing/2014/main" id="{B4096BB5-548E-056C-8F72-89222A1AB687}"/>
              </a:ext>
            </a:extLst>
          </p:cNvPr>
          <p:cNvSpPr txBox="1"/>
          <p:nvPr/>
        </p:nvSpPr>
        <p:spPr>
          <a:xfrm>
            <a:off x="0" y="428849"/>
            <a:ext cx="4610100" cy="276999"/>
          </a:xfrm>
          <a:prstGeom prst="rect">
            <a:avLst/>
          </a:prstGeom>
          <a:noFill/>
        </p:spPr>
        <p:txBody>
          <a:bodyPr wrap="square" rtlCol="0">
            <a:spAutoFit/>
          </a:bodyPr>
          <a:lstStyle/>
          <a:p>
            <a:pPr marL="285750" indent="-285750">
              <a:buFont typeface="Wingdings" panose="05000000000000000000" pitchFamily="2" charset="2"/>
              <a:buChar char="Ø"/>
            </a:pPr>
            <a:r>
              <a:rPr lang="en-IN" sz="1200" b="1" dirty="0"/>
              <a:t>Tesseract:</a:t>
            </a:r>
          </a:p>
        </p:txBody>
      </p:sp>
    </p:spTree>
    <p:extLst>
      <p:ext uri="{BB962C8B-B14F-4D97-AF65-F5344CB8AC3E}">
        <p14:creationId xmlns:p14="http://schemas.microsoft.com/office/powerpoint/2010/main" val="1696195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608195" cy="204470"/>
            <a:chOff x="0" y="0"/>
            <a:chExt cx="4608195" cy="204470"/>
          </a:xfrm>
        </p:grpSpPr>
        <p:sp>
          <p:nvSpPr>
            <p:cNvPr id="3" name="object 3"/>
            <p:cNvSpPr/>
            <p:nvPr/>
          </p:nvSpPr>
          <p:spPr>
            <a:xfrm>
              <a:off x="141950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91BF"/>
              </a:solidFill>
            </a:ln>
          </p:spPr>
          <p:txBody>
            <a:bodyPr wrap="square" lIns="0" tIns="0" rIns="0" bIns="0" rtlCol="0"/>
            <a:lstStyle/>
            <a:p>
              <a:endParaRPr/>
            </a:p>
          </p:txBody>
        </p:sp>
        <p:sp>
          <p:nvSpPr>
            <p:cNvPr id="4" name="object 4"/>
            <p:cNvSpPr/>
            <p:nvPr/>
          </p:nvSpPr>
          <p:spPr>
            <a:xfrm>
              <a:off x="2743479"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91BF"/>
              </a:solidFill>
            </a:ln>
          </p:spPr>
          <p:txBody>
            <a:bodyPr wrap="square" lIns="0" tIns="0" rIns="0" bIns="0" rtlCol="0"/>
            <a:lstStyle/>
            <a:p>
              <a:endParaRPr/>
            </a:p>
          </p:txBody>
        </p:sp>
      </p:grpSp>
      <p:sp>
        <p:nvSpPr>
          <p:cNvPr id="6" name="object 6"/>
          <p:cNvSpPr txBox="1"/>
          <p:nvPr/>
        </p:nvSpPr>
        <p:spPr>
          <a:xfrm>
            <a:off x="1" y="127579"/>
            <a:ext cx="4612986"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spc="25" dirty="0">
                <a:solidFill>
                  <a:srgbClr val="FFFFFF"/>
                </a:solidFill>
                <a:latin typeface="+mj-lt"/>
                <a:cs typeface="Palatino Linotype"/>
              </a:rPr>
              <a:t>Introduction</a:t>
            </a:r>
            <a:endParaRPr sz="1400" dirty="0">
              <a:latin typeface="+mj-lt"/>
              <a:cs typeface="Palatino Linotype"/>
            </a:endParaRPr>
          </a:p>
        </p:txBody>
      </p:sp>
      <p:sp>
        <p:nvSpPr>
          <p:cNvPr id="16" name="object 16"/>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20" name="TextBox 19">
            <a:extLst>
              <a:ext uri="{FF2B5EF4-FFF2-40B4-BE49-F238E27FC236}">
                <a16:creationId xmlns:a16="http://schemas.microsoft.com/office/drawing/2014/main" id="{4CEE38A5-AF7E-1B5C-98BD-FA3EB7E8ECF2}"/>
              </a:ext>
            </a:extLst>
          </p:cNvPr>
          <p:cNvSpPr txBox="1"/>
          <p:nvPr/>
        </p:nvSpPr>
        <p:spPr>
          <a:xfrm>
            <a:off x="-38348" y="511175"/>
            <a:ext cx="4648448" cy="2492990"/>
          </a:xfrm>
          <a:prstGeom prst="rect">
            <a:avLst/>
          </a:prstGeom>
          <a:noFill/>
        </p:spPr>
        <p:txBody>
          <a:bodyPr wrap="square" rtlCol="0">
            <a:spAutoFit/>
          </a:bodyPr>
          <a:lstStyle/>
          <a:p>
            <a:pPr algn="just">
              <a:buFont typeface="Arial" panose="020B0604020202020204" pitchFamily="34" charset="0"/>
              <a:buChar char="•"/>
            </a:pPr>
            <a:r>
              <a:rPr lang="en-US" sz="1200" i="0" dirty="0">
                <a:effectLst/>
              </a:rPr>
              <a:t>Large amounts of data is generated in today’s age, stored in the form of structured, semi- structured and unstructured document - image.</a:t>
            </a:r>
          </a:p>
          <a:p>
            <a:pPr algn="just">
              <a:buFont typeface="Arial" panose="020B0604020202020204" pitchFamily="34" charset="0"/>
              <a:buChar char="•"/>
            </a:pPr>
            <a:endParaRPr lang="en-US" sz="1200" b="0" i="0" dirty="0">
              <a:effectLst/>
            </a:endParaRPr>
          </a:p>
          <a:p>
            <a:pPr algn="just">
              <a:buFont typeface="Arial" panose="020B0604020202020204" pitchFamily="34" charset="0"/>
              <a:buChar char="•"/>
            </a:pPr>
            <a:r>
              <a:rPr lang="en-US" sz="1200" b="0" i="0" dirty="0">
                <a:effectLst/>
              </a:rPr>
              <a:t>Extracting relevant information from these is a challenging and time-consuming task, which the proposed system tries to solve.</a:t>
            </a:r>
          </a:p>
          <a:p>
            <a:pPr algn="just">
              <a:buFont typeface="Arial" panose="020B0604020202020204" pitchFamily="34" charset="0"/>
              <a:buChar char="•"/>
            </a:pPr>
            <a:endParaRPr lang="en-US" sz="1200" b="0" i="0" dirty="0">
              <a:effectLst/>
            </a:endParaRPr>
          </a:p>
          <a:p>
            <a:pPr algn="just">
              <a:buFont typeface="Arial" panose="020B0604020202020204" pitchFamily="34" charset="0"/>
              <a:buChar char="•"/>
            </a:pPr>
            <a:r>
              <a:rPr lang="en-US" sz="1200" b="0" i="0" dirty="0">
                <a:effectLst/>
              </a:rPr>
              <a:t>The </a:t>
            </a:r>
            <a:r>
              <a:rPr lang="en-US" sz="1200" b="1" i="0" dirty="0">
                <a:effectLst/>
              </a:rPr>
              <a:t>Image to Text Interactive System</a:t>
            </a:r>
            <a:r>
              <a:rPr lang="en-US" sz="1200" b="0" i="0" dirty="0">
                <a:effectLst/>
              </a:rPr>
              <a:t> works by extracting textual information from images of literature and invoice documents and returning an answer to the user query.</a:t>
            </a:r>
          </a:p>
          <a:p>
            <a:pPr algn="just">
              <a:buFont typeface="Arial" panose="020B0604020202020204" pitchFamily="34" charset="0"/>
              <a:buChar char="•"/>
            </a:pPr>
            <a:endParaRPr lang="en-US" sz="1200" dirty="0"/>
          </a:p>
          <a:p>
            <a:pPr algn="just">
              <a:buFont typeface="Arial" panose="020B0604020202020204" pitchFamily="34" charset="0"/>
              <a:buChar char="•"/>
            </a:pPr>
            <a:r>
              <a:rPr lang="en-US" sz="1200" b="0" i="0" dirty="0">
                <a:effectLst/>
              </a:rPr>
              <a:t>System makes use of techniques like OCR (Optical Character Recognition), layout parsing and VDU (Visual Document Understanding) to overcome limitations of OCR-based methods.</a:t>
            </a:r>
          </a:p>
        </p:txBody>
      </p:sp>
      <p:sp>
        <p:nvSpPr>
          <p:cNvPr id="21" name="object 9">
            <a:extLst>
              <a:ext uri="{FF2B5EF4-FFF2-40B4-BE49-F238E27FC236}">
                <a16:creationId xmlns:a16="http://schemas.microsoft.com/office/drawing/2014/main" id="{F1345795-121F-1BD8-C3C9-221C55355C38}"/>
              </a:ext>
            </a:extLst>
          </p:cNvPr>
          <p:cNvSpPr txBox="1"/>
          <p:nvPr/>
        </p:nvSpPr>
        <p:spPr>
          <a:xfrm>
            <a:off x="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60FCE86F-23C9-4FE7-F1AD-F52716C4F0A1}"/>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3" name="object 9">
            <a:extLst>
              <a:ext uri="{FF2B5EF4-FFF2-40B4-BE49-F238E27FC236}">
                <a16:creationId xmlns:a16="http://schemas.microsoft.com/office/drawing/2014/main" id="{295987A5-BC6A-E73D-B0E3-8F0A372FAFFC}"/>
              </a:ext>
            </a:extLst>
          </p:cNvPr>
          <p:cNvSpPr txBox="1"/>
          <p:nvPr/>
        </p:nvSpPr>
        <p:spPr>
          <a:xfrm>
            <a:off x="1905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
        <p:nvSpPr>
          <p:cNvPr id="4" name="object 7">
            <a:extLst>
              <a:ext uri="{FF2B5EF4-FFF2-40B4-BE49-F238E27FC236}">
                <a16:creationId xmlns:a16="http://schemas.microsoft.com/office/drawing/2014/main" id="{E48B6ADC-C697-362B-C869-3048C6D17D00}"/>
              </a:ext>
            </a:extLst>
          </p:cNvPr>
          <p:cNvSpPr txBox="1"/>
          <p:nvPr/>
        </p:nvSpPr>
        <p:spPr>
          <a:xfrm>
            <a:off x="1905" y="140950"/>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spc="-5" dirty="0">
                <a:solidFill>
                  <a:srgbClr val="FFFFFF"/>
                </a:solidFill>
                <a:latin typeface="+mj-lt"/>
                <a:cs typeface="Palatino Linotype"/>
              </a:rPr>
              <a:t>Performance Measure</a:t>
            </a:r>
            <a:endParaRPr sz="1400" dirty="0">
              <a:latin typeface="+mj-lt"/>
              <a:cs typeface="Palatino Linotype"/>
            </a:endParaRPr>
          </a:p>
        </p:txBody>
      </p:sp>
      <p:pic>
        <p:nvPicPr>
          <p:cNvPr id="6" name="Picture 5" descr="OCR accuracy benchmark of top OCR companies">
            <a:extLst>
              <a:ext uri="{FF2B5EF4-FFF2-40B4-BE49-F238E27FC236}">
                <a16:creationId xmlns:a16="http://schemas.microsoft.com/office/drawing/2014/main" id="{F44D855E-256D-66D5-5C5E-00082BB493B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343" y="428849"/>
            <a:ext cx="2709863" cy="1341117"/>
          </a:xfrm>
          <a:prstGeom prst="rect">
            <a:avLst/>
          </a:prstGeom>
          <a:noFill/>
          <a:ln>
            <a:noFill/>
          </a:ln>
        </p:spPr>
      </p:pic>
      <p:sp>
        <p:nvSpPr>
          <p:cNvPr id="7" name="TextBox 6">
            <a:extLst>
              <a:ext uri="{FF2B5EF4-FFF2-40B4-BE49-F238E27FC236}">
                <a16:creationId xmlns:a16="http://schemas.microsoft.com/office/drawing/2014/main" id="{514ACA2F-DA2F-24AF-D26C-8A62464DECC5}"/>
              </a:ext>
            </a:extLst>
          </p:cNvPr>
          <p:cNvSpPr txBox="1"/>
          <p:nvPr/>
        </p:nvSpPr>
        <p:spPr>
          <a:xfrm>
            <a:off x="1905" y="1896196"/>
            <a:ext cx="4608195" cy="923330"/>
          </a:xfrm>
          <a:prstGeom prst="rect">
            <a:avLst/>
          </a:prstGeom>
          <a:noFill/>
        </p:spPr>
        <p:txBody>
          <a:bodyPr wrap="square" rtlCol="0">
            <a:spAutoFit/>
          </a:bodyPr>
          <a:lstStyle/>
          <a:p>
            <a:pPr marL="171450" indent="-171450" algn="just">
              <a:buFont typeface="Arial" panose="020B0604020202020204" pitchFamily="34" charset="0"/>
              <a:buChar char="•"/>
            </a:pPr>
            <a:r>
              <a:rPr lang="en-IN" sz="1200" dirty="0">
                <a:effectLst/>
                <a:ea typeface="Calibri" panose="020F0502020204030204" pitchFamily="34" charset="0"/>
                <a:cs typeface="Times New Roman" panose="02020603050405020304" pitchFamily="18" charset="0"/>
              </a:rPr>
              <a:t>Additionally, we can calculate the character error rate (CER) and word error rate (WER) by selecting a few sample sentences and words from the input presented in the Experimental Results:</a:t>
            </a:r>
          </a:p>
          <a:p>
            <a:endParaRPr lang="en-IN" dirty="0"/>
          </a:p>
        </p:txBody>
      </p:sp>
      <p:sp>
        <p:nvSpPr>
          <p:cNvPr id="8" name="TextBox 7">
            <a:extLst>
              <a:ext uri="{FF2B5EF4-FFF2-40B4-BE49-F238E27FC236}">
                <a16:creationId xmlns:a16="http://schemas.microsoft.com/office/drawing/2014/main" id="{5596BA64-8067-F989-0547-B0C2CE16A6FE}"/>
              </a:ext>
            </a:extLst>
          </p:cNvPr>
          <p:cNvSpPr txBox="1"/>
          <p:nvPr/>
        </p:nvSpPr>
        <p:spPr>
          <a:xfrm>
            <a:off x="1162050" y="1654175"/>
            <a:ext cx="2133600" cy="215444"/>
          </a:xfrm>
          <a:prstGeom prst="rect">
            <a:avLst/>
          </a:prstGeom>
          <a:noFill/>
        </p:spPr>
        <p:txBody>
          <a:bodyPr wrap="square" rtlCol="0">
            <a:spAutoFit/>
          </a:bodyPr>
          <a:lstStyle/>
          <a:p>
            <a:pPr algn="ctr"/>
            <a:r>
              <a:rPr lang="en-IN" sz="800" b="1" dirty="0"/>
              <a:t>[10]</a:t>
            </a:r>
          </a:p>
        </p:txBody>
      </p:sp>
    </p:spTree>
    <p:extLst>
      <p:ext uri="{BB962C8B-B14F-4D97-AF65-F5344CB8AC3E}">
        <p14:creationId xmlns:p14="http://schemas.microsoft.com/office/powerpoint/2010/main" val="393591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60FCE86F-23C9-4FE7-F1AD-F52716C4F0A1}"/>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3" name="object 9">
            <a:extLst>
              <a:ext uri="{FF2B5EF4-FFF2-40B4-BE49-F238E27FC236}">
                <a16:creationId xmlns:a16="http://schemas.microsoft.com/office/drawing/2014/main" id="{295987A5-BC6A-E73D-B0E3-8F0A372FAFFC}"/>
              </a:ext>
            </a:extLst>
          </p:cNvPr>
          <p:cNvSpPr txBox="1"/>
          <p:nvPr/>
        </p:nvSpPr>
        <p:spPr>
          <a:xfrm>
            <a:off x="1905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
        <p:nvSpPr>
          <p:cNvPr id="4" name="object 7">
            <a:extLst>
              <a:ext uri="{FF2B5EF4-FFF2-40B4-BE49-F238E27FC236}">
                <a16:creationId xmlns:a16="http://schemas.microsoft.com/office/drawing/2014/main" id="{E48B6ADC-C697-362B-C869-3048C6D17D00}"/>
              </a:ext>
            </a:extLst>
          </p:cNvPr>
          <p:cNvSpPr txBox="1"/>
          <p:nvPr/>
        </p:nvSpPr>
        <p:spPr>
          <a:xfrm>
            <a:off x="1905" y="140950"/>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spc="-5" dirty="0">
                <a:solidFill>
                  <a:srgbClr val="FFFFFF"/>
                </a:solidFill>
                <a:latin typeface="+mj-lt"/>
                <a:cs typeface="Palatino Linotype"/>
              </a:rPr>
              <a:t>Performance Measure</a:t>
            </a:r>
            <a:endParaRPr sz="1400" dirty="0">
              <a:latin typeface="+mj-lt"/>
              <a:cs typeface="Palatino Linotype"/>
            </a:endParaRPr>
          </a:p>
        </p:txBody>
      </p:sp>
      <p:pic>
        <p:nvPicPr>
          <p:cNvPr id="8" name="Picture 7">
            <a:extLst>
              <a:ext uri="{FF2B5EF4-FFF2-40B4-BE49-F238E27FC236}">
                <a16:creationId xmlns:a16="http://schemas.microsoft.com/office/drawing/2014/main" id="{54770C51-6086-7F5A-A0AF-A35EC32E56A5}"/>
              </a:ext>
            </a:extLst>
          </p:cNvPr>
          <p:cNvPicPr>
            <a:picLocks noChangeAspect="1"/>
          </p:cNvPicPr>
          <p:nvPr/>
        </p:nvPicPr>
        <p:blipFill>
          <a:blip r:embed="rId2"/>
          <a:stretch>
            <a:fillRect/>
          </a:stretch>
        </p:blipFill>
        <p:spPr>
          <a:xfrm>
            <a:off x="-1" y="739775"/>
            <a:ext cx="4608195" cy="2417105"/>
          </a:xfrm>
          <a:prstGeom prst="rect">
            <a:avLst/>
          </a:prstGeom>
        </p:spPr>
      </p:pic>
      <p:sp>
        <p:nvSpPr>
          <p:cNvPr id="9" name="TextBox 8">
            <a:extLst>
              <a:ext uri="{FF2B5EF4-FFF2-40B4-BE49-F238E27FC236}">
                <a16:creationId xmlns:a16="http://schemas.microsoft.com/office/drawing/2014/main" id="{0868A80B-1D47-CE56-3A7D-76174E6727CB}"/>
              </a:ext>
            </a:extLst>
          </p:cNvPr>
          <p:cNvSpPr txBox="1"/>
          <p:nvPr/>
        </p:nvSpPr>
        <p:spPr>
          <a:xfrm>
            <a:off x="0" y="428849"/>
            <a:ext cx="4608195" cy="261610"/>
          </a:xfrm>
          <a:prstGeom prst="rect">
            <a:avLst/>
          </a:prstGeom>
          <a:noFill/>
        </p:spPr>
        <p:txBody>
          <a:bodyPr wrap="square" rtlCol="0">
            <a:spAutoFit/>
          </a:bodyPr>
          <a:lstStyle/>
          <a:p>
            <a:pPr marL="171450" indent="-171450">
              <a:buFont typeface="Arial" panose="020B0604020202020204" pitchFamily="34" charset="0"/>
              <a:buChar char="•"/>
            </a:pPr>
            <a:r>
              <a:rPr lang="en-IN" sz="1100" dirty="0"/>
              <a:t>Consider the following paragraph identified as ROI in the sample input:</a:t>
            </a:r>
          </a:p>
        </p:txBody>
      </p:sp>
    </p:spTree>
    <p:extLst>
      <p:ext uri="{BB962C8B-B14F-4D97-AF65-F5344CB8AC3E}">
        <p14:creationId xmlns:p14="http://schemas.microsoft.com/office/powerpoint/2010/main" val="2236569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60FCE86F-23C9-4FE7-F1AD-F52716C4F0A1}"/>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3" name="object 9">
            <a:extLst>
              <a:ext uri="{FF2B5EF4-FFF2-40B4-BE49-F238E27FC236}">
                <a16:creationId xmlns:a16="http://schemas.microsoft.com/office/drawing/2014/main" id="{295987A5-BC6A-E73D-B0E3-8F0A372FAFFC}"/>
              </a:ext>
            </a:extLst>
          </p:cNvPr>
          <p:cNvSpPr txBox="1"/>
          <p:nvPr/>
        </p:nvSpPr>
        <p:spPr>
          <a:xfrm>
            <a:off x="1905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endParaRPr sz="600" dirty="0">
              <a:latin typeface="Arial"/>
              <a:cs typeface="Arial"/>
            </a:endParaRPr>
          </a:p>
        </p:txBody>
      </p:sp>
      <p:sp>
        <p:nvSpPr>
          <p:cNvPr id="4" name="object 7">
            <a:extLst>
              <a:ext uri="{FF2B5EF4-FFF2-40B4-BE49-F238E27FC236}">
                <a16:creationId xmlns:a16="http://schemas.microsoft.com/office/drawing/2014/main" id="{E48B6ADC-C697-362B-C869-3048C6D17D00}"/>
              </a:ext>
            </a:extLst>
          </p:cNvPr>
          <p:cNvSpPr txBox="1"/>
          <p:nvPr/>
        </p:nvSpPr>
        <p:spPr>
          <a:xfrm>
            <a:off x="1905" y="140950"/>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spc="-5" dirty="0">
                <a:solidFill>
                  <a:srgbClr val="FFFFFF"/>
                </a:solidFill>
                <a:latin typeface="+mj-lt"/>
                <a:cs typeface="Palatino Linotype"/>
              </a:rPr>
              <a:t>Performance Measure</a:t>
            </a:r>
            <a:endParaRPr sz="1400" dirty="0">
              <a:latin typeface="+mj-lt"/>
              <a:cs typeface="Palatino Linotype"/>
            </a:endParaRPr>
          </a:p>
        </p:txBody>
      </p:sp>
      <p:pic>
        <p:nvPicPr>
          <p:cNvPr id="6" name="Picture 5">
            <a:extLst>
              <a:ext uri="{FF2B5EF4-FFF2-40B4-BE49-F238E27FC236}">
                <a16:creationId xmlns:a16="http://schemas.microsoft.com/office/drawing/2014/main" id="{F93D1563-C118-9C3E-217F-86A7B81F3D52}"/>
              </a:ext>
            </a:extLst>
          </p:cNvPr>
          <p:cNvPicPr>
            <a:picLocks noChangeAspect="1"/>
          </p:cNvPicPr>
          <p:nvPr/>
        </p:nvPicPr>
        <p:blipFill>
          <a:blip r:embed="rId3"/>
          <a:stretch>
            <a:fillRect/>
          </a:stretch>
        </p:blipFill>
        <p:spPr>
          <a:xfrm>
            <a:off x="933450" y="428849"/>
            <a:ext cx="3014197" cy="2673126"/>
          </a:xfrm>
          <a:prstGeom prst="rect">
            <a:avLst/>
          </a:prstGeom>
        </p:spPr>
      </p:pic>
    </p:spTree>
    <p:extLst>
      <p:ext uri="{BB962C8B-B14F-4D97-AF65-F5344CB8AC3E}">
        <p14:creationId xmlns:p14="http://schemas.microsoft.com/office/powerpoint/2010/main" val="319801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60FCE86F-23C9-4FE7-F1AD-F52716C4F0A1}"/>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3" name="object 9">
            <a:extLst>
              <a:ext uri="{FF2B5EF4-FFF2-40B4-BE49-F238E27FC236}">
                <a16:creationId xmlns:a16="http://schemas.microsoft.com/office/drawing/2014/main" id="{295987A5-BC6A-E73D-B0E3-8F0A372FAFFC}"/>
              </a:ext>
            </a:extLst>
          </p:cNvPr>
          <p:cNvSpPr txBox="1"/>
          <p:nvPr/>
        </p:nvSpPr>
        <p:spPr>
          <a:xfrm>
            <a:off x="1905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
        <p:nvSpPr>
          <p:cNvPr id="4" name="object 7">
            <a:extLst>
              <a:ext uri="{FF2B5EF4-FFF2-40B4-BE49-F238E27FC236}">
                <a16:creationId xmlns:a16="http://schemas.microsoft.com/office/drawing/2014/main" id="{E48B6ADC-C697-362B-C869-3048C6D17D00}"/>
              </a:ext>
            </a:extLst>
          </p:cNvPr>
          <p:cNvSpPr txBox="1"/>
          <p:nvPr/>
        </p:nvSpPr>
        <p:spPr>
          <a:xfrm>
            <a:off x="1905" y="140950"/>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spc="-5" dirty="0">
                <a:solidFill>
                  <a:srgbClr val="FFFFFF"/>
                </a:solidFill>
                <a:latin typeface="+mj-lt"/>
                <a:cs typeface="Palatino Linotype"/>
              </a:rPr>
              <a:t>Performance Measure</a:t>
            </a:r>
            <a:endParaRPr sz="1400" dirty="0">
              <a:latin typeface="+mj-lt"/>
              <a:cs typeface="Palatino Linotype"/>
            </a:endParaRPr>
          </a:p>
        </p:txBody>
      </p:sp>
      <p:sp>
        <p:nvSpPr>
          <p:cNvPr id="6" name="TextBox 5">
            <a:extLst>
              <a:ext uri="{FF2B5EF4-FFF2-40B4-BE49-F238E27FC236}">
                <a16:creationId xmlns:a16="http://schemas.microsoft.com/office/drawing/2014/main" id="{B4096BB5-548E-056C-8F72-89222A1AB687}"/>
              </a:ext>
            </a:extLst>
          </p:cNvPr>
          <p:cNvSpPr txBox="1"/>
          <p:nvPr/>
        </p:nvSpPr>
        <p:spPr>
          <a:xfrm>
            <a:off x="0" y="428849"/>
            <a:ext cx="4610100" cy="276999"/>
          </a:xfrm>
          <a:prstGeom prst="rect">
            <a:avLst/>
          </a:prstGeom>
          <a:noFill/>
        </p:spPr>
        <p:txBody>
          <a:bodyPr wrap="square" rtlCol="0">
            <a:spAutoFit/>
          </a:bodyPr>
          <a:lstStyle/>
          <a:p>
            <a:pPr marL="285750" indent="-285750">
              <a:buFont typeface="Wingdings" panose="05000000000000000000" pitchFamily="2" charset="2"/>
              <a:buChar char="Ø"/>
            </a:pPr>
            <a:r>
              <a:rPr lang="en-IN" sz="1200" b="1" dirty="0"/>
              <a:t>DONUT:</a:t>
            </a:r>
          </a:p>
        </p:txBody>
      </p:sp>
      <p:pic>
        <p:nvPicPr>
          <p:cNvPr id="7" name="Picture 6">
            <a:extLst>
              <a:ext uri="{FF2B5EF4-FFF2-40B4-BE49-F238E27FC236}">
                <a16:creationId xmlns:a16="http://schemas.microsoft.com/office/drawing/2014/main" id="{F7679CEA-8532-E27B-48B0-40F17AA80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 y="815975"/>
            <a:ext cx="4011830" cy="1727229"/>
          </a:xfrm>
          <a:prstGeom prst="rect">
            <a:avLst/>
          </a:prstGeom>
        </p:spPr>
      </p:pic>
      <p:sp>
        <p:nvSpPr>
          <p:cNvPr id="8" name="TextBox 7">
            <a:extLst>
              <a:ext uri="{FF2B5EF4-FFF2-40B4-BE49-F238E27FC236}">
                <a16:creationId xmlns:a16="http://schemas.microsoft.com/office/drawing/2014/main" id="{BB925643-BA1B-F092-4B9D-367FF589A5EF}"/>
              </a:ext>
            </a:extLst>
          </p:cNvPr>
          <p:cNvSpPr txBox="1"/>
          <p:nvPr/>
        </p:nvSpPr>
        <p:spPr>
          <a:xfrm>
            <a:off x="704850" y="2543204"/>
            <a:ext cx="3048000" cy="215444"/>
          </a:xfrm>
          <a:prstGeom prst="rect">
            <a:avLst/>
          </a:prstGeom>
          <a:noFill/>
        </p:spPr>
        <p:txBody>
          <a:bodyPr wrap="square" rtlCol="0">
            <a:spAutoFit/>
          </a:bodyPr>
          <a:lstStyle/>
          <a:p>
            <a:pPr algn="ctr"/>
            <a:r>
              <a:rPr lang="en-IN" sz="800" b="1" dirty="0"/>
              <a:t>[2]</a:t>
            </a:r>
          </a:p>
        </p:txBody>
      </p:sp>
    </p:spTree>
    <p:extLst>
      <p:ext uri="{BB962C8B-B14F-4D97-AF65-F5344CB8AC3E}">
        <p14:creationId xmlns:p14="http://schemas.microsoft.com/office/powerpoint/2010/main" val="2162848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140BA793-0E90-AD68-E667-FBDEFE16E8AC}"/>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3" name="object 9">
            <a:extLst>
              <a:ext uri="{FF2B5EF4-FFF2-40B4-BE49-F238E27FC236}">
                <a16:creationId xmlns:a16="http://schemas.microsoft.com/office/drawing/2014/main" id="{6E6F7C26-C39C-AFC6-EE49-0C50538C20A5}"/>
              </a:ext>
            </a:extLst>
          </p:cNvPr>
          <p:cNvSpPr txBox="1"/>
          <p:nvPr/>
        </p:nvSpPr>
        <p:spPr>
          <a:xfrm>
            <a:off x="1905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
        <p:nvSpPr>
          <p:cNvPr id="4" name="object 7">
            <a:extLst>
              <a:ext uri="{FF2B5EF4-FFF2-40B4-BE49-F238E27FC236}">
                <a16:creationId xmlns:a16="http://schemas.microsoft.com/office/drawing/2014/main" id="{92A68890-09E4-D26D-A03B-10164B8C7647}"/>
              </a:ext>
            </a:extLst>
          </p:cNvPr>
          <p:cNvSpPr txBox="1"/>
          <p:nvPr/>
        </p:nvSpPr>
        <p:spPr>
          <a:xfrm>
            <a:off x="1905" y="140950"/>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spc="-5" dirty="0">
                <a:solidFill>
                  <a:srgbClr val="FFFFFF"/>
                </a:solidFill>
                <a:latin typeface="+mj-lt"/>
                <a:cs typeface="Palatino Linotype"/>
              </a:rPr>
              <a:t>Conclusion</a:t>
            </a:r>
            <a:endParaRPr sz="1400" dirty="0">
              <a:latin typeface="+mj-lt"/>
              <a:cs typeface="Palatino Linotype"/>
            </a:endParaRPr>
          </a:p>
        </p:txBody>
      </p:sp>
      <p:sp>
        <p:nvSpPr>
          <p:cNvPr id="5" name="TextBox 4">
            <a:extLst>
              <a:ext uri="{FF2B5EF4-FFF2-40B4-BE49-F238E27FC236}">
                <a16:creationId xmlns:a16="http://schemas.microsoft.com/office/drawing/2014/main" id="{23E57D84-168B-2348-8B40-FE7D4D98D076}"/>
              </a:ext>
            </a:extLst>
          </p:cNvPr>
          <p:cNvSpPr txBox="1"/>
          <p:nvPr/>
        </p:nvSpPr>
        <p:spPr>
          <a:xfrm>
            <a:off x="19050" y="511175"/>
            <a:ext cx="4572000" cy="2492990"/>
          </a:xfrm>
          <a:prstGeom prst="rect">
            <a:avLst/>
          </a:prstGeom>
          <a:noFill/>
        </p:spPr>
        <p:txBody>
          <a:bodyPr wrap="square" rtlCol="0">
            <a:spAutoFit/>
          </a:bodyPr>
          <a:lstStyle/>
          <a:p>
            <a:pPr algn="just">
              <a:buFont typeface="+mj-lt"/>
              <a:buAutoNum type="arabicPeriod"/>
            </a:pPr>
            <a:r>
              <a:rPr lang="en-US" sz="1200" b="0" i="0" dirty="0">
                <a:effectLst/>
                <a:latin typeface="Söhne"/>
              </a:rPr>
              <a:t> The proposed system leverages techniques like NLU, OCR, </a:t>
            </a:r>
            <a:br>
              <a:rPr lang="en-US" sz="1200" b="0" i="0" dirty="0">
                <a:effectLst/>
                <a:latin typeface="Söhne"/>
              </a:rPr>
            </a:br>
            <a:r>
              <a:rPr lang="en-US" sz="1200" b="0" i="0" dirty="0">
                <a:effectLst/>
                <a:latin typeface="Söhne"/>
              </a:rPr>
              <a:t>    layout parsing, and VDU to improve the performance of document-</a:t>
            </a:r>
            <a:br>
              <a:rPr lang="en-US" sz="1200" b="0" i="0" dirty="0">
                <a:effectLst/>
                <a:latin typeface="Söhne"/>
              </a:rPr>
            </a:br>
            <a:r>
              <a:rPr lang="en-US" sz="1200" b="0" i="0" dirty="0">
                <a:effectLst/>
                <a:latin typeface="Söhne"/>
              </a:rPr>
              <a:t>    level Q/A, but currently supports only two types of </a:t>
            </a:r>
            <a:br>
              <a:rPr lang="en-US" sz="1200" b="0" i="0" dirty="0">
                <a:effectLst/>
                <a:latin typeface="Söhne"/>
              </a:rPr>
            </a:br>
            <a:r>
              <a:rPr lang="en-US" sz="1200" b="0" i="0" dirty="0">
                <a:effectLst/>
                <a:latin typeface="Söhne"/>
              </a:rPr>
              <a:t>    documents: </a:t>
            </a:r>
            <a:r>
              <a:rPr lang="en-US" sz="1200" b="1" i="0" dirty="0">
                <a:effectLst/>
                <a:latin typeface="Söhne"/>
              </a:rPr>
              <a:t>literature</a:t>
            </a:r>
            <a:r>
              <a:rPr lang="en-US" sz="1200" b="0" i="0" dirty="0">
                <a:effectLst/>
                <a:latin typeface="Söhne"/>
              </a:rPr>
              <a:t> and </a:t>
            </a:r>
            <a:r>
              <a:rPr lang="en-US" sz="1200" b="1" i="0" dirty="0">
                <a:effectLst/>
                <a:latin typeface="Söhne"/>
              </a:rPr>
              <a:t>invoice</a:t>
            </a:r>
            <a:r>
              <a:rPr lang="en-US" sz="1200" b="0" i="0" dirty="0">
                <a:effectLst/>
                <a:latin typeface="Söhne"/>
              </a:rPr>
              <a:t>.</a:t>
            </a:r>
          </a:p>
          <a:p>
            <a:pPr algn="just">
              <a:buFont typeface="+mj-lt"/>
              <a:buAutoNum type="arabicPeriod"/>
            </a:pPr>
            <a:endParaRPr lang="en-US" sz="1200" b="0" i="0" dirty="0">
              <a:effectLst/>
              <a:latin typeface="Söhne"/>
            </a:endParaRPr>
          </a:p>
          <a:p>
            <a:pPr algn="just">
              <a:buFont typeface="+mj-lt"/>
              <a:buAutoNum type="arabicPeriod"/>
            </a:pPr>
            <a:r>
              <a:rPr lang="en-US" sz="1200" b="0" i="0" dirty="0">
                <a:effectLst/>
                <a:latin typeface="Söhne"/>
              </a:rPr>
              <a:t> Future work could include incorporating techniques like semantic </a:t>
            </a:r>
            <a:br>
              <a:rPr lang="en-US" sz="1200" b="0" i="0" dirty="0">
                <a:effectLst/>
                <a:latin typeface="Söhne"/>
              </a:rPr>
            </a:br>
            <a:r>
              <a:rPr lang="en-US" sz="1200" b="0" i="0" dirty="0">
                <a:effectLst/>
                <a:latin typeface="Söhne"/>
              </a:rPr>
              <a:t>    parsing and paraphrasing, extending the system to handle more </a:t>
            </a:r>
            <a:br>
              <a:rPr lang="en-US" sz="1200" b="0" i="0" dirty="0">
                <a:effectLst/>
                <a:latin typeface="Söhne"/>
              </a:rPr>
            </a:br>
            <a:r>
              <a:rPr lang="en-US" sz="1200" b="0" i="0" dirty="0">
                <a:effectLst/>
                <a:latin typeface="Söhne"/>
              </a:rPr>
              <a:t>    complex question types, and adding support for other document </a:t>
            </a:r>
            <a:br>
              <a:rPr lang="en-US" sz="1200" b="0" i="0" dirty="0">
                <a:effectLst/>
                <a:latin typeface="Söhne"/>
              </a:rPr>
            </a:br>
            <a:r>
              <a:rPr lang="en-US" sz="1200" b="0" i="0" dirty="0">
                <a:effectLst/>
                <a:latin typeface="Söhne"/>
              </a:rPr>
              <a:t>    types and languages.</a:t>
            </a:r>
          </a:p>
          <a:p>
            <a:pPr algn="just">
              <a:buFont typeface="+mj-lt"/>
              <a:buAutoNum type="arabicPeriod"/>
            </a:pPr>
            <a:endParaRPr lang="en-US" sz="1200" b="0" i="0" dirty="0">
              <a:effectLst/>
              <a:latin typeface="Söhne"/>
            </a:endParaRPr>
          </a:p>
          <a:p>
            <a:pPr algn="just">
              <a:buFont typeface="+mj-lt"/>
              <a:buAutoNum type="arabicPeriod"/>
            </a:pPr>
            <a:r>
              <a:rPr lang="en-US" sz="1200" b="0" i="0" dirty="0">
                <a:effectLst/>
                <a:latin typeface="Söhne"/>
              </a:rPr>
              <a:t> The system's accuracy and speed could be enhanced by </a:t>
            </a:r>
            <a:br>
              <a:rPr lang="en-US" sz="1200" b="0" i="0" dirty="0">
                <a:effectLst/>
                <a:latin typeface="Söhne"/>
              </a:rPr>
            </a:br>
            <a:r>
              <a:rPr lang="en-US" sz="1200" b="0" i="0" dirty="0">
                <a:effectLst/>
                <a:latin typeface="Söhne"/>
              </a:rPr>
              <a:t>    incorporating feedback mechanisms and testing its scalability and </a:t>
            </a:r>
            <a:br>
              <a:rPr lang="en-US" sz="1200" b="0" i="0" dirty="0">
                <a:effectLst/>
                <a:latin typeface="Söhne"/>
              </a:rPr>
            </a:br>
            <a:r>
              <a:rPr lang="en-US" sz="1200" b="0" i="0" dirty="0">
                <a:effectLst/>
                <a:latin typeface="Söhne"/>
              </a:rPr>
              <a:t>    robustness on larger and more diverse datasets.</a:t>
            </a:r>
            <a:endParaRPr lang="en-IN" sz="1200" dirty="0"/>
          </a:p>
        </p:txBody>
      </p:sp>
    </p:spTree>
    <p:extLst>
      <p:ext uri="{BB962C8B-B14F-4D97-AF65-F5344CB8AC3E}">
        <p14:creationId xmlns:p14="http://schemas.microsoft.com/office/powerpoint/2010/main" val="3933534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140BA793-0E90-AD68-E667-FBDEFE16E8AC}"/>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3" name="object 9">
            <a:extLst>
              <a:ext uri="{FF2B5EF4-FFF2-40B4-BE49-F238E27FC236}">
                <a16:creationId xmlns:a16="http://schemas.microsoft.com/office/drawing/2014/main" id="{6E6F7C26-C39C-AFC6-EE49-0C50538C20A5}"/>
              </a:ext>
            </a:extLst>
          </p:cNvPr>
          <p:cNvSpPr txBox="1"/>
          <p:nvPr/>
        </p:nvSpPr>
        <p:spPr>
          <a:xfrm>
            <a:off x="1905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
        <p:nvSpPr>
          <p:cNvPr id="4" name="object 7">
            <a:extLst>
              <a:ext uri="{FF2B5EF4-FFF2-40B4-BE49-F238E27FC236}">
                <a16:creationId xmlns:a16="http://schemas.microsoft.com/office/drawing/2014/main" id="{92A68890-09E4-D26D-A03B-10164B8C7647}"/>
              </a:ext>
            </a:extLst>
          </p:cNvPr>
          <p:cNvSpPr txBox="1"/>
          <p:nvPr/>
        </p:nvSpPr>
        <p:spPr>
          <a:xfrm>
            <a:off x="1905" y="140950"/>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spc="-5" dirty="0">
                <a:solidFill>
                  <a:srgbClr val="FFFFFF"/>
                </a:solidFill>
                <a:latin typeface="+mj-lt"/>
                <a:cs typeface="Palatino Linotype"/>
              </a:rPr>
              <a:t>Conclusion</a:t>
            </a:r>
            <a:endParaRPr sz="1400" dirty="0">
              <a:latin typeface="+mj-lt"/>
              <a:cs typeface="Palatino Linotype"/>
            </a:endParaRPr>
          </a:p>
        </p:txBody>
      </p:sp>
      <p:sp>
        <p:nvSpPr>
          <p:cNvPr id="5" name="TextBox 4">
            <a:extLst>
              <a:ext uri="{FF2B5EF4-FFF2-40B4-BE49-F238E27FC236}">
                <a16:creationId xmlns:a16="http://schemas.microsoft.com/office/drawing/2014/main" id="{23E57D84-168B-2348-8B40-FE7D4D98D076}"/>
              </a:ext>
            </a:extLst>
          </p:cNvPr>
          <p:cNvSpPr txBox="1"/>
          <p:nvPr/>
        </p:nvSpPr>
        <p:spPr>
          <a:xfrm>
            <a:off x="19050" y="511175"/>
            <a:ext cx="4572000" cy="830997"/>
          </a:xfrm>
          <a:prstGeom prst="rect">
            <a:avLst/>
          </a:prstGeom>
          <a:noFill/>
        </p:spPr>
        <p:txBody>
          <a:bodyPr wrap="square" rtlCol="0">
            <a:spAutoFit/>
          </a:bodyPr>
          <a:lstStyle/>
          <a:p>
            <a:pPr algn="just"/>
            <a:r>
              <a:rPr lang="en-US" sz="1200" dirty="0">
                <a:latin typeface="Söhne"/>
              </a:rPr>
              <a:t>4. </a:t>
            </a:r>
            <a:r>
              <a:rPr lang="en-US" sz="1200" b="0" i="0" dirty="0">
                <a:effectLst/>
                <a:latin typeface="Söhne"/>
              </a:rPr>
              <a:t>The proposed system has great potential in advancing the field of </a:t>
            </a:r>
            <a:br>
              <a:rPr lang="en-US" sz="1200" b="0" i="0" dirty="0">
                <a:effectLst/>
                <a:latin typeface="Söhne"/>
              </a:rPr>
            </a:br>
            <a:r>
              <a:rPr lang="en-US" sz="1200" b="0" i="0" dirty="0">
                <a:effectLst/>
                <a:latin typeface="Söhne"/>
              </a:rPr>
              <a:t>    Q/A and can be an invaluable tool for document analysis, providing </a:t>
            </a:r>
            <a:br>
              <a:rPr lang="en-US" sz="1200" b="0" i="0" dirty="0">
                <a:effectLst/>
                <a:latin typeface="Söhne"/>
              </a:rPr>
            </a:br>
            <a:r>
              <a:rPr lang="en-US" sz="1200" b="0" i="0" dirty="0">
                <a:effectLst/>
                <a:latin typeface="Söhne"/>
              </a:rPr>
              <a:t>    insights and answers that can significantly improve decision-making </a:t>
            </a:r>
            <a:br>
              <a:rPr lang="en-US" sz="1200" b="0" i="0" dirty="0">
                <a:effectLst/>
                <a:latin typeface="Söhne"/>
              </a:rPr>
            </a:br>
            <a:r>
              <a:rPr lang="en-US" sz="1200" b="0" i="0" dirty="0">
                <a:effectLst/>
                <a:latin typeface="Söhne"/>
              </a:rPr>
              <a:t>    processes in various industries.</a:t>
            </a:r>
          </a:p>
        </p:txBody>
      </p:sp>
    </p:spTree>
    <p:extLst>
      <p:ext uri="{BB962C8B-B14F-4D97-AF65-F5344CB8AC3E}">
        <p14:creationId xmlns:p14="http://schemas.microsoft.com/office/powerpoint/2010/main" val="2533919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608195" cy="204470"/>
            <a:chOff x="0" y="0"/>
            <a:chExt cx="4608195" cy="204470"/>
          </a:xfrm>
        </p:grpSpPr>
        <p:sp>
          <p:nvSpPr>
            <p:cNvPr id="3" name="object 3"/>
            <p:cNvSpPr/>
            <p:nvPr/>
          </p:nvSpPr>
          <p:spPr>
            <a:xfrm>
              <a:off x="141950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8091BF"/>
              </a:solidFill>
            </a:ln>
          </p:spPr>
          <p:txBody>
            <a:bodyPr wrap="square" lIns="0" tIns="0" rIns="0" bIns="0" rtlCol="0"/>
            <a:lstStyle/>
            <a:p>
              <a:endParaRPr/>
            </a:p>
          </p:txBody>
        </p:sp>
        <p:sp>
          <p:nvSpPr>
            <p:cNvPr id="4" name="object 4"/>
            <p:cNvSpPr/>
            <p:nvPr/>
          </p:nvSpPr>
          <p:spPr>
            <a:xfrm>
              <a:off x="2743479"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5" name="object 5"/>
            <p:cNvSpPr/>
            <p:nvPr/>
          </p:nvSpPr>
          <p:spPr>
            <a:xfrm>
              <a:off x="2743479"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7" name="object 7"/>
          <p:cNvSpPr txBox="1"/>
          <p:nvPr/>
        </p:nvSpPr>
        <p:spPr>
          <a:xfrm>
            <a:off x="-1" y="127376"/>
            <a:ext cx="4610101"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endParaRPr sz="1400" dirty="0">
              <a:latin typeface="+mj-lt"/>
              <a:cs typeface="Palatino Linotype"/>
            </a:endParaRPr>
          </a:p>
        </p:txBody>
      </p:sp>
      <p:sp>
        <p:nvSpPr>
          <p:cNvPr id="8" name="object 8"/>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11" name="TextBox 10">
            <a:extLst>
              <a:ext uri="{FF2B5EF4-FFF2-40B4-BE49-F238E27FC236}">
                <a16:creationId xmlns:a16="http://schemas.microsoft.com/office/drawing/2014/main" id="{A0FD7899-DEC0-6249-1D54-D9DB160C5703}"/>
              </a:ext>
            </a:extLst>
          </p:cNvPr>
          <p:cNvSpPr txBox="1"/>
          <p:nvPr/>
        </p:nvSpPr>
        <p:spPr>
          <a:xfrm>
            <a:off x="-36368" y="160771"/>
            <a:ext cx="4610100" cy="307777"/>
          </a:xfrm>
          <a:prstGeom prst="rect">
            <a:avLst/>
          </a:prstGeom>
          <a:noFill/>
        </p:spPr>
        <p:txBody>
          <a:bodyPr wrap="square" rtlCol="0">
            <a:spAutoFit/>
          </a:bodyPr>
          <a:lstStyle/>
          <a:p>
            <a:r>
              <a:rPr lang="en-IN" sz="1400" b="1" spc="-5" dirty="0">
                <a:solidFill>
                  <a:srgbClr val="FFFFFF"/>
                </a:solidFill>
                <a:latin typeface="+mj-lt"/>
                <a:cs typeface="Palatino Linotype"/>
              </a:rPr>
              <a:t>References</a:t>
            </a:r>
            <a:endParaRPr lang="en-IN" sz="1400" dirty="0"/>
          </a:p>
        </p:txBody>
      </p:sp>
      <p:sp>
        <p:nvSpPr>
          <p:cNvPr id="12" name="TextBox 11">
            <a:extLst>
              <a:ext uri="{FF2B5EF4-FFF2-40B4-BE49-F238E27FC236}">
                <a16:creationId xmlns:a16="http://schemas.microsoft.com/office/drawing/2014/main" id="{25FD7486-335B-9B83-5D2C-732B8852974D}"/>
              </a:ext>
            </a:extLst>
          </p:cNvPr>
          <p:cNvSpPr txBox="1"/>
          <p:nvPr/>
        </p:nvSpPr>
        <p:spPr>
          <a:xfrm>
            <a:off x="16164" y="456088"/>
            <a:ext cx="4592031" cy="2677656"/>
          </a:xfrm>
          <a:prstGeom prst="rect">
            <a:avLst/>
          </a:prstGeom>
          <a:noFill/>
        </p:spPr>
        <p:txBody>
          <a:bodyPr wrap="square" rtlCol="0">
            <a:spAutoFit/>
          </a:bodyPr>
          <a:lstStyle/>
          <a:p>
            <a:pPr marL="342900" indent="-342900">
              <a:buFont typeface="+mj-lt"/>
              <a:buAutoNum type="arabicPeriod"/>
            </a:pPr>
            <a:r>
              <a:rPr lang="en-IN" sz="1200" b="0" i="0" dirty="0">
                <a:solidFill>
                  <a:srgbClr val="222222"/>
                </a:solidFill>
                <a:effectLst/>
              </a:rPr>
              <a:t>Shen, Z., Zhang, R., Dell, M., Lee, B. C. G., Carlson, J., &amp; Li, W. (2021). </a:t>
            </a:r>
            <a:r>
              <a:rPr lang="en-IN" sz="1200" b="0" i="0" dirty="0" err="1">
                <a:solidFill>
                  <a:srgbClr val="222222"/>
                </a:solidFill>
                <a:effectLst/>
              </a:rPr>
              <a:t>LayoutParser</a:t>
            </a:r>
            <a:r>
              <a:rPr lang="en-IN" sz="1200" b="0" i="0" dirty="0">
                <a:solidFill>
                  <a:srgbClr val="222222"/>
                </a:solidFill>
                <a:effectLst/>
              </a:rPr>
              <a:t>: A unified toolkit for deep learning based document image analysis. In </a:t>
            </a:r>
            <a:r>
              <a:rPr lang="en-IN" sz="1200" b="0" i="1" dirty="0">
                <a:solidFill>
                  <a:srgbClr val="222222"/>
                </a:solidFill>
                <a:effectLst/>
              </a:rPr>
              <a:t>Document Analysis and Recognition–ICDAR 2021: 16th International Conference, Lausanne, Switzerland, September 5–10, 2021, Proceedings, Part I 16</a:t>
            </a:r>
            <a:r>
              <a:rPr lang="en-IN" sz="1200" b="0" i="0" dirty="0">
                <a:solidFill>
                  <a:srgbClr val="222222"/>
                </a:solidFill>
                <a:effectLst/>
              </a:rPr>
              <a:t> (pp. 131-146). Springer International Publishing.</a:t>
            </a:r>
          </a:p>
          <a:p>
            <a:pPr marL="342900" indent="-342900">
              <a:buFont typeface="+mj-lt"/>
              <a:buAutoNum type="arabicPeriod"/>
            </a:pPr>
            <a:endParaRPr lang="en-IN" sz="1200" dirty="0"/>
          </a:p>
          <a:p>
            <a:pPr marL="342900" indent="-342900">
              <a:buFont typeface="+mj-lt"/>
              <a:buAutoNum type="arabicPeriod"/>
            </a:pPr>
            <a:r>
              <a:rPr lang="en-IN" sz="1200" b="0" i="0" dirty="0">
                <a:solidFill>
                  <a:srgbClr val="222222"/>
                </a:solidFill>
                <a:effectLst/>
              </a:rPr>
              <a:t>Kim, G., Hong, T., Yim, M., Nam, J., Park, J., Yim, J., ... &amp; Park, S. (2022, October). </a:t>
            </a:r>
            <a:r>
              <a:rPr lang="en-IN" sz="1200" b="0" i="0" dirty="0" err="1">
                <a:solidFill>
                  <a:srgbClr val="222222"/>
                </a:solidFill>
                <a:effectLst/>
              </a:rPr>
              <a:t>Ocr</a:t>
            </a:r>
            <a:r>
              <a:rPr lang="en-IN" sz="1200" b="0" i="0" dirty="0">
                <a:solidFill>
                  <a:srgbClr val="222222"/>
                </a:solidFill>
                <a:effectLst/>
              </a:rPr>
              <a:t>-free document understanding transformer. In </a:t>
            </a:r>
            <a:r>
              <a:rPr lang="en-IN" sz="1200" b="0" i="1" dirty="0">
                <a:solidFill>
                  <a:srgbClr val="222222"/>
                </a:solidFill>
                <a:effectLst/>
              </a:rPr>
              <a:t>Computer Vision–ECCV 2022: 17th European Conference, Tel Aviv, Israel, October 23–27, 2022, Proceedings, Part XXVIII</a:t>
            </a:r>
            <a:r>
              <a:rPr lang="en-IN" sz="1200" b="0" i="0" dirty="0">
                <a:solidFill>
                  <a:srgbClr val="222222"/>
                </a:solidFill>
                <a:effectLst/>
              </a:rPr>
              <a:t> (pp. 498-517). Cham: Springer Nature Switzerland.</a:t>
            </a:r>
          </a:p>
          <a:p>
            <a:pPr marL="342900" indent="-342900">
              <a:buFont typeface="+mj-lt"/>
              <a:buAutoNum type="arabicPeriod"/>
            </a:pPr>
            <a:endParaRPr lang="en-IN" sz="1200" dirty="0"/>
          </a:p>
          <a:p>
            <a:pPr marL="342900" indent="-342900" algn="just">
              <a:buFont typeface="+mj-lt"/>
              <a:buAutoNum type="arabicPeriod"/>
            </a:pPr>
            <a:endParaRPr lang="en-US" sz="1200" dirty="0">
              <a:solidFill>
                <a:srgbClr val="222222"/>
              </a:solidFill>
              <a:cs typeface="Times New Roman" panose="02020603050405020304" pitchFamily="18" charset="0"/>
            </a:endParaRPr>
          </a:p>
        </p:txBody>
      </p:sp>
      <p:sp>
        <p:nvSpPr>
          <p:cNvPr id="13" name="object 9">
            <a:extLst>
              <a:ext uri="{FF2B5EF4-FFF2-40B4-BE49-F238E27FC236}">
                <a16:creationId xmlns:a16="http://schemas.microsoft.com/office/drawing/2014/main" id="{F872B876-CCF8-93B1-39B7-11EA26CA8397}"/>
              </a:ext>
            </a:extLst>
          </p:cNvPr>
          <p:cNvSpPr txBox="1"/>
          <p:nvPr/>
        </p:nvSpPr>
        <p:spPr>
          <a:xfrm>
            <a:off x="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9301FB-EFCD-8F3B-42C3-428A2151DF18}"/>
              </a:ext>
            </a:extLst>
          </p:cNvPr>
          <p:cNvSpPr txBox="1"/>
          <p:nvPr/>
        </p:nvSpPr>
        <p:spPr>
          <a:xfrm>
            <a:off x="0" y="130175"/>
            <a:ext cx="4610100" cy="3877985"/>
          </a:xfrm>
          <a:prstGeom prst="rect">
            <a:avLst/>
          </a:prstGeom>
          <a:noFill/>
        </p:spPr>
        <p:txBody>
          <a:bodyPr wrap="square" rtlCol="0">
            <a:spAutoFit/>
          </a:bodyPr>
          <a:lstStyle/>
          <a:p>
            <a:pPr marL="228600" indent="-228600" algn="just">
              <a:buAutoNum type="arabicPeriod" startAt="3"/>
            </a:pPr>
            <a:r>
              <a:rPr lang="en-US" sz="1200" b="0" i="0" dirty="0">
                <a:solidFill>
                  <a:srgbClr val="222222"/>
                </a:solidFill>
                <a:effectLst/>
                <a:cs typeface="Times New Roman" panose="02020603050405020304" pitchFamily="18" charset="0"/>
              </a:rPr>
              <a:t>Hahn, U., &amp; </a:t>
            </a:r>
            <a:r>
              <a:rPr lang="en-US" sz="1200" b="0" i="0" dirty="0" err="1">
                <a:solidFill>
                  <a:srgbClr val="222222"/>
                </a:solidFill>
                <a:effectLst/>
                <a:cs typeface="Times New Roman" panose="02020603050405020304" pitchFamily="18" charset="0"/>
              </a:rPr>
              <a:t>Oleynik</a:t>
            </a:r>
            <a:r>
              <a:rPr lang="en-US" sz="1200" b="0" i="0" dirty="0">
                <a:solidFill>
                  <a:srgbClr val="222222"/>
                </a:solidFill>
                <a:effectLst/>
                <a:cs typeface="Times New Roman" panose="02020603050405020304" pitchFamily="18" charset="0"/>
              </a:rPr>
              <a:t>, M. (2020). Medical information extraction in the age of deep learning. </a:t>
            </a:r>
            <a:r>
              <a:rPr lang="en-US" sz="1200" b="0" i="1" dirty="0">
                <a:solidFill>
                  <a:srgbClr val="222222"/>
                </a:solidFill>
                <a:effectLst/>
                <a:cs typeface="Times New Roman" panose="02020603050405020304" pitchFamily="18" charset="0"/>
              </a:rPr>
              <a:t>Yearbook of medical informatics</a:t>
            </a:r>
            <a:r>
              <a:rPr lang="en-US" sz="1200" b="0" i="0" dirty="0">
                <a:solidFill>
                  <a:srgbClr val="222222"/>
                </a:solidFill>
                <a:effectLst/>
                <a:cs typeface="Times New Roman" panose="02020603050405020304" pitchFamily="18" charset="0"/>
              </a:rPr>
              <a:t>, </a:t>
            </a:r>
            <a:r>
              <a:rPr lang="en-US" sz="1200" b="0" i="1" dirty="0">
                <a:solidFill>
                  <a:srgbClr val="222222"/>
                </a:solidFill>
                <a:effectLst/>
                <a:cs typeface="Times New Roman" panose="02020603050405020304" pitchFamily="18" charset="0"/>
              </a:rPr>
              <a:t>29</a:t>
            </a:r>
            <a:r>
              <a:rPr lang="en-US" sz="1200" b="0" i="0" dirty="0">
                <a:solidFill>
                  <a:srgbClr val="222222"/>
                </a:solidFill>
                <a:effectLst/>
                <a:cs typeface="Times New Roman" panose="02020603050405020304" pitchFamily="18" charset="0"/>
              </a:rPr>
              <a:t>(01), 208-220.</a:t>
            </a:r>
          </a:p>
          <a:p>
            <a:pPr marL="228600" indent="-228600" algn="just">
              <a:buAutoNum type="arabicPeriod" startAt="3"/>
            </a:pPr>
            <a:endParaRPr lang="en-US" sz="1200" b="0" i="0" dirty="0">
              <a:solidFill>
                <a:srgbClr val="222222"/>
              </a:solidFill>
              <a:effectLst/>
              <a:cs typeface="Times New Roman" panose="02020603050405020304" pitchFamily="18" charset="0"/>
            </a:endParaRPr>
          </a:p>
          <a:p>
            <a:pPr marL="228600" indent="-228600" algn="just">
              <a:buAutoNum type="arabicPeriod" startAt="3"/>
            </a:pPr>
            <a:r>
              <a:rPr lang="en-IN" sz="1200" b="0" i="0" dirty="0">
                <a:solidFill>
                  <a:srgbClr val="222222"/>
                </a:solidFill>
                <a:effectLst/>
                <a:cs typeface="Times New Roman" panose="02020603050405020304" pitchFamily="18" charset="0"/>
              </a:rPr>
              <a:t>Sen, J., </a:t>
            </a:r>
            <a:r>
              <a:rPr lang="en-IN" sz="1200" b="0" i="0" dirty="0" err="1">
                <a:solidFill>
                  <a:srgbClr val="222222"/>
                </a:solidFill>
                <a:effectLst/>
                <a:cs typeface="Times New Roman" panose="02020603050405020304" pitchFamily="18" charset="0"/>
              </a:rPr>
              <a:t>Ozcan</a:t>
            </a:r>
            <a:r>
              <a:rPr lang="en-IN" sz="1200" b="0" i="0" dirty="0">
                <a:solidFill>
                  <a:srgbClr val="222222"/>
                </a:solidFill>
                <a:effectLst/>
                <a:cs typeface="Times New Roman" panose="02020603050405020304" pitchFamily="18" charset="0"/>
              </a:rPr>
              <a:t>, F., </a:t>
            </a:r>
            <a:r>
              <a:rPr lang="en-IN" sz="1200" b="0" i="0" dirty="0" err="1">
                <a:solidFill>
                  <a:srgbClr val="222222"/>
                </a:solidFill>
                <a:effectLst/>
                <a:cs typeface="Times New Roman" panose="02020603050405020304" pitchFamily="18" charset="0"/>
              </a:rPr>
              <a:t>Quamar</a:t>
            </a:r>
            <a:r>
              <a:rPr lang="en-IN" sz="1200" b="0" i="0" dirty="0">
                <a:solidFill>
                  <a:srgbClr val="222222"/>
                </a:solidFill>
                <a:effectLst/>
                <a:cs typeface="Times New Roman" panose="02020603050405020304" pitchFamily="18" charset="0"/>
              </a:rPr>
              <a:t>, A., Stager, G., Mittal, A., Jammi, M., ... &amp; </a:t>
            </a:r>
            <a:r>
              <a:rPr lang="en-IN" sz="1200" b="0" i="0" dirty="0" err="1">
                <a:solidFill>
                  <a:srgbClr val="222222"/>
                </a:solidFill>
                <a:effectLst/>
                <a:cs typeface="Times New Roman" panose="02020603050405020304" pitchFamily="18" charset="0"/>
              </a:rPr>
              <a:t>Sankaranarayanan</a:t>
            </a:r>
            <a:r>
              <a:rPr lang="en-IN" sz="1200" b="0" i="0" dirty="0">
                <a:solidFill>
                  <a:srgbClr val="222222"/>
                </a:solidFill>
                <a:effectLst/>
                <a:cs typeface="Times New Roman" panose="02020603050405020304" pitchFamily="18" charset="0"/>
              </a:rPr>
              <a:t>, K. (2019, June). Natural language querying of complex business intelligence queries. In </a:t>
            </a:r>
            <a:r>
              <a:rPr lang="en-IN" sz="1200" b="0" i="1" dirty="0">
                <a:solidFill>
                  <a:srgbClr val="222222"/>
                </a:solidFill>
                <a:effectLst/>
                <a:cs typeface="Times New Roman" panose="02020603050405020304" pitchFamily="18" charset="0"/>
              </a:rPr>
              <a:t>Proceedings of the 2019 International Conference on Management of Data</a:t>
            </a:r>
            <a:r>
              <a:rPr lang="en-IN" sz="1200" b="0" i="0" dirty="0">
                <a:solidFill>
                  <a:srgbClr val="222222"/>
                </a:solidFill>
                <a:effectLst/>
                <a:cs typeface="Times New Roman" panose="02020603050405020304" pitchFamily="18" charset="0"/>
              </a:rPr>
              <a:t> (pp. 1997-2000).</a:t>
            </a:r>
          </a:p>
          <a:p>
            <a:pPr marL="228600" indent="-228600" algn="just">
              <a:buAutoNum type="arabicPeriod" startAt="3"/>
            </a:pPr>
            <a:endParaRPr lang="en-IN" sz="1200" b="0" i="0" dirty="0">
              <a:solidFill>
                <a:srgbClr val="222222"/>
              </a:solidFill>
              <a:effectLst/>
              <a:cs typeface="Times New Roman" panose="02020603050405020304" pitchFamily="18" charset="0"/>
            </a:endParaRPr>
          </a:p>
          <a:p>
            <a:pPr marL="228600" indent="-228600">
              <a:buAutoNum type="arabicPeriod" startAt="3"/>
            </a:pPr>
            <a:r>
              <a:rPr lang="en-US" sz="1200" b="0" i="0" dirty="0">
                <a:solidFill>
                  <a:srgbClr val="222222"/>
                </a:solidFill>
                <a:effectLst/>
                <a:cs typeface="Times New Roman" panose="02020603050405020304" pitchFamily="18" charset="0"/>
              </a:rPr>
              <a:t>Tong, X., &amp; Evans, D. A. (1996, June). A statistical approach to     automatic OCR error correction in context. In </a:t>
            </a:r>
            <a:r>
              <a:rPr lang="en-US" sz="1200" b="0" i="1" dirty="0">
                <a:solidFill>
                  <a:srgbClr val="222222"/>
                </a:solidFill>
                <a:effectLst/>
                <a:cs typeface="Times New Roman" panose="02020603050405020304" pitchFamily="18" charset="0"/>
              </a:rPr>
              <a:t>Fourth workshop  on very large corpora</a:t>
            </a:r>
            <a:r>
              <a:rPr lang="en-US" sz="1200" b="0" i="0" dirty="0">
                <a:solidFill>
                  <a:srgbClr val="222222"/>
                </a:solidFill>
                <a:effectLst/>
                <a:cs typeface="Times New Roman" panose="02020603050405020304" pitchFamily="18" charset="0"/>
              </a:rPr>
              <a:t>.</a:t>
            </a:r>
          </a:p>
          <a:p>
            <a:pPr marL="228600" indent="-228600">
              <a:buAutoNum type="arabicPeriod" startAt="3"/>
            </a:pPr>
            <a:endParaRPr lang="en-US" sz="1200" b="0" i="0" dirty="0">
              <a:solidFill>
                <a:srgbClr val="222222"/>
              </a:solidFill>
              <a:effectLst/>
              <a:cs typeface="Times New Roman" panose="02020603050405020304" pitchFamily="18" charset="0"/>
            </a:endParaRPr>
          </a:p>
          <a:p>
            <a:pPr marL="228600" indent="-228600">
              <a:buAutoNum type="arabicPeriod" startAt="3"/>
            </a:pPr>
            <a:r>
              <a:rPr lang="en-US" sz="1200" b="0" i="0" dirty="0">
                <a:solidFill>
                  <a:srgbClr val="222222"/>
                </a:solidFill>
                <a:effectLst/>
                <a:cs typeface="Times New Roman" panose="02020603050405020304" pitchFamily="18" charset="0"/>
              </a:rPr>
              <a:t>Shi, B., Bai, X., &amp; Yao, C. (2016). An end-to-end trainable neural network for image-based sequence recognition and its application to scene text recognition. </a:t>
            </a:r>
            <a:r>
              <a:rPr lang="en-US" sz="1200" b="0" i="1" dirty="0">
                <a:solidFill>
                  <a:srgbClr val="222222"/>
                </a:solidFill>
                <a:effectLst/>
                <a:cs typeface="Times New Roman" panose="02020603050405020304" pitchFamily="18" charset="0"/>
              </a:rPr>
              <a:t>IEEE transactions on pattern analysis and machine intelligence</a:t>
            </a:r>
            <a:r>
              <a:rPr lang="en-US" sz="1200" b="0" i="0" dirty="0">
                <a:solidFill>
                  <a:srgbClr val="222222"/>
                </a:solidFill>
                <a:effectLst/>
                <a:cs typeface="Times New Roman" panose="02020603050405020304" pitchFamily="18" charset="0"/>
              </a:rPr>
              <a:t>, </a:t>
            </a:r>
            <a:r>
              <a:rPr lang="en-US" sz="1200" b="0" i="1" dirty="0">
                <a:solidFill>
                  <a:srgbClr val="222222"/>
                </a:solidFill>
                <a:effectLst/>
                <a:cs typeface="Times New Roman" panose="02020603050405020304" pitchFamily="18" charset="0"/>
              </a:rPr>
              <a:t>39</a:t>
            </a:r>
            <a:r>
              <a:rPr lang="en-US" sz="1200" b="0" i="0" dirty="0">
                <a:solidFill>
                  <a:srgbClr val="222222"/>
                </a:solidFill>
                <a:effectLst/>
                <a:cs typeface="Times New Roman" panose="02020603050405020304" pitchFamily="18" charset="0"/>
              </a:rPr>
              <a:t>(11), 2298-2304.</a:t>
            </a:r>
          </a:p>
          <a:p>
            <a:pPr marL="342900" indent="-342900" algn="just">
              <a:buAutoNum type="arabicPeriod" startAt="6"/>
            </a:pPr>
            <a:endParaRPr lang="en-US" sz="1200" b="0" i="0" dirty="0">
              <a:solidFill>
                <a:srgbClr val="222222"/>
              </a:solidFill>
              <a:effectLst/>
              <a:cs typeface="Times New Roman" panose="02020603050405020304" pitchFamily="18" charset="0"/>
            </a:endParaRPr>
          </a:p>
          <a:p>
            <a:pPr marL="342900" indent="-342900" algn="just">
              <a:buAutoNum type="arabicPeriod" startAt="6"/>
            </a:pPr>
            <a:endParaRPr lang="en-US" sz="1200" b="0" i="0" dirty="0">
              <a:solidFill>
                <a:srgbClr val="222222"/>
              </a:solidFill>
              <a:effectLst/>
              <a:latin typeface="Times New Roman" panose="02020603050405020304" pitchFamily="18" charset="0"/>
              <a:cs typeface="Times New Roman" panose="02020603050405020304" pitchFamily="18" charset="0"/>
            </a:endParaRPr>
          </a:p>
          <a:p>
            <a:endParaRPr lang="en-IN" dirty="0"/>
          </a:p>
        </p:txBody>
      </p:sp>
      <p:sp>
        <p:nvSpPr>
          <p:cNvPr id="3" name="object 16">
            <a:extLst>
              <a:ext uri="{FF2B5EF4-FFF2-40B4-BE49-F238E27FC236}">
                <a16:creationId xmlns:a16="http://schemas.microsoft.com/office/drawing/2014/main" id="{622F5842-7EBF-67DF-E6C1-D0755B7D4035}"/>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4" name="object 9">
            <a:extLst>
              <a:ext uri="{FF2B5EF4-FFF2-40B4-BE49-F238E27FC236}">
                <a16:creationId xmlns:a16="http://schemas.microsoft.com/office/drawing/2014/main" id="{B8EF8C94-8BE7-6ADB-EEA8-3BD688BD85AA}"/>
              </a:ext>
            </a:extLst>
          </p:cNvPr>
          <p:cNvSpPr txBox="1"/>
          <p:nvPr/>
        </p:nvSpPr>
        <p:spPr>
          <a:xfrm>
            <a:off x="1905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Tree>
    <p:extLst>
      <p:ext uri="{BB962C8B-B14F-4D97-AF65-F5344CB8AC3E}">
        <p14:creationId xmlns:p14="http://schemas.microsoft.com/office/powerpoint/2010/main" val="1370789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D6D142-5CAD-6BF1-EEA0-452B5C5C882D}"/>
              </a:ext>
            </a:extLst>
          </p:cNvPr>
          <p:cNvSpPr txBox="1"/>
          <p:nvPr/>
        </p:nvSpPr>
        <p:spPr>
          <a:xfrm>
            <a:off x="0" y="282575"/>
            <a:ext cx="4610100" cy="3231654"/>
          </a:xfrm>
          <a:prstGeom prst="rect">
            <a:avLst/>
          </a:prstGeom>
          <a:noFill/>
        </p:spPr>
        <p:txBody>
          <a:bodyPr wrap="square" rtlCol="0">
            <a:spAutoFit/>
          </a:bodyPr>
          <a:lstStyle/>
          <a:p>
            <a:pPr marL="342900" indent="-342900" algn="just">
              <a:buAutoNum type="arabicPeriod" startAt="7"/>
            </a:pPr>
            <a:r>
              <a:rPr lang="en-IN" sz="1200" b="0" i="0" dirty="0">
                <a:solidFill>
                  <a:srgbClr val="222222"/>
                </a:solidFill>
                <a:effectLst/>
              </a:rPr>
              <a:t>Park, S., Shin, S., Lee, B., Lee, J., </a:t>
            </a:r>
            <a:r>
              <a:rPr lang="en-IN" sz="1200" b="0" i="0" dirty="0" err="1">
                <a:solidFill>
                  <a:srgbClr val="222222"/>
                </a:solidFill>
                <a:effectLst/>
              </a:rPr>
              <a:t>Surh</a:t>
            </a:r>
            <a:r>
              <a:rPr lang="en-IN" sz="1200" b="0" i="0" dirty="0">
                <a:solidFill>
                  <a:srgbClr val="222222"/>
                </a:solidFill>
                <a:effectLst/>
              </a:rPr>
              <a:t>, J., </a:t>
            </a:r>
            <a:r>
              <a:rPr lang="en-IN" sz="1200" b="0" i="0" dirty="0" err="1">
                <a:solidFill>
                  <a:srgbClr val="222222"/>
                </a:solidFill>
                <a:effectLst/>
              </a:rPr>
              <a:t>Seo</a:t>
            </a:r>
            <a:r>
              <a:rPr lang="en-IN" sz="1200" b="0" i="0" dirty="0">
                <a:solidFill>
                  <a:srgbClr val="222222"/>
                </a:solidFill>
                <a:effectLst/>
              </a:rPr>
              <a:t>, M., &amp; Lee, H. (2019, September). CORD: a consolidated receipt dataset for post-OCR parsing. In </a:t>
            </a:r>
            <a:r>
              <a:rPr lang="en-IN" sz="1200" b="0" i="1" dirty="0">
                <a:solidFill>
                  <a:srgbClr val="222222"/>
                </a:solidFill>
                <a:effectLst/>
              </a:rPr>
              <a:t>Workshop on Document Intelligence at </a:t>
            </a:r>
            <a:r>
              <a:rPr lang="en-IN" sz="1200" b="0" i="1" dirty="0" err="1">
                <a:solidFill>
                  <a:srgbClr val="222222"/>
                </a:solidFill>
                <a:effectLst/>
              </a:rPr>
              <a:t>NeurIPS</a:t>
            </a:r>
            <a:r>
              <a:rPr lang="en-IN" sz="1200" b="0" i="1" dirty="0">
                <a:solidFill>
                  <a:srgbClr val="222222"/>
                </a:solidFill>
                <a:effectLst/>
              </a:rPr>
              <a:t> 2019</a:t>
            </a:r>
            <a:r>
              <a:rPr lang="en-IN" sz="1200" b="0" i="0" dirty="0">
                <a:solidFill>
                  <a:srgbClr val="222222"/>
                </a:solidFill>
                <a:effectLst/>
              </a:rPr>
              <a:t>.</a:t>
            </a:r>
          </a:p>
          <a:p>
            <a:pPr marL="342900" indent="-342900" algn="just">
              <a:buAutoNum type="arabicPeriod" startAt="7"/>
            </a:pPr>
            <a:endParaRPr lang="en-IN" sz="1200" b="0" i="0" dirty="0">
              <a:solidFill>
                <a:srgbClr val="222222"/>
              </a:solidFill>
              <a:effectLst/>
            </a:endParaRPr>
          </a:p>
          <a:p>
            <a:pPr marL="342900" indent="-342900" algn="just">
              <a:buAutoNum type="arabicPeriod" startAt="7"/>
            </a:pPr>
            <a:r>
              <a:rPr lang="en-IN" sz="1200" b="0" i="0" dirty="0">
                <a:solidFill>
                  <a:srgbClr val="222222"/>
                </a:solidFill>
                <a:effectLst/>
              </a:rPr>
              <a:t>Huang, Z., Chen, K., He, J., Bai, X., </a:t>
            </a:r>
            <a:r>
              <a:rPr lang="en-IN" sz="1200" b="0" i="0" dirty="0" err="1">
                <a:solidFill>
                  <a:srgbClr val="222222"/>
                </a:solidFill>
                <a:effectLst/>
              </a:rPr>
              <a:t>Karatzas</a:t>
            </a:r>
            <a:r>
              <a:rPr lang="en-IN" sz="1200" b="0" i="0" dirty="0">
                <a:solidFill>
                  <a:srgbClr val="222222"/>
                </a:solidFill>
                <a:effectLst/>
              </a:rPr>
              <a:t>, D., Lu, S., &amp; Jawahar, C. V. (2019, September). Icdar2019 competition on scanned receipt </a:t>
            </a:r>
            <a:r>
              <a:rPr lang="en-IN" sz="1200" b="0" i="0" dirty="0" err="1">
                <a:solidFill>
                  <a:srgbClr val="222222"/>
                </a:solidFill>
                <a:effectLst/>
              </a:rPr>
              <a:t>ocr</a:t>
            </a:r>
            <a:r>
              <a:rPr lang="en-IN" sz="1200" b="0" i="0" dirty="0">
                <a:solidFill>
                  <a:srgbClr val="222222"/>
                </a:solidFill>
                <a:effectLst/>
              </a:rPr>
              <a:t> and information extraction. In </a:t>
            </a:r>
            <a:r>
              <a:rPr lang="en-IN" sz="1200" b="0" i="1" dirty="0">
                <a:solidFill>
                  <a:srgbClr val="222222"/>
                </a:solidFill>
                <a:effectLst/>
              </a:rPr>
              <a:t>2019 International Conference on Document Analysis and Recognition (ICDAR)</a:t>
            </a:r>
            <a:r>
              <a:rPr lang="en-IN" sz="1200" b="0" i="0" dirty="0">
                <a:solidFill>
                  <a:srgbClr val="222222"/>
                </a:solidFill>
                <a:effectLst/>
              </a:rPr>
              <a:t> (pp. 1516-1520). IEEE.</a:t>
            </a:r>
          </a:p>
          <a:p>
            <a:pPr marL="342900" indent="-342900" algn="just">
              <a:buAutoNum type="arabicPeriod" startAt="7"/>
            </a:pPr>
            <a:endParaRPr lang="en-IN" sz="1200" b="0" i="0" dirty="0">
              <a:solidFill>
                <a:srgbClr val="222222"/>
              </a:solidFill>
              <a:effectLst/>
            </a:endParaRPr>
          </a:p>
          <a:p>
            <a:pPr marL="342900" indent="-342900" algn="just">
              <a:buAutoNum type="arabicPeriod" startAt="7"/>
            </a:pPr>
            <a:r>
              <a:rPr lang="en-IN" sz="1200" b="0" i="0" dirty="0">
                <a:solidFill>
                  <a:srgbClr val="222222"/>
                </a:solidFill>
                <a:effectLst/>
              </a:rPr>
              <a:t>Devlin, J., Chang, M. W., Lee, K., &amp; Toutanova, K. (2018). Bert: Pre-training of deep bidirectional transformers for language understanding. </a:t>
            </a:r>
            <a:r>
              <a:rPr lang="en-IN" sz="1200" b="0" i="1" dirty="0" err="1">
                <a:solidFill>
                  <a:srgbClr val="222222"/>
                </a:solidFill>
                <a:effectLst/>
              </a:rPr>
              <a:t>arXiv</a:t>
            </a:r>
            <a:r>
              <a:rPr lang="en-IN" sz="1200" b="0" i="1" dirty="0">
                <a:solidFill>
                  <a:srgbClr val="222222"/>
                </a:solidFill>
                <a:effectLst/>
              </a:rPr>
              <a:t> preprint arXiv:1810.04805</a:t>
            </a:r>
            <a:r>
              <a:rPr lang="en-IN" sz="1200" b="0" i="0" dirty="0">
                <a:solidFill>
                  <a:srgbClr val="222222"/>
                </a:solidFill>
                <a:effectLst/>
              </a:rPr>
              <a:t>.</a:t>
            </a:r>
          </a:p>
          <a:p>
            <a:pPr marL="342900" indent="-342900" algn="just">
              <a:buAutoNum type="arabicPeriod" startAt="7"/>
            </a:pPr>
            <a:endParaRPr lang="en-IN" sz="1200" dirty="0">
              <a:solidFill>
                <a:srgbClr val="222222"/>
              </a:solidFill>
            </a:endParaRPr>
          </a:p>
          <a:p>
            <a:pPr marL="342900" indent="-342900" algn="just">
              <a:buAutoNum type="arabicPeriod" startAt="7"/>
            </a:pPr>
            <a:r>
              <a:rPr lang="en-IN" sz="1200" b="0" i="0" dirty="0">
                <a:solidFill>
                  <a:srgbClr val="222222"/>
                </a:solidFill>
                <a:effectLst/>
              </a:rPr>
              <a:t>https://research.aimultiple.com/ocr-accuracy</a:t>
            </a:r>
          </a:p>
          <a:p>
            <a:pPr marL="342900" indent="-342900" algn="just">
              <a:buAutoNum type="arabicPeriod" startAt="7"/>
            </a:pPr>
            <a:endParaRPr lang="en-IN" sz="1200" dirty="0">
              <a:solidFill>
                <a:srgbClr val="222222"/>
              </a:solidFill>
              <a:latin typeface="+mj-lt"/>
            </a:endParaRPr>
          </a:p>
          <a:p>
            <a:pPr marL="342900" indent="-342900" algn="just">
              <a:buAutoNum type="arabicPeriod" startAt="7"/>
            </a:pPr>
            <a:endParaRPr lang="en-IN" sz="1200" dirty="0">
              <a:latin typeface="+mj-lt"/>
            </a:endParaRPr>
          </a:p>
        </p:txBody>
      </p:sp>
      <p:sp>
        <p:nvSpPr>
          <p:cNvPr id="4" name="object 16">
            <a:extLst>
              <a:ext uri="{FF2B5EF4-FFF2-40B4-BE49-F238E27FC236}">
                <a16:creationId xmlns:a16="http://schemas.microsoft.com/office/drawing/2014/main" id="{064939AA-540F-B96C-30A3-7791C5CE0C47}"/>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5" name="object 9">
            <a:extLst>
              <a:ext uri="{FF2B5EF4-FFF2-40B4-BE49-F238E27FC236}">
                <a16:creationId xmlns:a16="http://schemas.microsoft.com/office/drawing/2014/main" id="{AD04A7D0-59D5-EAA6-1882-38EDE8951E87}"/>
              </a:ext>
            </a:extLst>
          </p:cNvPr>
          <p:cNvSpPr txBox="1"/>
          <p:nvPr/>
        </p:nvSpPr>
        <p:spPr>
          <a:xfrm>
            <a:off x="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Tree>
    <p:extLst>
      <p:ext uri="{BB962C8B-B14F-4D97-AF65-F5344CB8AC3E}">
        <p14:creationId xmlns:p14="http://schemas.microsoft.com/office/powerpoint/2010/main" val="2333684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D6D142-5CAD-6BF1-EEA0-452B5C5C882D}"/>
              </a:ext>
            </a:extLst>
          </p:cNvPr>
          <p:cNvSpPr txBox="1"/>
          <p:nvPr/>
        </p:nvSpPr>
        <p:spPr>
          <a:xfrm>
            <a:off x="0" y="207300"/>
            <a:ext cx="4610100" cy="3046988"/>
          </a:xfrm>
          <a:prstGeom prst="rect">
            <a:avLst/>
          </a:prstGeom>
          <a:noFill/>
        </p:spPr>
        <p:txBody>
          <a:bodyPr wrap="square" rtlCol="0">
            <a:spAutoFit/>
          </a:bodyPr>
          <a:lstStyle/>
          <a:p>
            <a:pPr marL="228600" indent="-228600" algn="just">
              <a:buAutoNum type="arabicPeriod" startAt="11"/>
            </a:pPr>
            <a:r>
              <a:rPr lang="en-IN" sz="1200" b="0" i="0" dirty="0">
                <a:solidFill>
                  <a:srgbClr val="222222"/>
                </a:solidFill>
                <a:effectLst/>
              </a:rPr>
              <a:t>   </a:t>
            </a:r>
            <a:r>
              <a:rPr lang="en-IN" sz="1200" b="0" i="0" dirty="0" err="1">
                <a:solidFill>
                  <a:srgbClr val="222222"/>
                </a:solidFill>
                <a:effectLst/>
              </a:rPr>
              <a:t>Abnar</a:t>
            </a:r>
            <a:r>
              <a:rPr lang="en-IN" sz="1200" b="0" i="0" dirty="0">
                <a:solidFill>
                  <a:srgbClr val="222222"/>
                </a:solidFill>
                <a:effectLst/>
              </a:rPr>
              <a:t>, S., </a:t>
            </a:r>
            <a:r>
              <a:rPr lang="en-IN" sz="1200" b="0" i="0" dirty="0" err="1">
                <a:solidFill>
                  <a:srgbClr val="222222"/>
                </a:solidFill>
                <a:effectLst/>
              </a:rPr>
              <a:t>Bedrax</a:t>
            </a:r>
            <a:r>
              <a:rPr lang="en-IN" sz="1200" b="0" i="0" dirty="0">
                <a:solidFill>
                  <a:srgbClr val="222222"/>
                </a:solidFill>
                <a:effectLst/>
              </a:rPr>
              <a:t>-Weiss, T., Kwiatkowski, T., &amp; Cohen, W. W. </a:t>
            </a:r>
            <a:br>
              <a:rPr lang="en-IN" sz="1200" b="0" i="0" dirty="0">
                <a:solidFill>
                  <a:srgbClr val="222222"/>
                </a:solidFill>
                <a:effectLst/>
              </a:rPr>
            </a:br>
            <a:r>
              <a:rPr lang="en-IN" sz="1200" b="0" i="0" dirty="0">
                <a:solidFill>
                  <a:srgbClr val="222222"/>
                </a:solidFill>
                <a:effectLst/>
              </a:rPr>
              <a:t>   2019). Incremental Reading for Question Answering. </a:t>
            </a:r>
            <a:r>
              <a:rPr lang="en-IN" sz="1200" b="0" i="1" dirty="0" err="1">
                <a:solidFill>
                  <a:srgbClr val="222222"/>
                </a:solidFill>
                <a:effectLst/>
              </a:rPr>
              <a:t>arXiv</a:t>
            </a:r>
            <a:r>
              <a:rPr lang="en-IN" sz="1200" b="0" i="1" dirty="0">
                <a:solidFill>
                  <a:srgbClr val="222222"/>
                </a:solidFill>
                <a:effectLst/>
              </a:rPr>
              <a:t> </a:t>
            </a:r>
            <a:br>
              <a:rPr lang="en-IN" sz="1200" b="0" i="1" dirty="0">
                <a:solidFill>
                  <a:srgbClr val="222222"/>
                </a:solidFill>
                <a:effectLst/>
              </a:rPr>
            </a:br>
            <a:r>
              <a:rPr lang="en-IN" sz="1200" b="0" i="1" dirty="0">
                <a:solidFill>
                  <a:srgbClr val="222222"/>
                </a:solidFill>
                <a:effectLst/>
              </a:rPr>
              <a:t>   preprint arXiv:1901.04936</a:t>
            </a:r>
            <a:r>
              <a:rPr lang="en-IN" sz="1200" b="0" i="0" dirty="0">
                <a:solidFill>
                  <a:srgbClr val="222222"/>
                </a:solidFill>
                <a:effectLst/>
              </a:rPr>
              <a:t>.</a:t>
            </a:r>
          </a:p>
          <a:p>
            <a:pPr marL="228600" indent="-228600" algn="just">
              <a:buAutoNum type="arabicPeriod" startAt="11"/>
            </a:pPr>
            <a:endParaRPr lang="en-IN" sz="1200" b="0" i="0" dirty="0">
              <a:solidFill>
                <a:srgbClr val="222222"/>
              </a:solidFill>
              <a:effectLst/>
            </a:endParaRPr>
          </a:p>
          <a:p>
            <a:pPr marL="228600" indent="-228600" algn="just">
              <a:buAutoNum type="arabicPeriod" startAt="12"/>
            </a:pPr>
            <a:r>
              <a:rPr lang="en-IN" sz="1200" b="0" i="0" dirty="0">
                <a:solidFill>
                  <a:srgbClr val="222222"/>
                </a:solidFill>
                <a:effectLst/>
              </a:rPr>
              <a:t>   </a:t>
            </a:r>
            <a:r>
              <a:rPr lang="en-IN" sz="1200" b="0" i="0" dirty="0" err="1">
                <a:solidFill>
                  <a:srgbClr val="222222"/>
                </a:solidFill>
                <a:effectLst/>
              </a:rPr>
              <a:t>Radev</a:t>
            </a:r>
            <a:r>
              <a:rPr lang="en-IN" sz="1200" b="0" i="0" dirty="0">
                <a:solidFill>
                  <a:srgbClr val="222222"/>
                </a:solidFill>
                <a:effectLst/>
              </a:rPr>
              <a:t>, D., Zhang, R., Rau, A., </a:t>
            </a:r>
            <a:r>
              <a:rPr lang="en-IN" sz="1200" b="0" i="0" dirty="0" err="1">
                <a:solidFill>
                  <a:srgbClr val="222222"/>
                </a:solidFill>
                <a:effectLst/>
              </a:rPr>
              <a:t>Sivaprasad</a:t>
            </a:r>
            <a:r>
              <a:rPr lang="en-IN" sz="1200" b="0" i="0" dirty="0">
                <a:solidFill>
                  <a:srgbClr val="222222"/>
                </a:solidFill>
                <a:effectLst/>
              </a:rPr>
              <a:t>, A., Hsieh, C., Rajani, N.    </a:t>
            </a:r>
            <a:br>
              <a:rPr lang="en-IN" sz="1200" b="0" i="0" dirty="0">
                <a:solidFill>
                  <a:srgbClr val="222222"/>
                </a:solidFill>
                <a:effectLst/>
              </a:rPr>
            </a:br>
            <a:r>
              <a:rPr lang="en-IN" sz="1200" b="0" i="0" dirty="0">
                <a:solidFill>
                  <a:srgbClr val="222222"/>
                </a:solidFill>
                <a:effectLst/>
              </a:rPr>
              <a:t>   F., ... &amp; </a:t>
            </a:r>
            <a:r>
              <a:rPr lang="en-IN" sz="1200" b="0" i="0" dirty="0" err="1">
                <a:solidFill>
                  <a:srgbClr val="222222"/>
                </a:solidFill>
                <a:effectLst/>
              </a:rPr>
              <a:t>Socher</a:t>
            </a:r>
            <a:r>
              <a:rPr lang="en-IN" sz="1200" b="0" i="0" dirty="0">
                <a:solidFill>
                  <a:srgbClr val="222222"/>
                </a:solidFill>
                <a:effectLst/>
              </a:rPr>
              <a:t>, R. (2020). Dart: Open-domain structured data </a:t>
            </a:r>
            <a:br>
              <a:rPr lang="en-IN" sz="1200" b="0" i="0" dirty="0">
                <a:solidFill>
                  <a:srgbClr val="222222"/>
                </a:solidFill>
                <a:effectLst/>
              </a:rPr>
            </a:br>
            <a:r>
              <a:rPr lang="en-IN" sz="1200" b="0" i="0" dirty="0">
                <a:solidFill>
                  <a:srgbClr val="222222"/>
                </a:solidFill>
                <a:effectLst/>
              </a:rPr>
              <a:t>   record to text generation. </a:t>
            </a:r>
            <a:r>
              <a:rPr lang="en-IN" sz="1200" b="0" i="1" dirty="0" err="1">
                <a:solidFill>
                  <a:srgbClr val="222222"/>
                </a:solidFill>
                <a:effectLst/>
              </a:rPr>
              <a:t>arXiv</a:t>
            </a:r>
            <a:r>
              <a:rPr lang="en-IN" sz="1200" b="0" i="1" dirty="0">
                <a:solidFill>
                  <a:srgbClr val="222222"/>
                </a:solidFill>
                <a:effectLst/>
              </a:rPr>
              <a:t> preprint arXiv:2007.02871</a:t>
            </a:r>
            <a:r>
              <a:rPr lang="en-IN" sz="1200" b="0" i="0" dirty="0">
                <a:solidFill>
                  <a:srgbClr val="222222"/>
                </a:solidFill>
                <a:effectLst/>
              </a:rPr>
              <a:t>.</a:t>
            </a:r>
          </a:p>
          <a:p>
            <a:pPr marL="228600" indent="-228600" algn="just">
              <a:buAutoNum type="arabicPeriod" startAt="12"/>
            </a:pPr>
            <a:endParaRPr lang="en-IN" sz="1200" dirty="0">
              <a:solidFill>
                <a:srgbClr val="222222"/>
              </a:solidFill>
            </a:endParaRPr>
          </a:p>
          <a:p>
            <a:pPr marL="228600" indent="-228600" algn="just">
              <a:buAutoNum type="arabicPeriod" startAt="12"/>
            </a:pPr>
            <a:r>
              <a:rPr lang="en-IN" sz="1200" dirty="0">
                <a:solidFill>
                  <a:srgbClr val="222222"/>
                </a:solidFill>
              </a:rPr>
              <a:t>   </a:t>
            </a:r>
            <a:r>
              <a:rPr lang="en-US" sz="1200" b="0" i="0" dirty="0">
                <a:solidFill>
                  <a:srgbClr val="222222"/>
                </a:solidFill>
                <a:effectLst/>
              </a:rPr>
              <a:t>Sun, K., Yu, D., Yu, D., &amp; </a:t>
            </a:r>
            <a:r>
              <a:rPr lang="en-US" sz="1200" b="0" i="0" dirty="0" err="1">
                <a:solidFill>
                  <a:srgbClr val="222222"/>
                </a:solidFill>
                <a:effectLst/>
              </a:rPr>
              <a:t>Cardie</a:t>
            </a:r>
            <a:r>
              <a:rPr lang="en-US" sz="1200" b="0" i="0" dirty="0">
                <a:solidFill>
                  <a:srgbClr val="222222"/>
                </a:solidFill>
                <a:effectLst/>
              </a:rPr>
              <a:t>, C. (2018). Improving </a:t>
            </a:r>
            <a:br>
              <a:rPr lang="en-US" sz="1200" b="0" i="0" dirty="0">
                <a:solidFill>
                  <a:srgbClr val="222222"/>
                </a:solidFill>
                <a:effectLst/>
              </a:rPr>
            </a:br>
            <a:r>
              <a:rPr lang="en-US" sz="1200" b="0" i="0" dirty="0">
                <a:solidFill>
                  <a:srgbClr val="222222"/>
                </a:solidFill>
                <a:effectLst/>
              </a:rPr>
              <a:t>   machine reading comprehension with general reading </a:t>
            </a:r>
            <a:br>
              <a:rPr lang="en-US" sz="1200" b="0" i="0" dirty="0">
                <a:solidFill>
                  <a:srgbClr val="222222"/>
                </a:solidFill>
                <a:effectLst/>
              </a:rPr>
            </a:br>
            <a:r>
              <a:rPr lang="en-US" sz="1200" b="0" i="0" dirty="0">
                <a:solidFill>
                  <a:srgbClr val="222222"/>
                </a:solidFill>
                <a:effectLst/>
              </a:rPr>
              <a:t>   strategies. </a:t>
            </a:r>
            <a:r>
              <a:rPr lang="en-US" sz="1200" b="0" i="1" dirty="0" err="1">
                <a:solidFill>
                  <a:srgbClr val="222222"/>
                </a:solidFill>
                <a:effectLst/>
              </a:rPr>
              <a:t>arXiv</a:t>
            </a:r>
            <a:r>
              <a:rPr lang="en-US" sz="1200" b="0" i="1" dirty="0">
                <a:solidFill>
                  <a:srgbClr val="222222"/>
                </a:solidFill>
                <a:effectLst/>
              </a:rPr>
              <a:t> preprint arXiv:1810.13441</a:t>
            </a:r>
            <a:r>
              <a:rPr lang="en-US" sz="1200" b="0" i="0" dirty="0">
                <a:solidFill>
                  <a:srgbClr val="222222"/>
                </a:solidFill>
                <a:effectLst/>
              </a:rPr>
              <a:t>.</a:t>
            </a:r>
            <a:endParaRPr lang="en-IN" sz="1200" dirty="0">
              <a:solidFill>
                <a:srgbClr val="222222"/>
              </a:solidFill>
            </a:endParaRPr>
          </a:p>
          <a:p>
            <a:pPr marL="228600" indent="-228600" algn="just">
              <a:buAutoNum type="arabicPeriod" startAt="12"/>
            </a:pPr>
            <a:endParaRPr lang="en-IN" sz="1200" dirty="0">
              <a:solidFill>
                <a:srgbClr val="222222"/>
              </a:solidFill>
            </a:endParaRPr>
          </a:p>
          <a:p>
            <a:pPr marL="228600" indent="-228600" algn="just">
              <a:buAutoNum type="arabicPeriod" startAt="12"/>
            </a:pPr>
            <a:r>
              <a:rPr lang="en-IN" sz="1200" dirty="0">
                <a:solidFill>
                  <a:srgbClr val="222222"/>
                </a:solidFill>
              </a:rPr>
              <a:t>   </a:t>
            </a:r>
            <a:r>
              <a:rPr lang="en-US" sz="1200" b="0" i="0" dirty="0">
                <a:solidFill>
                  <a:srgbClr val="222222"/>
                </a:solidFill>
                <a:effectLst/>
              </a:rPr>
              <a:t>Yang, M., Chen, L., </a:t>
            </a:r>
            <a:r>
              <a:rPr lang="en-US" sz="1200" b="0" i="0" dirty="0" err="1">
                <a:solidFill>
                  <a:srgbClr val="222222"/>
                </a:solidFill>
                <a:effectLst/>
              </a:rPr>
              <a:t>Lyu</a:t>
            </a:r>
            <a:r>
              <a:rPr lang="en-US" sz="1200" b="0" i="0" dirty="0">
                <a:solidFill>
                  <a:srgbClr val="222222"/>
                </a:solidFill>
                <a:effectLst/>
              </a:rPr>
              <a:t>, Z., Liu, J., Shen, Y., &amp; Wu, Q. (2020). </a:t>
            </a:r>
            <a:br>
              <a:rPr lang="en-US" sz="1200" b="0" i="0" dirty="0">
                <a:solidFill>
                  <a:srgbClr val="222222"/>
                </a:solidFill>
                <a:effectLst/>
              </a:rPr>
            </a:br>
            <a:r>
              <a:rPr lang="en-US" sz="1200" b="0" i="0" dirty="0">
                <a:solidFill>
                  <a:srgbClr val="222222"/>
                </a:solidFill>
                <a:effectLst/>
              </a:rPr>
              <a:t>   Hierarchical fusion of common sense knowledge and classifier </a:t>
            </a:r>
            <a:br>
              <a:rPr lang="en-US" sz="1200" b="0" i="0" dirty="0">
                <a:solidFill>
                  <a:srgbClr val="222222"/>
                </a:solidFill>
                <a:effectLst/>
              </a:rPr>
            </a:br>
            <a:r>
              <a:rPr lang="en-US" sz="1200" b="0" i="0" dirty="0">
                <a:solidFill>
                  <a:srgbClr val="222222"/>
                </a:solidFill>
                <a:effectLst/>
              </a:rPr>
              <a:t>   decisions for answer selection in community question </a:t>
            </a:r>
            <a:br>
              <a:rPr lang="en-US" sz="1200" b="0" i="0" dirty="0">
                <a:solidFill>
                  <a:srgbClr val="222222"/>
                </a:solidFill>
                <a:effectLst/>
              </a:rPr>
            </a:br>
            <a:r>
              <a:rPr lang="en-US" sz="1200" b="0" i="0" dirty="0">
                <a:solidFill>
                  <a:srgbClr val="222222"/>
                </a:solidFill>
                <a:effectLst/>
              </a:rPr>
              <a:t>   answering. </a:t>
            </a:r>
            <a:r>
              <a:rPr lang="en-US" sz="1200" b="0" i="1" dirty="0">
                <a:solidFill>
                  <a:srgbClr val="222222"/>
                </a:solidFill>
                <a:effectLst/>
              </a:rPr>
              <a:t>Neural Networks</a:t>
            </a:r>
            <a:r>
              <a:rPr lang="en-US" sz="1200" b="0" i="0" dirty="0">
                <a:solidFill>
                  <a:srgbClr val="222222"/>
                </a:solidFill>
                <a:effectLst/>
              </a:rPr>
              <a:t>, </a:t>
            </a:r>
            <a:r>
              <a:rPr lang="en-US" sz="1200" b="0" i="1" dirty="0">
                <a:solidFill>
                  <a:srgbClr val="222222"/>
                </a:solidFill>
                <a:effectLst/>
              </a:rPr>
              <a:t>132</a:t>
            </a:r>
            <a:r>
              <a:rPr lang="en-US" sz="1200" b="0" i="0" dirty="0">
                <a:solidFill>
                  <a:srgbClr val="222222"/>
                </a:solidFill>
                <a:effectLst/>
              </a:rPr>
              <a:t>, 53-65.</a:t>
            </a:r>
            <a:endParaRPr lang="en-IN" sz="1200" dirty="0"/>
          </a:p>
        </p:txBody>
      </p:sp>
      <p:sp>
        <p:nvSpPr>
          <p:cNvPr id="4" name="object 16">
            <a:extLst>
              <a:ext uri="{FF2B5EF4-FFF2-40B4-BE49-F238E27FC236}">
                <a16:creationId xmlns:a16="http://schemas.microsoft.com/office/drawing/2014/main" id="{064939AA-540F-B96C-30A3-7791C5CE0C47}"/>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5" name="object 9">
            <a:extLst>
              <a:ext uri="{FF2B5EF4-FFF2-40B4-BE49-F238E27FC236}">
                <a16:creationId xmlns:a16="http://schemas.microsoft.com/office/drawing/2014/main" id="{AD04A7D0-59D5-EAA6-1882-38EDE8951E87}"/>
              </a:ext>
            </a:extLst>
          </p:cNvPr>
          <p:cNvSpPr txBox="1"/>
          <p:nvPr/>
        </p:nvSpPr>
        <p:spPr>
          <a:xfrm>
            <a:off x="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Tree>
    <p:extLst>
      <p:ext uri="{BB962C8B-B14F-4D97-AF65-F5344CB8AC3E}">
        <p14:creationId xmlns:p14="http://schemas.microsoft.com/office/powerpoint/2010/main" val="66927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DA778D-BC2E-AAFC-4E75-65C6F75E0A09}"/>
              </a:ext>
            </a:extLst>
          </p:cNvPr>
          <p:cNvSpPr txBox="1"/>
          <p:nvPr/>
        </p:nvSpPr>
        <p:spPr>
          <a:xfrm>
            <a:off x="-57150" y="345380"/>
            <a:ext cx="4665345" cy="1569660"/>
          </a:xfrm>
          <a:prstGeom prst="rect">
            <a:avLst/>
          </a:prstGeom>
          <a:noFill/>
        </p:spPr>
        <p:txBody>
          <a:bodyPr wrap="square" rtlCol="0">
            <a:spAutoFit/>
          </a:bodyPr>
          <a:lstStyle/>
          <a:p>
            <a:pPr marL="171450" indent="-171450" algn="l">
              <a:buFont typeface="Arial" panose="020B0604020202020204" pitchFamily="34" charset="0"/>
              <a:buChar char="•"/>
            </a:pPr>
            <a:endParaRPr lang="en-US" sz="1200" b="0" i="0" dirty="0">
              <a:effectLst/>
            </a:endParaRPr>
          </a:p>
          <a:p>
            <a:pPr marL="171450" indent="-171450" algn="just">
              <a:buFont typeface="Arial" panose="020B0604020202020204" pitchFamily="34" charset="0"/>
              <a:buChar char="•"/>
            </a:pPr>
            <a:r>
              <a:rPr lang="en-US" sz="1200" b="0" i="0" dirty="0">
                <a:effectLst/>
              </a:rPr>
              <a:t>LLMs (Large Language Models) have shown impressive performance on various language tasks, but </a:t>
            </a:r>
            <a:r>
              <a:rPr lang="en-US" sz="1200" dirty="0"/>
              <a:t>aren’t </a:t>
            </a:r>
            <a:r>
              <a:rPr lang="en-US" sz="1200" b="0" i="0" dirty="0">
                <a:effectLst/>
              </a:rPr>
              <a:t>optimized for the specific task of extracting information from document images, where a holistic understanding of the layout and structure of the document is required. And they are computationally expensive and time consuming to train.</a:t>
            </a:r>
          </a:p>
          <a:p>
            <a:pPr marL="171450" indent="-171450" algn="l">
              <a:buFont typeface="Arial" panose="020B0604020202020204" pitchFamily="34" charset="0"/>
              <a:buChar char="•"/>
            </a:pPr>
            <a:endParaRPr lang="en-US" sz="1200" b="0" i="0" dirty="0">
              <a:effectLst/>
            </a:endParaRPr>
          </a:p>
        </p:txBody>
      </p:sp>
      <p:sp>
        <p:nvSpPr>
          <p:cNvPr id="4" name="object 7">
            <a:extLst>
              <a:ext uri="{FF2B5EF4-FFF2-40B4-BE49-F238E27FC236}">
                <a16:creationId xmlns:a16="http://schemas.microsoft.com/office/drawing/2014/main" id="{199C5A6F-2C2B-6BF5-3277-3126CEF61E3F}"/>
              </a:ext>
            </a:extLst>
          </p:cNvPr>
          <p:cNvSpPr txBox="1"/>
          <p:nvPr/>
        </p:nvSpPr>
        <p:spPr>
          <a:xfrm>
            <a:off x="1905" y="130175"/>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z="1400" b="1" dirty="0">
                <a:solidFill>
                  <a:schemeClr val="bg1"/>
                </a:solidFill>
                <a:latin typeface="+mj-lt"/>
                <a:cs typeface="Palatino Linotype"/>
              </a:rPr>
              <a:t>Introduction</a:t>
            </a:r>
            <a:endParaRPr sz="1400" b="1" dirty="0">
              <a:solidFill>
                <a:schemeClr val="bg1"/>
              </a:solidFill>
              <a:latin typeface="+mj-lt"/>
              <a:cs typeface="Palatino Linotype"/>
            </a:endParaRPr>
          </a:p>
        </p:txBody>
      </p:sp>
      <p:sp>
        <p:nvSpPr>
          <p:cNvPr id="5" name="object 16">
            <a:extLst>
              <a:ext uri="{FF2B5EF4-FFF2-40B4-BE49-F238E27FC236}">
                <a16:creationId xmlns:a16="http://schemas.microsoft.com/office/drawing/2014/main" id="{D66FB065-D2C7-C3BB-7233-B3A421AF7619}"/>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6" name="object 9">
            <a:extLst>
              <a:ext uri="{FF2B5EF4-FFF2-40B4-BE49-F238E27FC236}">
                <a16:creationId xmlns:a16="http://schemas.microsoft.com/office/drawing/2014/main" id="{79A844E1-6344-D803-0D38-1DC6362FABC4}"/>
              </a:ext>
            </a:extLst>
          </p:cNvPr>
          <p:cNvSpPr txBox="1"/>
          <p:nvPr/>
        </p:nvSpPr>
        <p:spPr>
          <a:xfrm>
            <a:off x="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Tree>
    <p:extLst>
      <p:ext uri="{BB962C8B-B14F-4D97-AF65-F5344CB8AC3E}">
        <p14:creationId xmlns:p14="http://schemas.microsoft.com/office/powerpoint/2010/main" val="1706958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6B52D3-ABDB-B3BF-ED91-5C2ED65AA931}"/>
              </a:ext>
            </a:extLst>
          </p:cNvPr>
          <p:cNvSpPr txBox="1"/>
          <p:nvPr/>
        </p:nvSpPr>
        <p:spPr>
          <a:xfrm>
            <a:off x="323850" y="1391821"/>
            <a:ext cx="4038600" cy="677108"/>
          </a:xfrm>
          <a:prstGeom prst="rect">
            <a:avLst/>
          </a:prstGeom>
          <a:noFill/>
        </p:spPr>
        <p:txBody>
          <a:bodyPr wrap="square" rtlCol="0">
            <a:spAutoFit/>
          </a:bodyPr>
          <a:lstStyle/>
          <a:p>
            <a:pPr algn="ctr"/>
            <a:endParaRPr lang="en-IN" dirty="0"/>
          </a:p>
          <a:p>
            <a:pPr algn="ctr"/>
            <a:r>
              <a:rPr lang="en-IN" sz="2000" dirty="0">
                <a:solidFill>
                  <a:schemeClr val="tx2">
                    <a:lumMod val="75000"/>
                  </a:schemeClr>
                </a:solidFill>
                <a:latin typeface="Algerian" panose="04020705040A02060702" pitchFamily="82" charset="0"/>
              </a:rPr>
              <a:t>Thank you</a:t>
            </a:r>
          </a:p>
        </p:txBody>
      </p:sp>
      <p:sp>
        <p:nvSpPr>
          <p:cNvPr id="3" name="object 16">
            <a:extLst>
              <a:ext uri="{FF2B5EF4-FFF2-40B4-BE49-F238E27FC236}">
                <a16:creationId xmlns:a16="http://schemas.microsoft.com/office/drawing/2014/main" id="{C215C356-A53F-FE91-E5CD-F54CD6A84AAE}"/>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6" name="object 9">
            <a:extLst>
              <a:ext uri="{FF2B5EF4-FFF2-40B4-BE49-F238E27FC236}">
                <a16:creationId xmlns:a16="http://schemas.microsoft.com/office/drawing/2014/main" id="{24469B50-69D3-F4BF-987D-0B0435CA8480}"/>
              </a:ext>
            </a:extLst>
          </p:cNvPr>
          <p:cNvSpPr txBox="1"/>
          <p:nvPr/>
        </p:nvSpPr>
        <p:spPr>
          <a:xfrm>
            <a:off x="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Tree>
    <p:extLst>
      <p:ext uri="{BB962C8B-B14F-4D97-AF65-F5344CB8AC3E}">
        <p14:creationId xmlns:p14="http://schemas.microsoft.com/office/powerpoint/2010/main" val="2299983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7BD821-C340-5EEE-B0B5-E1A6DA52164B}"/>
              </a:ext>
            </a:extLst>
          </p:cNvPr>
          <p:cNvSpPr txBox="1"/>
          <p:nvPr/>
        </p:nvSpPr>
        <p:spPr>
          <a:xfrm>
            <a:off x="-7331" y="511175"/>
            <a:ext cx="4615526" cy="2123658"/>
          </a:xfrm>
          <a:prstGeom prst="rect">
            <a:avLst/>
          </a:prstGeom>
          <a:noFill/>
        </p:spPr>
        <p:txBody>
          <a:bodyPr wrap="square" rtlCol="0">
            <a:spAutoFit/>
          </a:bodyPr>
          <a:lstStyle/>
          <a:p>
            <a:pPr algn="ctr"/>
            <a:endParaRPr lang="en-IN" sz="1200" b="1" dirty="0"/>
          </a:p>
          <a:p>
            <a:pPr algn="ctr"/>
            <a:endParaRPr lang="en-IN" sz="1200" b="1" dirty="0"/>
          </a:p>
          <a:p>
            <a:pPr algn="ctr"/>
            <a:r>
              <a:rPr lang="en-US" sz="1200" b="0" i="0" dirty="0">
                <a:effectLst/>
              </a:rPr>
              <a:t>The problem at hand is the lack of an effective and user-friendly AI-based image-to-text Q/A system that can perform template-free information retrieval from images. Currently available solutions require large datasets for training and have limited user-friendly interfaces, making it difficult for end-users to efficiently extract information from images. The proposed system should overcome these limitations by providing a user-friendly Q/A interface and the ability to perform information extraction from images without the need for extensive training datasets or complicated interfaces.</a:t>
            </a:r>
            <a:endParaRPr lang="en-IN" sz="1200" b="1" dirty="0"/>
          </a:p>
        </p:txBody>
      </p:sp>
      <p:sp>
        <p:nvSpPr>
          <p:cNvPr id="4" name="object 7">
            <a:extLst>
              <a:ext uri="{FF2B5EF4-FFF2-40B4-BE49-F238E27FC236}">
                <a16:creationId xmlns:a16="http://schemas.microsoft.com/office/drawing/2014/main" id="{AF9F1154-3274-50DB-FC06-61AEDE893253}"/>
              </a:ext>
            </a:extLst>
          </p:cNvPr>
          <p:cNvSpPr txBox="1"/>
          <p:nvPr/>
        </p:nvSpPr>
        <p:spPr>
          <a:xfrm>
            <a:off x="0" y="130175"/>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endParaRPr sz="1400" dirty="0">
              <a:latin typeface="Palatino Linotype"/>
              <a:cs typeface="Palatino Linotype"/>
            </a:endParaRPr>
          </a:p>
        </p:txBody>
      </p:sp>
      <p:sp>
        <p:nvSpPr>
          <p:cNvPr id="5" name="TextBox 4">
            <a:extLst>
              <a:ext uri="{FF2B5EF4-FFF2-40B4-BE49-F238E27FC236}">
                <a16:creationId xmlns:a16="http://schemas.microsoft.com/office/drawing/2014/main" id="{D2A95E15-E8AF-AD0A-C8B9-16BCD700E40E}"/>
              </a:ext>
            </a:extLst>
          </p:cNvPr>
          <p:cNvSpPr txBox="1"/>
          <p:nvPr/>
        </p:nvSpPr>
        <p:spPr>
          <a:xfrm>
            <a:off x="-13277" y="154603"/>
            <a:ext cx="4591050" cy="584775"/>
          </a:xfrm>
          <a:prstGeom prst="rect">
            <a:avLst/>
          </a:prstGeom>
          <a:noFill/>
        </p:spPr>
        <p:txBody>
          <a:bodyPr wrap="square" rtlCol="0">
            <a:spAutoFit/>
          </a:bodyPr>
          <a:lstStyle/>
          <a:p>
            <a:r>
              <a:rPr lang="en-IN" sz="1400" b="1" dirty="0">
                <a:solidFill>
                  <a:schemeClr val="bg1"/>
                </a:solidFill>
                <a:latin typeface="+mj-lt"/>
              </a:rPr>
              <a:t>Problem Statement</a:t>
            </a:r>
          </a:p>
          <a:p>
            <a:endParaRPr lang="en-IN" dirty="0"/>
          </a:p>
        </p:txBody>
      </p:sp>
      <p:sp>
        <p:nvSpPr>
          <p:cNvPr id="6" name="object 16">
            <a:extLst>
              <a:ext uri="{FF2B5EF4-FFF2-40B4-BE49-F238E27FC236}">
                <a16:creationId xmlns:a16="http://schemas.microsoft.com/office/drawing/2014/main" id="{DD57FEF3-D56E-0565-BB59-B456B9B000AA}"/>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7" name="object 9">
            <a:extLst>
              <a:ext uri="{FF2B5EF4-FFF2-40B4-BE49-F238E27FC236}">
                <a16:creationId xmlns:a16="http://schemas.microsoft.com/office/drawing/2014/main" id="{13429D00-B6E0-D44D-B308-870E74F3A988}"/>
              </a:ext>
            </a:extLst>
          </p:cNvPr>
          <p:cNvSpPr txBox="1"/>
          <p:nvPr/>
        </p:nvSpPr>
        <p:spPr>
          <a:xfrm>
            <a:off x="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Tree>
    <p:extLst>
      <p:ext uri="{BB962C8B-B14F-4D97-AF65-F5344CB8AC3E}">
        <p14:creationId xmlns:p14="http://schemas.microsoft.com/office/powerpoint/2010/main" val="66541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33C8ADB7-EF68-A506-00A7-2AA10F14C219}"/>
              </a:ext>
            </a:extLst>
          </p:cNvPr>
          <p:cNvSpPr txBox="1"/>
          <p:nvPr/>
        </p:nvSpPr>
        <p:spPr>
          <a:xfrm>
            <a:off x="0" y="130175"/>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endParaRPr sz="1400" dirty="0">
              <a:latin typeface="Palatino Linotype"/>
              <a:cs typeface="Palatino Linotype"/>
            </a:endParaRPr>
          </a:p>
        </p:txBody>
      </p:sp>
      <p:sp>
        <p:nvSpPr>
          <p:cNvPr id="3" name="TextBox 2">
            <a:extLst>
              <a:ext uri="{FF2B5EF4-FFF2-40B4-BE49-F238E27FC236}">
                <a16:creationId xmlns:a16="http://schemas.microsoft.com/office/drawing/2014/main" id="{EC8A1BE7-CC9F-765D-2726-96B6DD69CEE1}"/>
              </a:ext>
            </a:extLst>
          </p:cNvPr>
          <p:cNvSpPr txBox="1"/>
          <p:nvPr/>
        </p:nvSpPr>
        <p:spPr>
          <a:xfrm>
            <a:off x="0" y="130175"/>
            <a:ext cx="4591050" cy="307777"/>
          </a:xfrm>
          <a:prstGeom prst="rect">
            <a:avLst/>
          </a:prstGeom>
          <a:noFill/>
        </p:spPr>
        <p:txBody>
          <a:bodyPr wrap="square" rtlCol="0">
            <a:spAutoFit/>
          </a:bodyPr>
          <a:lstStyle/>
          <a:p>
            <a:r>
              <a:rPr lang="en-IN" sz="1400" b="1" dirty="0">
                <a:solidFill>
                  <a:schemeClr val="bg1"/>
                </a:solidFill>
                <a:latin typeface="+mj-lt"/>
              </a:rPr>
              <a:t>Literature Review</a:t>
            </a:r>
          </a:p>
        </p:txBody>
      </p:sp>
      <p:graphicFrame>
        <p:nvGraphicFramePr>
          <p:cNvPr id="5" name="Table 4">
            <a:extLst>
              <a:ext uri="{FF2B5EF4-FFF2-40B4-BE49-F238E27FC236}">
                <a16:creationId xmlns:a16="http://schemas.microsoft.com/office/drawing/2014/main" id="{296195BD-6194-8EBB-6A93-88C80477A170}"/>
              </a:ext>
            </a:extLst>
          </p:cNvPr>
          <p:cNvGraphicFramePr>
            <a:graphicFrameLocks noGrp="1"/>
          </p:cNvGraphicFramePr>
          <p:nvPr>
            <p:extLst>
              <p:ext uri="{D42A27DB-BD31-4B8C-83A1-F6EECF244321}">
                <p14:modId xmlns:p14="http://schemas.microsoft.com/office/powerpoint/2010/main" val="3189708971"/>
              </p:ext>
            </p:extLst>
          </p:nvPr>
        </p:nvGraphicFramePr>
        <p:xfrm>
          <a:off x="1" y="641850"/>
          <a:ext cx="4591049" cy="2177050"/>
        </p:xfrm>
        <a:graphic>
          <a:graphicData uri="http://schemas.openxmlformats.org/drawingml/2006/table">
            <a:tbl>
              <a:tblPr firstRow="1" bandRow="1">
                <a:tableStyleId>{5C22544A-7EE6-4342-B048-85BDC9FD1C3A}</a:tableStyleId>
              </a:tblPr>
              <a:tblGrid>
                <a:gridCol w="294623">
                  <a:extLst>
                    <a:ext uri="{9D8B030D-6E8A-4147-A177-3AD203B41FA5}">
                      <a16:colId xmlns:a16="http://schemas.microsoft.com/office/drawing/2014/main" val="3513747619"/>
                    </a:ext>
                  </a:extLst>
                </a:gridCol>
                <a:gridCol w="661049">
                  <a:extLst>
                    <a:ext uri="{9D8B030D-6E8A-4147-A177-3AD203B41FA5}">
                      <a16:colId xmlns:a16="http://schemas.microsoft.com/office/drawing/2014/main" val="1985102543"/>
                    </a:ext>
                  </a:extLst>
                </a:gridCol>
                <a:gridCol w="694999">
                  <a:extLst>
                    <a:ext uri="{9D8B030D-6E8A-4147-A177-3AD203B41FA5}">
                      <a16:colId xmlns:a16="http://schemas.microsoft.com/office/drawing/2014/main" val="1027997874"/>
                    </a:ext>
                  </a:extLst>
                </a:gridCol>
                <a:gridCol w="866309">
                  <a:extLst>
                    <a:ext uri="{9D8B030D-6E8A-4147-A177-3AD203B41FA5}">
                      <a16:colId xmlns:a16="http://schemas.microsoft.com/office/drawing/2014/main" val="2133732454"/>
                    </a:ext>
                  </a:extLst>
                </a:gridCol>
                <a:gridCol w="739874">
                  <a:extLst>
                    <a:ext uri="{9D8B030D-6E8A-4147-A177-3AD203B41FA5}">
                      <a16:colId xmlns:a16="http://schemas.microsoft.com/office/drawing/2014/main" val="1701187262"/>
                    </a:ext>
                  </a:extLst>
                </a:gridCol>
                <a:gridCol w="866309">
                  <a:extLst>
                    <a:ext uri="{9D8B030D-6E8A-4147-A177-3AD203B41FA5}">
                      <a16:colId xmlns:a16="http://schemas.microsoft.com/office/drawing/2014/main" val="1715433796"/>
                    </a:ext>
                  </a:extLst>
                </a:gridCol>
                <a:gridCol w="467886">
                  <a:extLst>
                    <a:ext uri="{9D8B030D-6E8A-4147-A177-3AD203B41FA5}">
                      <a16:colId xmlns:a16="http://schemas.microsoft.com/office/drawing/2014/main" val="48899713"/>
                    </a:ext>
                  </a:extLst>
                </a:gridCol>
              </a:tblGrid>
              <a:tr h="457200">
                <a:tc>
                  <a:txBody>
                    <a:bodyPr/>
                    <a:lstStyle/>
                    <a:p>
                      <a:pPr algn="ctr">
                        <a:lnSpc>
                          <a:spcPct val="107000"/>
                        </a:lnSpc>
                        <a:spcAft>
                          <a:spcPts val="800"/>
                        </a:spcAft>
                      </a:pPr>
                      <a:br>
                        <a:rPr lang="en-IN" sz="600" kern="100" dirty="0">
                          <a:effectLst/>
                        </a:rPr>
                      </a:br>
                      <a:r>
                        <a:rPr lang="en-IN" sz="600" kern="100" dirty="0">
                          <a:effectLst/>
                        </a:rPr>
                        <a:t>S no.</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IN" sz="600" kern="100" dirty="0">
                          <a:effectLst/>
                        </a:rPr>
                      </a:br>
                      <a:r>
                        <a:rPr lang="en-IN" sz="600" kern="100" dirty="0">
                          <a:effectLst/>
                        </a:rPr>
                        <a:t>Author(s)</a:t>
                      </a:r>
                    </a:p>
                    <a:p>
                      <a:pPr algn="ctr">
                        <a:lnSpc>
                          <a:spcPct val="107000"/>
                        </a:lnSpc>
                        <a:spcAft>
                          <a:spcPts val="800"/>
                        </a:spcAft>
                      </a:pPr>
                      <a:r>
                        <a:rPr lang="en-IN" sz="600" kern="100" dirty="0">
                          <a:effectLst/>
                        </a:rPr>
                        <a:t>&amp; </a:t>
                      </a:r>
                    </a:p>
                    <a:p>
                      <a:pPr algn="ctr">
                        <a:lnSpc>
                          <a:spcPct val="107000"/>
                        </a:lnSpc>
                        <a:spcAft>
                          <a:spcPts val="800"/>
                        </a:spcAft>
                      </a:pPr>
                      <a:r>
                        <a:rPr lang="en-IN" sz="600" kern="100" dirty="0">
                          <a:effectLst/>
                        </a:rPr>
                        <a:t>Publication Year</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IN" sz="600" kern="100">
                          <a:effectLst/>
                        </a:rPr>
                      </a:br>
                      <a:br>
                        <a:rPr lang="en-IN" sz="600" kern="100">
                          <a:effectLst/>
                        </a:rPr>
                      </a:br>
                      <a:r>
                        <a:rPr lang="en-IN" sz="600" kern="100">
                          <a:effectLst/>
                        </a:rPr>
                        <a:t>Study Title</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IN" sz="600" kern="100">
                          <a:effectLst/>
                        </a:rPr>
                      </a:br>
                      <a:br>
                        <a:rPr lang="en-IN" sz="600" kern="100">
                          <a:effectLst/>
                        </a:rPr>
                      </a:br>
                      <a:r>
                        <a:rPr lang="en-IN" sz="600" kern="100">
                          <a:effectLst/>
                        </a:rPr>
                        <a:t>Key Findings</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IN" sz="600" kern="100" dirty="0">
                          <a:effectLst/>
                        </a:rPr>
                      </a:br>
                      <a:br>
                        <a:rPr lang="en-IN" sz="600" kern="100" dirty="0">
                          <a:effectLst/>
                        </a:rPr>
                      </a:br>
                      <a:r>
                        <a:rPr lang="en-IN" sz="600" kern="100" dirty="0">
                          <a:effectLst/>
                        </a:rPr>
                        <a:t>Limitations</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IN" sz="600" kern="100">
                          <a:effectLst/>
                        </a:rPr>
                      </a:br>
                      <a:r>
                        <a:rPr lang="en-IN" sz="600" kern="100">
                          <a:effectLst/>
                        </a:rPr>
                        <a:t>Relevance</a:t>
                      </a:r>
                    </a:p>
                    <a:p>
                      <a:pPr algn="ctr">
                        <a:lnSpc>
                          <a:spcPct val="107000"/>
                        </a:lnSpc>
                        <a:spcAft>
                          <a:spcPts val="800"/>
                        </a:spcAft>
                      </a:pPr>
                      <a:r>
                        <a:rPr lang="en-IN" sz="600" kern="100">
                          <a:effectLst/>
                        </a:rPr>
                        <a:t>to Project</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nchor="b"/>
                </a:tc>
                <a:tc>
                  <a:txBody>
                    <a:bodyPr/>
                    <a:lstStyle/>
                    <a:p>
                      <a:pPr algn="ctr">
                        <a:lnSpc>
                          <a:spcPct val="107000"/>
                        </a:lnSpc>
                        <a:spcAft>
                          <a:spcPts val="800"/>
                        </a:spcAft>
                      </a:pPr>
                      <a:br>
                        <a:rPr lang="en-IN" sz="600" kern="100" dirty="0">
                          <a:effectLst/>
                        </a:rPr>
                      </a:br>
                      <a:br>
                        <a:rPr lang="en-IN" sz="600" kern="100" dirty="0">
                          <a:effectLst/>
                        </a:rPr>
                      </a:br>
                      <a:r>
                        <a:rPr lang="en-IN" sz="600" kern="100" dirty="0">
                          <a:effectLst/>
                        </a:rPr>
                        <a:t>Study Type</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extLst>
                  <a:ext uri="{0D108BD9-81ED-4DB2-BD59-A6C34878D82A}">
                    <a16:rowId xmlns:a16="http://schemas.microsoft.com/office/drawing/2014/main" val="2453579582"/>
                  </a:ext>
                </a:extLst>
              </a:tr>
              <a:tr h="723159">
                <a:tc>
                  <a:txBody>
                    <a:bodyPr/>
                    <a:lstStyle/>
                    <a:p>
                      <a:pPr algn="ctr">
                        <a:lnSpc>
                          <a:spcPct val="107000"/>
                        </a:lnSpc>
                        <a:spcAft>
                          <a:spcPts val="800"/>
                        </a:spcAft>
                      </a:pPr>
                      <a:br>
                        <a:rPr lang="en-US" sz="600" kern="100" dirty="0">
                          <a:effectLst/>
                        </a:rPr>
                      </a:br>
                      <a:br>
                        <a:rPr lang="en-US" sz="600" kern="100" dirty="0">
                          <a:effectLst/>
                        </a:rPr>
                      </a:br>
                      <a:r>
                        <a:rPr lang="en-US" sz="600" kern="100" dirty="0">
                          <a:effectLst/>
                        </a:rPr>
                        <a:t>1</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IN" sz="600" kern="100" dirty="0">
                          <a:effectLst/>
                        </a:rPr>
                      </a:br>
                      <a:r>
                        <a:rPr lang="en-IN" sz="600" kern="100" dirty="0" err="1">
                          <a:effectLst/>
                        </a:rPr>
                        <a:t>LeCun</a:t>
                      </a:r>
                      <a:r>
                        <a:rPr lang="en-IN" sz="600" kern="100" dirty="0">
                          <a:effectLst/>
                        </a:rPr>
                        <a:t>, Yann et al.</a:t>
                      </a:r>
                    </a:p>
                    <a:p>
                      <a:pPr algn="ctr">
                        <a:lnSpc>
                          <a:spcPct val="107000"/>
                        </a:lnSpc>
                        <a:spcAft>
                          <a:spcPts val="800"/>
                        </a:spcAft>
                      </a:pPr>
                      <a:r>
                        <a:rPr lang="en-IN" sz="600" kern="100" dirty="0">
                          <a:effectLst/>
                        </a:rPr>
                        <a:t>2020 </a:t>
                      </a:r>
                      <a:r>
                        <a:rPr lang="en-IN" sz="600" b="1" kern="100" dirty="0">
                          <a:effectLst/>
                        </a:rPr>
                        <a:t>[3]</a:t>
                      </a:r>
                      <a:endParaRPr lang="en-IN" sz="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US" sz="600" kern="100" dirty="0">
                          <a:effectLst/>
                        </a:rPr>
                      </a:br>
                      <a:r>
                        <a:rPr lang="en-US" sz="600" kern="100" dirty="0">
                          <a:effectLst/>
                        </a:rPr>
                        <a:t>Document Information Extraction in the Age of Deep Learning</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r>
                        <a:rPr lang="en-US" sz="600" kern="100">
                          <a:effectLst/>
                        </a:rPr>
                        <a:t>Describes state-of-the-art techniques for document information extraction using deep learning</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US" sz="600" kern="100">
                          <a:effectLst/>
                        </a:rPr>
                      </a:br>
                      <a:r>
                        <a:rPr lang="en-US" sz="600" kern="100">
                          <a:effectLst/>
                        </a:rPr>
                        <a:t>General review article, no specific research study</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US" sz="600" kern="100">
                          <a:effectLst/>
                        </a:rPr>
                      </a:br>
                      <a:r>
                        <a:rPr lang="en-US" sz="600" kern="100">
                          <a:effectLst/>
                        </a:rPr>
                        <a:t>Provides overview of current research in the field</a:t>
                      </a:r>
                      <a:endParaRPr lang="en-IN"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IN" sz="600" kern="100" dirty="0">
                          <a:effectLst/>
                        </a:rPr>
                      </a:br>
                      <a:r>
                        <a:rPr lang="en-IN" sz="600" kern="100" dirty="0">
                          <a:effectLst/>
                        </a:rPr>
                        <a:t>Review Article</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extLst>
                  <a:ext uri="{0D108BD9-81ED-4DB2-BD59-A6C34878D82A}">
                    <a16:rowId xmlns:a16="http://schemas.microsoft.com/office/drawing/2014/main" val="521766302"/>
                  </a:ext>
                </a:extLst>
              </a:tr>
              <a:tr h="839821">
                <a:tc>
                  <a:txBody>
                    <a:bodyPr/>
                    <a:lstStyle/>
                    <a:p>
                      <a:pPr algn="ctr">
                        <a:lnSpc>
                          <a:spcPct val="107000"/>
                        </a:lnSpc>
                        <a:spcAft>
                          <a:spcPts val="800"/>
                        </a:spcAft>
                      </a:pPr>
                      <a:br>
                        <a:rPr lang="en-IN" sz="600" kern="100" dirty="0">
                          <a:effectLst/>
                        </a:rPr>
                      </a:br>
                      <a:br>
                        <a:rPr lang="en-IN" sz="600" kern="100" dirty="0">
                          <a:effectLst/>
                        </a:rPr>
                      </a:br>
                      <a:br>
                        <a:rPr lang="en-IN" sz="600" kern="100" dirty="0">
                          <a:effectLst/>
                        </a:rPr>
                      </a:br>
                      <a:br>
                        <a:rPr lang="en-IN" sz="600" kern="100" dirty="0">
                          <a:effectLst/>
                        </a:rPr>
                      </a:br>
                      <a:r>
                        <a:rPr lang="en-IN" sz="600" kern="100" dirty="0">
                          <a:effectLst/>
                        </a:rPr>
                        <a:t>2</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IN" sz="600" kern="100" dirty="0">
                          <a:effectLst/>
                        </a:rPr>
                      </a:br>
                      <a:r>
                        <a:rPr lang="en-IN" sz="600" kern="100" dirty="0" err="1">
                          <a:effectLst/>
                        </a:rPr>
                        <a:t>Skalický</a:t>
                      </a:r>
                      <a:r>
                        <a:rPr lang="en-IN" sz="600" kern="100" dirty="0">
                          <a:effectLst/>
                        </a:rPr>
                        <a:t>, M., </a:t>
                      </a:r>
                      <a:r>
                        <a:rPr lang="en-IN" sz="600" kern="100" dirty="0" err="1">
                          <a:effectLst/>
                        </a:rPr>
                        <a:t>Šimsa</a:t>
                      </a:r>
                      <a:r>
                        <a:rPr lang="en-IN" sz="600" kern="100" dirty="0">
                          <a:effectLst/>
                        </a:rPr>
                        <a:t>, Š., </a:t>
                      </a:r>
                      <a:r>
                        <a:rPr lang="en-IN" sz="600" kern="100" dirty="0" err="1">
                          <a:effectLst/>
                        </a:rPr>
                        <a:t>Uřičář</a:t>
                      </a:r>
                      <a:r>
                        <a:rPr lang="en-IN" sz="600" kern="100" dirty="0">
                          <a:effectLst/>
                        </a:rPr>
                        <a:t>, M., &amp; </a:t>
                      </a:r>
                      <a:r>
                        <a:rPr lang="en-IN" sz="600" kern="100" dirty="0" err="1">
                          <a:effectLst/>
                        </a:rPr>
                        <a:t>Šulc</a:t>
                      </a:r>
                      <a:r>
                        <a:rPr lang="en-IN" sz="600" kern="100" dirty="0">
                          <a:effectLst/>
                        </a:rPr>
                        <a:t>, M.</a:t>
                      </a:r>
                      <a:br>
                        <a:rPr lang="en-IN" sz="600" kern="100" dirty="0">
                          <a:effectLst/>
                        </a:rPr>
                      </a:br>
                      <a:br>
                        <a:rPr lang="en-IN" sz="600" kern="100" dirty="0">
                          <a:effectLst/>
                        </a:rPr>
                      </a:br>
                      <a:r>
                        <a:rPr lang="en-IN" sz="600" kern="100" dirty="0">
                          <a:effectLst/>
                        </a:rPr>
                        <a:t>2018 </a:t>
                      </a:r>
                      <a:r>
                        <a:rPr lang="en-IN" sz="600" b="1" kern="100" dirty="0">
                          <a:effectLst/>
                        </a:rPr>
                        <a:t>[7]</a:t>
                      </a:r>
                      <a:endParaRPr lang="en-IN" sz="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IN" sz="600" kern="100" dirty="0">
                          <a:effectLst/>
                        </a:rPr>
                      </a:br>
                      <a:r>
                        <a:rPr lang="en-IN" sz="600" kern="100" dirty="0">
                          <a:effectLst/>
                        </a:rPr>
                        <a:t>Document Information Extraction for Business Processes</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IN" sz="600" kern="100" dirty="0">
                          <a:effectLst/>
                        </a:rPr>
                      </a:br>
                      <a:r>
                        <a:rPr lang="en-IN" sz="600" kern="100" dirty="0">
                          <a:effectLst/>
                        </a:rPr>
                        <a:t>Describes implementation of document information extraction system for invoice processing in a large corporation</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US" sz="600" kern="100" dirty="0">
                          <a:effectLst/>
                        </a:rPr>
                      </a:br>
                      <a:r>
                        <a:rPr lang="en-US" sz="600" kern="100" dirty="0">
                          <a:effectLst/>
                        </a:rPr>
                        <a:t>Limited to specific use case, not a generalizable study</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IN" sz="600" kern="100" dirty="0">
                          <a:effectLst/>
                        </a:rPr>
                      </a:br>
                      <a:r>
                        <a:rPr lang="en-IN" sz="600" kern="100" dirty="0">
                          <a:effectLst/>
                        </a:rPr>
                        <a:t>Provides example of successful implementation of document information extraction system</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IN" sz="600" kern="100" dirty="0">
                          <a:effectLst/>
                        </a:rPr>
                      </a:br>
                      <a:r>
                        <a:rPr lang="en-IN" sz="600" kern="100" dirty="0">
                          <a:effectLst/>
                        </a:rPr>
                        <a:t>Case Study</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extLst>
                  <a:ext uri="{0D108BD9-81ED-4DB2-BD59-A6C34878D82A}">
                    <a16:rowId xmlns:a16="http://schemas.microsoft.com/office/drawing/2014/main" val="1947415179"/>
                  </a:ext>
                </a:extLst>
              </a:tr>
            </a:tbl>
          </a:graphicData>
        </a:graphic>
      </p:graphicFrame>
      <p:sp>
        <p:nvSpPr>
          <p:cNvPr id="9" name="object 16">
            <a:extLst>
              <a:ext uri="{FF2B5EF4-FFF2-40B4-BE49-F238E27FC236}">
                <a16:creationId xmlns:a16="http://schemas.microsoft.com/office/drawing/2014/main" id="{32FBC704-BE54-E890-5C2D-A2F85CDAC1E8}"/>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10" name="object 9">
            <a:extLst>
              <a:ext uri="{FF2B5EF4-FFF2-40B4-BE49-F238E27FC236}">
                <a16:creationId xmlns:a16="http://schemas.microsoft.com/office/drawing/2014/main" id="{1619E471-9576-69C8-B8E9-240B7BB4FF9E}"/>
              </a:ext>
            </a:extLst>
          </p:cNvPr>
          <p:cNvSpPr txBox="1"/>
          <p:nvPr/>
        </p:nvSpPr>
        <p:spPr>
          <a:xfrm>
            <a:off x="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Tree>
    <p:extLst>
      <p:ext uri="{BB962C8B-B14F-4D97-AF65-F5344CB8AC3E}">
        <p14:creationId xmlns:p14="http://schemas.microsoft.com/office/powerpoint/2010/main" val="135096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C12000CB-4C75-BE81-C933-F1E060B1EE9D}"/>
              </a:ext>
            </a:extLst>
          </p:cNvPr>
          <p:cNvSpPr txBox="1"/>
          <p:nvPr/>
        </p:nvSpPr>
        <p:spPr>
          <a:xfrm>
            <a:off x="0" y="120939"/>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endParaRPr sz="1400" dirty="0">
              <a:latin typeface="Palatino Linotype"/>
              <a:cs typeface="Palatino Linotype"/>
            </a:endParaRPr>
          </a:p>
        </p:txBody>
      </p:sp>
      <p:sp>
        <p:nvSpPr>
          <p:cNvPr id="4" name="TextBox 3">
            <a:extLst>
              <a:ext uri="{FF2B5EF4-FFF2-40B4-BE49-F238E27FC236}">
                <a16:creationId xmlns:a16="http://schemas.microsoft.com/office/drawing/2014/main" id="{3045A5B0-F858-72F3-3B36-3793B74032A1}"/>
              </a:ext>
            </a:extLst>
          </p:cNvPr>
          <p:cNvSpPr txBox="1"/>
          <p:nvPr/>
        </p:nvSpPr>
        <p:spPr>
          <a:xfrm>
            <a:off x="-22512" y="152229"/>
            <a:ext cx="4591050" cy="307777"/>
          </a:xfrm>
          <a:prstGeom prst="rect">
            <a:avLst/>
          </a:prstGeom>
          <a:noFill/>
        </p:spPr>
        <p:txBody>
          <a:bodyPr wrap="square" rtlCol="0">
            <a:spAutoFit/>
          </a:bodyPr>
          <a:lstStyle/>
          <a:p>
            <a:r>
              <a:rPr lang="en-IN" sz="1400" b="1" dirty="0">
                <a:solidFill>
                  <a:schemeClr val="bg1"/>
                </a:solidFill>
                <a:latin typeface="+mj-lt"/>
              </a:rPr>
              <a:t>Literature Review</a:t>
            </a:r>
          </a:p>
        </p:txBody>
      </p:sp>
      <p:graphicFrame>
        <p:nvGraphicFramePr>
          <p:cNvPr id="5" name="Table 4">
            <a:extLst>
              <a:ext uri="{FF2B5EF4-FFF2-40B4-BE49-F238E27FC236}">
                <a16:creationId xmlns:a16="http://schemas.microsoft.com/office/drawing/2014/main" id="{A6A1FC23-A6A7-37CD-2A36-EC90A8AD92C8}"/>
              </a:ext>
            </a:extLst>
          </p:cNvPr>
          <p:cNvGraphicFramePr>
            <a:graphicFrameLocks noGrp="1"/>
          </p:cNvGraphicFramePr>
          <p:nvPr>
            <p:extLst>
              <p:ext uri="{D42A27DB-BD31-4B8C-83A1-F6EECF244321}">
                <p14:modId xmlns:p14="http://schemas.microsoft.com/office/powerpoint/2010/main" val="1002576473"/>
              </p:ext>
            </p:extLst>
          </p:nvPr>
        </p:nvGraphicFramePr>
        <p:xfrm>
          <a:off x="0" y="511175"/>
          <a:ext cx="4591052" cy="2590800"/>
        </p:xfrm>
        <a:graphic>
          <a:graphicData uri="http://schemas.openxmlformats.org/drawingml/2006/table">
            <a:tbl>
              <a:tblPr firstRow="1" bandRow="1">
                <a:tableStyleId>{5C22544A-7EE6-4342-B048-85BDC9FD1C3A}</a:tableStyleId>
              </a:tblPr>
              <a:tblGrid>
                <a:gridCol w="294624">
                  <a:extLst>
                    <a:ext uri="{9D8B030D-6E8A-4147-A177-3AD203B41FA5}">
                      <a16:colId xmlns:a16="http://schemas.microsoft.com/office/drawing/2014/main" val="2384221434"/>
                    </a:ext>
                  </a:extLst>
                </a:gridCol>
                <a:gridCol w="661049">
                  <a:extLst>
                    <a:ext uri="{9D8B030D-6E8A-4147-A177-3AD203B41FA5}">
                      <a16:colId xmlns:a16="http://schemas.microsoft.com/office/drawing/2014/main" val="3771712734"/>
                    </a:ext>
                  </a:extLst>
                </a:gridCol>
                <a:gridCol w="694999">
                  <a:extLst>
                    <a:ext uri="{9D8B030D-6E8A-4147-A177-3AD203B41FA5}">
                      <a16:colId xmlns:a16="http://schemas.microsoft.com/office/drawing/2014/main" val="2817339046"/>
                    </a:ext>
                  </a:extLst>
                </a:gridCol>
                <a:gridCol w="866310">
                  <a:extLst>
                    <a:ext uri="{9D8B030D-6E8A-4147-A177-3AD203B41FA5}">
                      <a16:colId xmlns:a16="http://schemas.microsoft.com/office/drawing/2014/main" val="2208764767"/>
                    </a:ext>
                  </a:extLst>
                </a:gridCol>
                <a:gridCol w="739874">
                  <a:extLst>
                    <a:ext uri="{9D8B030D-6E8A-4147-A177-3AD203B41FA5}">
                      <a16:colId xmlns:a16="http://schemas.microsoft.com/office/drawing/2014/main" val="2975602813"/>
                    </a:ext>
                  </a:extLst>
                </a:gridCol>
                <a:gridCol w="866310">
                  <a:extLst>
                    <a:ext uri="{9D8B030D-6E8A-4147-A177-3AD203B41FA5}">
                      <a16:colId xmlns:a16="http://schemas.microsoft.com/office/drawing/2014/main" val="3601010406"/>
                    </a:ext>
                  </a:extLst>
                </a:gridCol>
                <a:gridCol w="467886">
                  <a:extLst>
                    <a:ext uri="{9D8B030D-6E8A-4147-A177-3AD203B41FA5}">
                      <a16:colId xmlns:a16="http://schemas.microsoft.com/office/drawing/2014/main" val="1280182544"/>
                    </a:ext>
                  </a:extLst>
                </a:gridCol>
              </a:tblGrid>
              <a:tr h="838200">
                <a:tc>
                  <a:txBody>
                    <a:bodyPr/>
                    <a:lstStyle/>
                    <a:p>
                      <a:pPr algn="ctr">
                        <a:lnSpc>
                          <a:spcPct val="107000"/>
                        </a:lnSpc>
                        <a:spcAft>
                          <a:spcPts val="800"/>
                        </a:spcAft>
                      </a:pPr>
                      <a:br>
                        <a:rPr lang="en-US" sz="600" kern="100" dirty="0">
                          <a:effectLst/>
                        </a:rPr>
                      </a:br>
                      <a:br>
                        <a:rPr lang="en-US" sz="600" kern="100" dirty="0">
                          <a:effectLst/>
                        </a:rPr>
                      </a:br>
                      <a:br>
                        <a:rPr lang="en-US" sz="600" kern="100" dirty="0">
                          <a:effectLst/>
                        </a:rPr>
                      </a:br>
                      <a:br>
                        <a:rPr lang="en-US" sz="600" kern="100" dirty="0">
                          <a:effectLst/>
                        </a:rPr>
                      </a:br>
                      <a:r>
                        <a:rPr lang="en-US" sz="600" kern="100" dirty="0">
                          <a:effectLst/>
                        </a:rPr>
                        <a:t>3</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IN" sz="600" kern="100" dirty="0">
                          <a:effectLst/>
                        </a:rPr>
                      </a:br>
                      <a:r>
                        <a:rPr lang="en-IN" sz="600" kern="100" dirty="0">
                          <a:effectLst/>
                        </a:rPr>
                        <a:t>Qian, Tie-Yan et al.</a:t>
                      </a:r>
                    </a:p>
                    <a:p>
                      <a:pPr algn="ctr">
                        <a:lnSpc>
                          <a:spcPct val="107000"/>
                        </a:lnSpc>
                        <a:spcAft>
                          <a:spcPts val="800"/>
                        </a:spcAft>
                      </a:pPr>
                      <a:r>
                        <a:rPr lang="en-IN" sz="600" kern="100" dirty="0">
                          <a:effectLst/>
                        </a:rPr>
                        <a:t>2019 </a:t>
                      </a:r>
                      <a:r>
                        <a:rPr lang="en-IN" sz="600" b="0" kern="100" dirty="0">
                          <a:effectLst/>
                        </a:rPr>
                        <a:t>[4]</a:t>
                      </a:r>
                      <a:endParaRPr lang="en-IN" sz="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US" sz="600" kern="100" dirty="0">
                          <a:effectLst/>
                        </a:rPr>
                      </a:br>
                      <a:r>
                        <a:rPr lang="en-US" sz="600" kern="100" dirty="0">
                          <a:effectLst/>
                        </a:rPr>
                        <a:t>Natural Language Queries for Business Intelligence: A Survey</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US" sz="600" kern="100" dirty="0">
                          <a:effectLst/>
                        </a:rPr>
                      </a:br>
                      <a:r>
                        <a:rPr lang="en-US" sz="600" kern="100" dirty="0">
                          <a:effectLst/>
                        </a:rPr>
                        <a:t>Provides overview of natural language query systems for business intelligence</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US" sz="600" kern="100" dirty="0">
                          <a:effectLst/>
                        </a:rPr>
                      </a:br>
                      <a:r>
                        <a:rPr lang="en-US" sz="600" kern="100" dirty="0">
                          <a:effectLst/>
                        </a:rPr>
                        <a:t>Limited to natural language query systems for business intelligence, not document information extraction specifically</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US" sz="600" kern="100" dirty="0">
                          <a:effectLst/>
                        </a:rPr>
                      </a:br>
                      <a:r>
                        <a:rPr lang="en-US" sz="600" kern="100" dirty="0">
                          <a:effectLst/>
                        </a:rPr>
                        <a:t>Provides insights into natural language query systems and potential applications in document information extraction</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tc>
                  <a:txBody>
                    <a:bodyPr/>
                    <a:lstStyle/>
                    <a:p>
                      <a:pPr algn="ctr">
                        <a:lnSpc>
                          <a:spcPct val="107000"/>
                        </a:lnSpc>
                        <a:spcAft>
                          <a:spcPts val="800"/>
                        </a:spcAft>
                      </a:pPr>
                      <a:br>
                        <a:rPr lang="en-IN" sz="600" kern="100" dirty="0">
                          <a:effectLst/>
                        </a:rPr>
                      </a:br>
                      <a:r>
                        <a:rPr lang="en-IN" sz="600" kern="100" dirty="0">
                          <a:effectLst/>
                        </a:rPr>
                        <a:t>Review Article</a:t>
                      </a:r>
                      <a:endParaRPr lang="en-IN"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774" marR="23774" marT="11887" marB="11887"/>
                </a:tc>
                <a:extLst>
                  <a:ext uri="{0D108BD9-81ED-4DB2-BD59-A6C34878D82A}">
                    <a16:rowId xmlns:a16="http://schemas.microsoft.com/office/drawing/2014/main" val="2103240163"/>
                  </a:ext>
                </a:extLst>
              </a:tr>
              <a:tr h="838200">
                <a:tc>
                  <a:txBody>
                    <a:bodyPr/>
                    <a:lstStyle/>
                    <a:p>
                      <a:pPr algn="ctr"/>
                      <a:br>
                        <a:rPr lang="en-US" sz="600" b="0" i="0" kern="1200" dirty="0">
                          <a:solidFill>
                            <a:schemeClr val="dk1"/>
                          </a:solidFill>
                          <a:effectLst/>
                          <a:latin typeface="+mn-lt"/>
                          <a:ea typeface="+mn-ea"/>
                          <a:cs typeface="Times New Roman" panose="02020603050405020304" pitchFamily="18" charset="0"/>
                        </a:rPr>
                      </a:br>
                      <a:br>
                        <a:rPr lang="en-US" sz="600" b="0" i="0" kern="1200" dirty="0">
                          <a:solidFill>
                            <a:schemeClr val="dk1"/>
                          </a:solidFill>
                          <a:effectLst/>
                          <a:latin typeface="+mn-lt"/>
                          <a:ea typeface="+mn-ea"/>
                          <a:cs typeface="Times New Roman" panose="02020603050405020304" pitchFamily="18" charset="0"/>
                        </a:rPr>
                      </a:br>
                      <a:br>
                        <a:rPr lang="en-US" sz="600" b="0" i="0" kern="1200" dirty="0">
                          <a:solidFill>
                            <a:schemeClr val="dk1"/>
                          </a:solidFill>
                          <a:effectLst/>
                          <a:latin typeface="+mn-lt"/>
                          <a:ea typeface="+mn-ea"/>
                          <a:cs typeface="Times New Roman" panose="02020603050405020304" pitchFamily="18" charset="0"/>
                        </a:rPr>
                      </a:br>
                      <a:r>
                        <a:rPr lang="en-US" sz="600" b="0" i="0" kern="1200" dirty="0">
                          <a:solidFill>
                            <a:schemeClr val="dk1"/>
                          </a:solidFill>
                          <a:effectLst/>
                          <a:latin typeface="+mn-lt"/>
                          <a:ea typeface="+mn-ea"/>
                          <a:cs typeface="Times New Roman" panose="02020603050405020304" pitchFamily="18" charset="0"/>
                        </a:rPr>
                        <a:t>4</a:t>
                      </a:r>
                      <a:endParaRPr lang="en-IN" sz="600" dirty="0">
                        <a:latin typeface="+mn-lt"/>
                        <a:cs typeface="Times New Roman" panose="02020603050405020304" pitchFamily="18" charset="0"/>
                      </a:endParaRPr>
                    </a:p>
                  </a:txBody>
                  <a:tcPr/>
                </a:tc>
                <a:tc>
                  <a:txBody>
                    <a:bodyPr/>
                    <a:lstStyle/>
                    <a:p>
                      <a:pPr algn="ctr"/>
                      <a:br>
                        <a:rPr lang="da-DK" sz="600" b="0" i="0" kern="1200" dirty="0">
                          <a:solidFill>
                            <a:schemeClr val="dk1"/>
                          </a:solidFill>
                          <a:effectLst/>
                          <a:latin typeface="+mn-lt"/>
                          <a:ea typeface="+mn-ea"/>
                          <a:cs typeface="Times New Roman" panose="02020603050405020304" pitchFamily="18" charset="0"/>
                        </a:rPr>
                      </a:br>
                      <a:br>
                        <a:rPr lang="da-DK" sz="600" b="0" i="0" kern="1200" dirty="0">
                          <a:solidFill>
                            <a:schemeClr val="dk1"/>
                          </a:solidFill>
                          <a:effectLst/>
                          <a:latin typeface="+mn-lt"/>
                          <a:ea typeface="+mn-ea"/>
                          <a:cs typeface="Times New Roman" panose="02020603050405020304" pitchFamily="18" charset="0"/>
                        </a:rPr>
                      </a:br>
                      <a:r>
                        <a:rPr lang="da-DK" sz="600" b="0" i="0" kern="1200" dirty="0">
                          <a:solidFill>
                            <a:schemeClr val="dk1"/>
                          </a:solidFill>
                          <a:effectLst/>
                          <a:latin typeface="+mn-lt"/>
                          <a:ea typeface="+mn-ea"/>
                          <a:cs typeface="Times New Roman" panose="02020603050405020304" pitchFamily="18" charset="0"/>
                        </a:rPr>
                        <a:t>Roy, Pradeep Kumar et al.</a:t>
                      </a:r>
                    </a:p>
                    <a:p>
                      <a:pPr algn="ctr"/>
                      <a:endParaRPr lang="da-DK" sz="600" b="0" i="0" kern="1200" dirty="0">
                        <a:solidFill>
                          <a:schemeClr val="dk1"/>
                        </a:solidFill>
                        <a:effectLst/>
                        <a:latin typeface="+mn-lt"/>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600" b="0" i="0" kern="1200" dirty="0">
                          <a:solidFill>
                            <a:schemeClr val="dk1"/>
                          </a:solidFill>
                          <a:effectLst/>
                          <a:latin typeface="+mn-lt"/>
                          <a:ea typeface="+mn-ea"/>
                          <a:cs typeface="Times New Roman" panose="02020603050405020304" pitchFamily="18" charset="0"/>
                        </a:rPr>
                        <a:t>2018 </a:t>
                      </a:r>
                      <a:r>
                        <a:rPr lang="en-IN" sz="600" b="1" i="0" kern="1200" dirty="0">
                          <a:solidFill>
                            <a:schemeClr val="dk1"/>
                          </a:solidFill>
                          <a:effectLst/>
                          <a:latin typeface="+mn-lt"/>
                          <a:ea typeface="+mn-ea"/>
                          <a:cs typeface="Times New Roman" panose="02020603050405020304" pitchFamily="18" charset="0"/>
                        </a:rPr>
                        <a:t>[5]</a:t>
                      </a:r>
                      <a:endParaRPr lang="en-IN" sz="600" b="1" dirty="0">
                        <a:latin typeface="+mn-lt"/>
                        <a:cs typeface="Times New Roman" panose="02020603050405020304" pitchFamily="18" charset="0"/>
                      </a:endParaRPr>
                    </a:p>
                  </a:txBody>
                  <a:tcPr/>
                </a:tc>
                <a:tc>
                  <a:txBody>
                    <a:bodyPr/>
                    <a:lstStyle/>
                    <a:p>
                      <a:pPr algn="ctr"/>
                      <a:br>
                        <a:rPr lang="en-US" sz="600" b="0" i="0" kern="1200" dirty="0">
                          <a:solidFill>
                            <a:schemeClr val="dk1"/>
                          </a:solidFill>
                          <a:effectLst/>
                          <a:latin typeface="+mn-lt"/>
                          <a:ea typeface="+mn-ea"/>
                          <a:cs typeface="Times New Roman" panose="02020603050405020304" pitchFamily="18" charset="0"/>
                        </a:rPr>
                      </a:br>
                      <a:r>
                        <a:rPr lang="en-US" sz="600" b="0" i="0" kern="1200" dirty="0">
                          <a:solidFill>
                            <a:schemeClr val="dk1"/>
                          </a:solidFill>
                          <a:effectLst/>
                          <a:latin typeface="+mn-lt"/>
                          <a:ea typeface="+mn-ea"/>
                          <a:cs typeface="Times New Roman" panose="02020603050405020304" pitchFamily="18" charset="0"/>
                        </a:rPr>
                        <a:t>A Survey of Techniques for OCR Error Correction</a:t>
                      </a:r>
                      <a:endParaRPr lang="en-IN" sz="600" dirty="0">
                        <a:latin typeface="+mn-lt"/>
                        <a:cs typeface="Times New Roman" panose="02020603050405020304" pitchFamily="18" charset="0"/>
                      </a:endParaRPr>
                    </a:p>
                  </a:txBody>
                  <a:tcPr/>
                </a:tc>
                <a:tc>
                  <a:txBody>
                    <a:bodyPr/>
                    <a:lstStyle/>
                    <a:p>
                      <a:pPr algn="ctr"/>
                      <a:br>
                        <a:rPr lang="en-US" sz="600" b="0" i="0" kern="1200" dirty="0">
                          <a:solidFill>
                            <a:schemeClr val="dk1"/>
                          </a:solidFill>
                          <a:effectLst/>
                          <a:latin typeface="+mn-lt"/>
                          <a:ea typeface="+mn-ea"/>
                          <a:cs typeface="Times New Roman" panose="02020603050405020304" pitchFamily="18" charset="0"/>
                        </a:rPr>
                      </a:br>
                      <a:r>
                        <a:rPr lang="en-US" sz="600" b="0" i="0" kern="1200" dirty="0">
                          <a:solidFill>
                            <a:schemeClr val="dk1"/>
                          </a:solidFill>
                          <a:effectLst/>
                          <a:latin typeface="+mn-lt"/>
                          <a:ea typeface="+mn-ea"/>
                          <a:cs typeface="Times New Roman" panose="02020603050405020304" pitchFamily="18" charset="0"/>
                        </a:rPr>
                        <a:t>Provides overview of techniques for correcting errors in optical character recognition</a:t>
                      </a:r>
                      <a:endParaRPr lang="en-IN" sz="600" dirty="0">
                        <a:latin typeface="+mn-lt"/>
                        <a:cs typeface="Times New Roman" panose="02020603050405020304" pitchFamily="18" charset="0"/>
                      </a:endParaRPr>
                    </a:p>
                  </a:txBody>
                  <a:tcPr/>
                </a:tc>
                <a:tc>
                  <a:txBody>
                    <a:bodyPr/>
                    <a:lstStyle/>
                    <a:p>
                      <a:pPr algn="ctr"/>
                      <a:br>
                        <a:rPr lang="en-IN" sz="600" b="0" i="0" kern="1200" dirty="0">
                          <a:solidFill>
                            <a:schemeClr val="dk1"/>
                          </a:solidFill>
                          <a:effectLst/>
                          <a:latin typeface="+mn-lt"/>
                          <a:ea typeface="+mn-ea"/>
                          <a:cs typeface="Times New Roman" panose="02020603050405020304" pitchFamily="18" charset="0"/>
                        </a:rPr>
                      </a:br>
                      <a:r>
                        <a:rPr lang="en-IN" sz="600" b="0" i="0" kern="1200" dirty="0">
                          <a:solidFill>
                            <a:schemeClr val="dk1"/>
                          </a:solidFill>
                          <a:effectLst/>
                          <a:latin typeface="+mn-lt"/>
                          <a:ea typeface="+mn-ea"/>
                          <a:cs typeface="Times New Roman" panose="02020603050405020304" pitchFamily="18" charset="0"/>
                        </a:rPr>
                        <a:t>Focuses on OCR error correction, not document information extraction specifically</a:t>
                      </a:r>
                      <a:endParaRPr lang="en-IN" sz="600" dirty="0">
                        <a:latin typeface="+mn-lt"/>
                        <a:cs typeface="Times New Roman" panose="02020603050405020304" pitchFamily="18" charset="0"/>
                      </a:endParaRPr>
                    </a:p>
                  </a:txBody>
                  <a:tcPr/>
                </a:tc>
                <a:tc>
                  <a:txBody>
                    <a:bodyPr/>
                    <a:lstStyle/>
                    <a:p>
                      <a:pPr algn="ctr"/>
                      <a:r>
                        <a:rPr lang="en-US" sz="600" b="0" i="0" kern="1200" dirty="0">
                          <a:solidFill>
                            <a:schemeClr val="dk1"/>
                          </a:solidFill>
                          <a:effectLst/>
                          <a:latin typeface="+mn-lt"/>
                          <a:ea typeface="+mn-ea"/>
                          <a:cs typeface="Times New Roman" panose="02020603050405020304" pitchFamily="18" charset="0"/>
                        </a:rPr>
                        <a:t>Provides insights into techniques for correcting errors in OCR, which may be applicable to document information extraction</a:t>
                      </a:r>
                      <a:endParaRPr lang="en-IN" sz="600" dirty="0">
                        <a:latin typeface="+mn-lt"/>
                        <a:cs typeface="Times New Roman" panose="02020603050405020304" pitchFamily="18" charset="0"/>
                      </a:endParaRPr>
                    </a:p>
                  </a:txBody>
                  <a:tcPr/>
                </a:tc>
                <a:tc>
                  <a:txBody>
                    <a:bodyPr/>
                    <a:lstStyle/>
                    <a:p>
                      <a:pPr algn="ctr"/>
                      <a:br>
                        <a:rPr lang="en-IN" sz="600" b="0" i="0" kern="1200" dirty="0">
                          <a:solidFill>
                            <a:schemeClr val="dk1"/>
                          </a:solidFill>
                          <a:effectLst/>
                          <a:latin typeface="+mn-lt"/>
                          <a:ea typeface="+mn-ea"/>
                          <a:cs typeface="Times New Roman" panose="02020603050405020304" pitchFamily="18" charset="0"/>
                        </a:rPr>
                      </a:br>
                      <a:br>
                        <a:rPr lang="en-IN" sz="600" b="0" i="0" kern="1200" dirty="0">
                          <a:solidFill>
                            <a:schemeClr val="dk1"/>
                          </a:solidFill>
                          <a:effectLst/>
                          <a:latin typeface="+mn-lt"/>
                          <a:ea typeface="+mn-ea"/>
                          <a:cs typeface="Times New Roman" panose="02020603050405020304" pitchFamily="18" charset="0"/>
                        </a:rPr>
                      </a:br>
                      <a:r>
                        <a:rPr lang="en-IN" sz="600" b="0" i="0" kern="1200" dirty="0">
                          <a:solidFill>
                            <a:schemeClr val="dk1"/>
                          </a:solidFill>
                          <a:effectLst/>
                          <a:latin typeface="+mn-lt"/>
                          <a:ea typeface="+mn-ea"/>
                          <a:cs typeface="Times New Roman" panose="02020603050405020304" pitchFamily="18" charset="0"/>
                        </a:rPr>
                        <a:t>Review Article</a:t>
                      </a:r>
                      <a:endParaRPr lang="en-IN" sz="600" dirty="0">
                        <a:latin typeface="+mn-lt"/>
                        <a:cs typeface="Times New Roman" panose="02020603050405020304" pitchFamily="18" charset="0"/>
                      </a:endParaRPr>
                    </a:p>
                  </a:txBody>
                  <a:tcPr/>
                </a:tc>
                <a:extLst>
                  <a:ext uri="{0D108BD9-81ED-4DB2-BD59-A6C34878D82A}">
                    <a16:rowId xmlns:a16="http://schemas.microsoft.com/office/drawing/2014/main" val="1661393808"/>
                  </a:ext>
                </a:extLst>
              </a:tr>
              <a:tr h="838200">
                <a:tc>
                  <a:txBody>
                    <a:bodyPr/>
                    <a:lstStyle/>
                    <a:p>
                      <a:pPr algn="ctr"/>
                      <a:br>
                        <a:rPr lang="en-US" sz="600" b="0" i="0" kern="1200" dirty="0">
                          <a:solidFill>
                            <a:schemeClr val="dk1"/>
                          </a:solidFill>
                          <a:effectLst/>
                          <a:latin typeface="+mn-lt"/>
                          <a:ea typeface="+mn-ea"/>
                          <a:cs typeface="Times New Roman" panose="02020603050405020304" pitchFamily="18" charset="0"/>
                        </a:rPr>
                      </a:br>
                      <a:br>
                        <a:rPr lang="en-US" sz="600" b="0" i="0" kern="1200" dirty="0">
                          <a:solidFill>
                            <a:schemeClr val="dk1"/>
                          </a:solidFill>
                          <a:effectLst/>
                          <a:latin typeface="+mn-lt"/>
                          <a:ea typeface="+mn-ea"/>
                          <a:cs typeface="Times New Roman" panose="02020603050405020304" pitchFamily="18" charset="0"/>
                        </a:rPr>
                      </a:br>
                      <a:br>
                        <a:rPr lang="en-US" sz="600" b="0" i="0" kern="1200" dirty="0">
                          <a:solidFill>
                            <a:schemeClr val="dk1"/>
                          </a:solidFill>
                          <a:effectLst/>
                          <a:latin typeface="+mn-lt"/>
                          <a:ea typeface="+mn-ea"/>
                          <a:cs typeface="Times New Roman" panose="02020603050405020304" pitchFamily="18" charset="0"/>
                        </a:rPr>
                      </a:br>
                      <a:r>
                        <a:rPr lang="en-US" sz="600" b="0" i="0" kern="1200" dirty="0">
                          <a:solidFill>
                            <a:schemeClr val="dk1"/>
                          </a:solidFill>
                          <a:effectLst/>
                          <a:latin typeface="+mn-lt"/>
                          <a:ea typeface="+mn-ea"/>
                          <a:cs typeface="Times New Roman" panose="02020603050405020304" pitchFamily="18" charset="0"/>
                        </a:rPr>
                        <a:t>5</a:t>
                      </a:r>
                      <a:endParaRPr lang="en-IN" sz="600" dirty="0">
                        <a:latin typeface="+mn-lt"/>
                        <a:cs typeface="Times New Roman" panose="02020603050405020304" pitchFamily="18" charset="0"/>
                      </a:endParaRPr>
                    </a:p>
                  </a:txBody>
                  <a:tcPr/>
                </a:tc>
                <a:tc>
                  <a:txBody>
                    <a:bodyPr/>
                    <a:lstStyle/>
                    <a:p>
                      <a:pPr algn="ctr"/>
                      <a:br>
                        <a:rPr lang="en-IN" sz="600" b="0" i="0" kern="1200" dirty="0">
                          <a:solidFill>
                            <a:schemeClr val="dk1"/>
                          </a:solidFill>
                          <a:effectLst/>
                          <a:latin typeface="+mn-lt"/>
                          <a:ea typeface="+mn-ea"/>
                          <a:cs typeface="Times New Roman" panose="02020603050405020304" pitchFamily="18" charset="0"/>
                        </a:rPr>
                      </a:br>
                      <a:br>
                        <a:rPr lang="en-IN" sz="600" b="0" i="0" kern="1200" dirty="0">
                          <a:solidFill>
                            <a:schemeClr val="dk1"/>
                          </a:solidFill>
                          <a:effectLst/>
                          <a:latin typeface="+mn-lt"/>
                          <a:ea typeface="+mn-ea"/>
                          <a:cs typeface="Times New Roman" panose="02020603050405020304" pitchFamily="18" charset="0"/>
                        </a:rPr>
                      </a:br>
                      <a:r>
                        <a:rPr lang="en-IN" sz="600" b="0" i="0" kern="1200" dirty="0">
                          <a:solidFill>
                            <a:schemeClr val="dk1"/>
                          </a:solidFill>
                          <a:effectLst/>
                          <a:latin typeface="+mn-lt"/>
                          <a:ea typeface="+mn-ea"/>
                          <a:cs typeface="Times New Roman" panose="02020603050405020304" pitchFamily="18" charset="0"/>
                        </a:rPr>
                        <a:t>Shi, </a:t>
                      </a:r>
                      <a:r>
                        <a:rPr lang="en-IN" sz="600" b="0" i="0" kern="1200" dirty="0" err="1">
                          <a:solidFill>
                            <a:schemeClr val="dk1"/>
                          </a:solidFill>
                          <a:effectLst/>
                          <a:latin typeface="+mn-lt"/>
                          <a:ea typeface="+mn-ea"/>
                          <a:cs typeface="Times New Roman" panose="02020603050405020304" pitchFamily="18" charset="0"/>
                        </a:rPr>
                        <a:t>Baoguang</a:t>
                      </a:r>
                      <a:r>
                        <a:rPr lang="en-IN" sz="600" b="0" i="0" kern="1200" dirty="0">
                          <a:solidFill>
                            <a:schemeClr val="dk1"/>
                          </a:solidFill>
                          <a:effectLst/>
                          <a:latin typeface="+mn-lt"/>
                          <a:ea typeface="+mn-ea"/>
                          <a:cs typeface="Times New Roman" panose="02020603050405020304" pitchFamily="18" charset="0"/>
                        </a:rPr>
                        <a:t> et al.</a:t>
                      </a:r>
                    </a:p>
                    <a:p>
                      <a:pPr algn="ctr"/>
                      <a:endParaRPr lang="en-IN" sz="600" b="0" i="0" kern="1200" dirty="0">
                        <a:solidFill>
                          <a:schemeClr val="dk1"/>
                        </a:solidFill>
                        <a:effectLst/>
                        <a:latin typeface="+mn-lt"/>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600" b="0" i="0" kern="1200" dirty="0">
                          <a:solidFill>
                            <a:schemeClr val="dk1"/>
                          </a:solidFill>
                          <a:effectLst/>
                          <a:latin typeface="+mn-lt"/>
                          <a:ea typeface="+mn-ea"/>
                          <a:cs typeface="Times New Roman" panose="02020603050405020304" pitchFamily="18" charset="0"/>
                        </a:rPr>
                        <a:t>2016 </a:t>
                      </a:r>
                      <a:r>
                        <a:rPr lang="en-IN" sz="600" b="1" i="0" kern="1200" dirty="0">
                          <a:solidFill>
                            <a:schemeClr val="dk1"/>
                          </a:solidFill>
                          <a:effectLst/>
                          <a:latin typeface="+mn-lt"/>
                          <a:ea typeface="+mn-ea"/>
                          <a:cs typeface="Times New Roman" panose="02020603050405020304" pitchFamily="18" charset="0"/>
                        </a:rPr>
                        <a:t>[6]</a:t>
                      </a:r>
                      <a:endParaRPr lang="en-IN" sz="600" b="1" dirty="0">
                        <a:latin typeface="+mn-lt"/>
                        <a:cs typeface="Times New Roman" panose="02020603050405020304" pitchFamily="18" charset="0"/>
                      </a:endParaRPr>
                    </a:p>
                  </a:txBody>
                  <a:tcPr/>
                </a:tc>
                <a:tc>
                  <a:txBody>
                    <a:bodyPr/>
                    <a:lstStyle/>
                    <a:p>
                      <a:pPr algn="ctr"/>
                      <a:r>
                        <a:rPr lang="en-US" sz="600" b="0" i="0" kern="1200" dirty="0">
                          <a:solidFill>
                            <a:schemeClr val="dk1"/>
                          </a:solidFill>
                          <a:effectLst/>
                          <a:latin typeface="+mn-lt"/>
                          <a:ea typeface="+mn-ea"/>
                          <a:cs typeface="Times New Roman" panose="02020603050405020304" pitchFamily="18" charset="0"/>
                        </a:rPr>
                        <a:t>An End-to-End Trainable Neural Network for Image-Based Sequence Recognition and Its Application to Scene Text Recognition</a:t>
                      </a:r>
                      <a:endParaRPr lang="en-IN" sz="600" dirty="0">
                        <a:latin typeface="+mn-lt"/>
                        <a:cs typeface="Times New Roman" panose="02020603050405020304" pitchFamily="18" charset="0"/>
                      </a:endParaRPr>
                    </a:p>
                  </a:txBody>
                  <a:tcPr/>
                </a:tc>
                <a:tc>
                  <a:txBody>
                    <a:bodyPr/>
                    <a:lstStyle/>
                    <a:p>
                      <a:pPr algn="ctr"/>
                      <a:br>
                        <a:rPr lang="en-US" sz="600" b="0" i="0" kern="1200" dirty="0">
                          <a:solidFill>
                            <a:schemeClr val="dk1"/>
                          </a:solidFill>
                          <a:effectLst/>
                          <a:latin typeface="+mn-lt"/>
                          <a:ea typeface="+mn-ea"/>
                          <a:cs typeface="Times New Roman" panose="02020603050405020304" pitchFamily="18" charset="0"/>
                        </a:rPr>
                      </a:br>
                      <a:r>
                        <a:rPr lang="en-US" sz="600" b="0" i="0" kern="1200" dirty="0">
                          <a:solidFill>
                            <a:schemeClr val="dk1"/>
                          </a:solidFill>
                          <a:effectLst/>
                          <a:latin typeface="+mn-lt"/>
                          <a:ea typeface="+mn-ea"/>
                          <a:cs typeface="Times New Roman" panose="02020603050405020304" pitchFamily="18" charset="0"/>
                        </a:rPr>
                        <a:t>Describes a deep learning method for recognizing text in images</a:t>
                      </a:r>
                      <a:endParaRPr lang="en-IN" sz="600" dirty="0">
                        <a:latin typeface="+mn-lt"/>
                        <a:cs typeface="Times New Roman" panose="02020603050405020304" pitchFamily="18" charset="0"/>
                      </a:endParaRPr>
                    </a:p>
                  </a:txBody>
                  <a:tcPr/>
                </a:tc>
                <a:tc>
                  <a:txBody>
                    <a:bodyPr/>
                    <a:lstStyle/>
                    <a:p>
                      <a:pPr algn="ctr"/>
                      <a:br>
                        <a:rPr lang="en-IN" sz="600" b="0" i="0" kern="1200" dirty="0">
                          <a:solidFill>
                            <a:schemeClr val="dk1"/>
                          </a:solidFill>
                          <a:effectLst/>
                          <a:latin typeface="+mn-lt"/>
                          <a:ea typeface="+mn-ea"/>
                          <a:cs typeface="Times New Roman" panose="02020603050405020304" pitchFamily="18" charset="0"/>
                        </a:rPr>
                      </a:br>
                      <a:r>
                        <a:rPr lang="en-IN" sz="600" b="0" i="0" kern="1200" dirty="0">
                          <a:solidFill>
                            <a:schemeClr val="dk1"/>
                          </a:solidFill>
                          <a:effectLst/>
                          <a:latin typeface="+mn-lt"/>
                          <a:ea typeface="+mn-ea"/>
                          <a:cs typeface="Times New Roman" panose="02020603050405020304" pitchFamily="18" charset="0"/>
                        </a:rPr>
                        <a:t>Focuses on image-based text recognition, not document information extraction specifically</a:t>
                      </a:r>
                      <a:endParaRPr lang="en-IN" sz="600" dirty="0">
                        <a:latin typeface="+mn-lt"/>
                        <a:cs typeface="Times New Roman" panose="02020603050405020304" pitchFamily="18" charset="0"/>
                      </a:endParaRPr>
                    </a:p>
                  </a:txBody>
                  <a:tcPr/>
                </a:tc>
                <a:tc>
                  <a:txBody>
                    <a:bodyPr/>
                    <a:lstStyle/>
                    <a:p>
                      <a:pPr algn="ctr"/>
                      <a:r>
                        <a:rPr lang="en-US" sz="600" b="0" i="0" kern="1200" dirty="0">
                          <a:solidFill>
                            <a:schemeClr val="dk1"/>
                          </a:solidFill>
                          <a:effectLst/>
                          <a:latin typeface="+mn-lt"/>
                          <a:ea typeface="+mn-ea"/>
                          <a:cs typeface="Times New Roman" panose="02020603050405020304" pitchFamily="18" charset="0"/>
                        </a:rPr>
                        <a:t>Provides insights into deep learning methods for recognizing text in images, which may be applicable to document information extraction</a:t>
                      </a:r>
                      <a:endParaRPr lang="en-IN" sz="600" dirty="0">
                        <a:latin typeface="+mn-lt"/>
                        <a:cs typeface="Times New Roman" panose="02020603050405020304" pitchFamily="18" charset="0"/>
                      </a:endParaRPr>
                    </a:p>
                  </a:txBody>
                  <a:tcPr/>
                </a:tc>
                <a:tc>
                  <a:txBody>
                    <a:bodyPr/>
                    <a:lstStyle/>
                    <a:p>
                      <a:pPr algn="ctr"/>
                      <a:br>
                        <a:rPr lang="en-IN" sz="600" b="0" i="0" kern="1200" dirty="0">
                          <a:solidFill>
                            <a:schemeClr val="dk1"/>
                          </a:solidFill>
                          <a:effectLst/>
                          <a:latin typeface="+mn-lt"/>
                          <a:ea typeface="+mn-ea"/>
                          <a:cs typeface="Times New Roman" panose="02020603050405020304" pitchFamily="18" charset="0"/>
                        </a:rPr>
                      </a:br>
                      <a:br>
                        <a:rPr lang="en-IN" sz="600" b="0" i="0" kern="1200" dirty="0">
                          <a:solidFill>
                            <a:schemeClr val="dk1"/>
                          </a:solidFill>
                          <a:effectLst/>
                          <a:latin typeface="+mn-lt"/>
                          <a:ea typeface="+mn-ea"/>
                          <a:cs typeface="Times New Roman" panose="02020603050405020304" pitchFamily="18" charset="0"/>
                        </a:rPr>
                      </a:br>
                      <a:r>
                        <a:rPr lang="en-IN" sz="600" b="0" i="0" kern="1200" dirty="0">
                          <a:solidFill>
                            <a:schemeClr val="dk1"/>
                          </a:solidFill>
                          <a:effectLst/>
                          <a:latin typeface="+mn-lt"/>
                          <a:ea typeface="+mn-ea"/>
                          <a:cs typeface="Times New Roman" panose="02020603050405020304" pitchFamily="18" charset="0"/>
                        </a:rPr>
                        <a:t>Research Article</a:t>
                      </a:r>
                      <a:endParaRPr lang="en-IN" sz="600" dirty="0">
                        <a:latin typeface="+mn-lt"/>
                        <a:cs typeface="Times New Roman" panose="02020603050405020304" pitchFamily="18" charset="0"/>
                      </a:endParaRPr>
                    </a:p>
                  </a:txBody>
                  <a:tcPr/>
                </a:tc>
                <a:extLst>
                  <a:ext uri="{0D108BD9-81ED-4DB2-BD59-A6C34878D82A}">
                    <a16:rowId xmlns:a16="http://schemas.microsoft.com/office/drawing/2014/main" val="2070728933"/>
                  </a:ext>
                </a:extLst>
              </a:tr>
            </a:tbl>
          </a:graphicData>
        </a:graphic>
      </p:graphicFrame>
      <p:sp>
        <p:nvSpPr>
          <p:cNvPr id="6" name="object 16">
            <a:extLst>
              <a:ext uri="{FF2B5EF4-FFF2-40B4-BE49-F238E27FC236}">
                <a16:creationId xmlns:a16="http://schemas.microsoft.com/office/drawing/2014/main" id="{CFF68A39-C3E2-0CEA-01C2-552E2B2B406B}"/>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7" name="object 9">
            <a:extLst>
              <a:ext uri="{FF2B5EF4-FFF2-40B4-BE49-F238E27FC236}">
                <a16:creationId xmlns:a16="http://schemas.microsoft.com/office/drawing/2014/main" id="{28700CD7-FD40-E35A-77DF-17BC20AEDBB4}"/>
              </a:ext>
            </a:extLst>
          </p:cNvPr>
          <p:cNvSpPr txBox="1"/>
          <p:nvPr/>
        </p:nvSpPr>
        <p:spPr>
          <a:xfrm>
            <a:off x="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Tree>
    <p:extLst>
      <p:ext uri="{BB962C8B-B14F-4D97-AF65-F5344CB8AC3E}">
        <p14:creationId xmlns:p14="http://schemas.microsoft.com/office/powerpoint/2010/main" val="185431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235B3302-3998-5583-E40A-C3DC4F0804A1}"/>
              </a:ext>
            </a:extLst>
          </p:cNvPr>
          <p:cNvSpPr txBox="1"/>
          <p:nvPr/>
        </p:nvSpPr>
        <p:spPr>
          <a:xfrm>
            <a:off x="0" y="120939"/>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endParaRPr sz="1400" dirty="0">
              <a:latin typeface="Palatino Linotype"/>
              <a:cs typeface="Palatino Linotype"/>
            </a:endParaRPr>
          </a:p>
        </p:txBody>
      </p:sp>
      <p:sp>
        <p:nvSpPr>
          <p:cNvPr id="3" name="TextBox 2">
            <a:extLst>
              <a:ext uri="{FF2B5EF4-FFF2-40B4-BE49-F238E27FC236}">
                <a16:creationId xmlns:a16="http://schemas.microsoft.com/office/drawing/2014/main" id="{3C131939-8C59-6E35-3EEE-7D035ED3AF9D}"/>
              </a:ext>
            </a:extLst>
          </p:cNvPr>
          <p:cNvSpPr txBox="1"/>
          <p:nvPr/>
        </p:nvSpPr>
        <p:spPr>
          <a:xfrm>
            <a:off x="-22512" y="152229"/>
            <a:ext cx="4591050" cy="307777"/>
          </a:xfrm>
          <a:prstGeom prst="rect">
            <a:avLst/>
          </a:prstGeom>
          <a:noFill/>
        </p:spPr>
        <p:txBody>
          <a:bodyPr wrap="square" rtlCol="0">
            <a:spAutoFit/>
          </a:bodyPr>
          <a:lstStyle/>
          <a:p>
            <a:r>
              <a:rPr lang="en-IN" sz="1400" b="1" dirty="0">
                <a:solidFill>
                  <a:schemeClr val="bg1"/>
                </a:solidFill>
                <a:latin typeface="+mj-lt"/>
              </a:rPr>
              <a:t>Literature Review</a:t>
            </a:r>
          </a:p>
        </p:txBody>
      </p:sp>
      <p:sp>
        <p:nvSpPr>
          <p:cNvPr id="6" name="TextBox 5">
            <a:extLst>
              <a:ext uri="{FF2B5EF4-FFF2-40B4-BE49-F238E27FC236}">
                <a16:creationId xmlns:a16="http://schemas.microsoft.com/office/drawing/2014/main" id="{DB951062-F857-D8A8-FC69-5CFB4E11660E}"/>
              </a:ext>
            </a:extLst>
          </p:cNvPr>
          <p:cNvSpPr txBox="1"/>
          <p:nvPr/>
        </p:nvSpPr>
        <p:spPr>
          <a:xfrm>
            <a:off x="94297" y="472417"/>
            <a:ext cx="4419600" cy="3200876"/>
          </a:xfrm>
          <a:prstGeom prst="rect">
            <a:avLst/>
          </a:prstGeom>
          <a:noFill/>
        </p:spPr>
        <p:txBody>
          <a:bodyPr wrap="square" rtlCol="0">
            <a:spAutoFit/>
          </a:bodyPr>
          <a:lstStyle/>
          <a:p>
            <a:pPr algn="just" eaLnBrk="0" fontAlgn="base" hangingPunct="0">
              <a:spcBef>
                <a:spcPct val="0"/>
              </a:spcBef>
              <a:spcAft>
                <a:spcPct val="0"/>
              </a:spcAft>
              <a:buFontTx/>
              <a:buAutoNum type="arabicPeriod"/>
            </a:pPr>
            <a:r>
              <a:rPr kumimoji="0" lang="en-US" altLang="en-US" sz="1200" b="0" i="0" u="none" strike="noStrike" cap="none" normalizeH="0" baseline="0" dirty="0">
                <a:ln>
                  <a:noFill/>
                </a:ln>
                <a:solidFill>
                  <a:schemeClr val="tx1"/>
                </a:solidFill>
                <a:effectLst/>
              </a:rPr>
              <a:t> The paper authored by Tuan Lai, Quoc Le, and Minh-Thang Luong </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    </a:t>
            </a:r>
            <a:r>
              <a:rPr kumimoji="0" lang="en-US" altLang="en-US" sz="800" b="1" i="0" u="none" strike="noStrike" cap="none" normalizeH="0" baseline="0" dirty="0">
                <a:ln>
                  <a:noFill/>
                </a:ln>
                <a:solidFill>
                  <a:schemeClr val="tx1"/>
                </a:solidFill>
                <a:effectLst/>
              </a:rPr>
              <a:t>[11]</a:t>
            </a:r>
            <a:r>
              <a:rPr kumimoji="0" lang="en-US" altLang="en-US" sz="1200" b="1"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rPr>
              <a:t>discusses the limitation of limited dataset size and lack of </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    diversity in document types as limitations. </a:t>
            </a:r>
          </a:p>
          <a:p>
            <a:pPr algn="just" eaLnBrk="0" fontAlgn="base" hangingPunct="0">
              <a:spcBef>
                <a:spcPct val="0"/>
              </a:spcBef>
              <a:spcAft>
                <a:spcPct val="0"/>
              </a:spcAft>
              <a:buFontTx/>
              <a:buAutoNum type="arabicPeriod"/>
            </a:pPr>
            <a:endParaRPr kumimoji="0" lang="en-US" altLang="en-US" sz="1200" b="0" i="0" u="none" strike="noStrike" cap="none" normalizeH="0" baseline="0" dirty="0">
              <a:ln>
                <a:noFill/>
              </a:ln>
              <a:solidFill>
                <a:schemeClr val="tx1"/>
              </a:solidFill>
              <a:effectLst/>
            </a:endParaRPr>
          </a:p>
          <a:p>
            <a:pPr algn="just" eaLnBrk="0" fontAlgn="base" hangingPunct="0">
              <a:spcBef>
                <a:spcPct val="0"/>
              </a:spcBef>
              <a:spcAft>
                <a:spcPct val="0"/>
              </a:spcAft>
              <a:buFontTx/>
              <a:buAutoNum type="arabicPeriod" startAt="2"/>
            </a:pPr>
            <a:r>
              <a:rPr kumimoji="0" lang="en-US" altLang="en-US" sz="1200" b="0" i="0" u="none" strike="noStrike" cap="none" normalizeH="0" baseline="0" dirty="0">
                <a:ln>
                  <a:noFill/>
                </a:ln>
                <a:solidFill>
                  <a:schemeClr val="tx1"/>
                </a:solidFill>
                <a:effectLst/>
              </a:rPr>
              <a:t>  The paper by </a:t>
            </a:r>
            <a:r>
              <a:rPr kumimoji="0" lang="en-US" altLang="en-US" sz="1200" b="0" i="0" u="none" strike="noStrike" cap="none" normalizeH="0" baseline="0" dirty="0" err="1">
                <a:ln>
                  <a:noFill/>
                </a:ln>
                <a:solidFill>
                  <a:schemeClr val="tx1"/>
                </a:solidFill>
                <a:effectLst/>
              </a:rPr>
              <a:t>Jinfeng</a:t>
            </a:r>
            <a:r>
              <a:rPr kumimoji="0" lang="en-US" altLang="en-US" sz="1200" b="0" i="0" u="none" strike="noStrike" cap="none" normalizeH="0" baseline="0" dirty="0">
                <a:ln>
                  <a:noFill/>
                </a:ln>
                <a:solidFill>
                  <a:schemeClr val="tx1"/>
                </a:solidFill>
                <a:effectLst/>
              </a:rPr>
              <a:t> Rao, </a:t>
            </a:r>
            <a:r>
              <a:rPr kumimoji="0" lang="en-US" altLang="en-US" sz="1200" b="0" i="0" u="none" strike="noStrike" cap="none" normalizeH="0" baseline="0" dirty="0" err="1">
                <a:ln>
                  <a:noFill/>
                </a:ln>
                <a:solidFill>
                  <a:schemeClr val="tx1"/>
                </a:solidFill>
                <a:effectLst/>
              </a:rPr>
              <a:t>Huaishao</a:t>
            </a:r>
            <a:r>
              <a:rPr kumimoji="0" lang="en-US" altLang="en-US" sz="1200" b="0" i="0" u="none" strike="noStrike" cap="none" normalizeH="0" baseline="0" dirty="0">
                <a:ln>
                  <a:noFill/>
                </a:ln>
                <a:solidFill>
                  <a:schemeClr val="tx1"/>
                </a:solidFill>
                <a:effectLst/>
              </a:rPr>
              <a:t> Luo, and </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     Jimmy Lin faces </a:t>
            </a:r>
            <a:r>
              <a:rPr kumimoji="0" lang="en-US" altLang="en-US" sz="800" b="1" i="0" u="none" strike="noStrike" cap="none" normalizeH="0" baseline="0" dirty="0">
                <a:ln>
                  <a:noFill/>
                </a:ln>
                <a:solidFill>
                  <a:schemeClr val="tx1"/>
                </a:solidFill>
                <a:effectLst/>
              </a:rPr>
              <a:t>[12]</a:t>
            </a:r>
            <a:r>
              <a:rPr kumimoji="0" lang="en-US" altLang="en-US" sz="1200" b="1"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rPr>
              <a:t>discusses about limitations in its ability to </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     handle complex queries and diverse document types.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2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a:ln>
                  <a:noFill/>
                </a:ln>
                <a:solidFill>
                  <a:schemeClr val="tx1"/>
                </a:solidFill>
                <a:effectLst/>
              </a:rPr>
              <a:t>  The proposed model by </a:t>
            </a:r>
            <a:r>
              <a:rPr kumimoji="0" lang="en-US" altLang="en-US" sz="1200" b="0" i="0" u="none" strike="noStrike" cap="none" normalizeH="0" baseline="0" dirty="0" err="1">
                <a:ln>
                  <a:noFill/>
                </a:ln>
                <a:solidFill>
                  <a:schemeClr val="tx1"/>
                </a:solidFill>
                <a:effectLst/>
              </a:rPr>
              <a:t>Minjoon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Seo</a:t>
            </a:r>
            <a:r>
              <a:rPr kumimoji="0" lang="en-US" altLang="en-US" sz="1200" b="0" i="0" u="none" strike="noStrike" cap="none" normalizeH="0" baseline="0" dirty="0">
                <a:ln>
                  <a:noFill/>
                </a:ln>
                <a:solidFill>
                  <a:schemeClr val="tx1"/>
                </a:solidFill>
                <a:effectLst/>
              </a:rPr>
              <a:t>, Aniruddha </a:t>
            </a:r>
            <a:r>
              <a:rPr kumimoji="0" lang="en-US" altLang="en-US" sz="1200" b="0" i="0" u="none" strike="noStrike" cap="none" normalizeH="0" baseline="0" dirty="0" err="1">
                <a:ln>
                  <a:noFill/>
                </a:ln>
                <a:solidFill>
                  <a:schemeClr val="tx1"/>
                </a:solidFill>
                <a:effectLst/>
              </a:rPr>
              <a:t>Kembhavi</a:t>
            </a:r>
            <a:r>
              <a:rPr kumimoji="0" lang="en-US" altLang="en-US" sz="1200" b="0" i="0" u="none" strike="noStrike" cap="none" normalizeH="0" baseline="0" dirty="0">
                <a:ln>
                  <a:noFill/>
                </a:ln>
                <a:solidFill>
                  <a:schemeClr val="tx1"/>
                </a:solidFill>
                <a:effectLst/>
              </a:rPr>
              <a:t>, Ali </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     Farhadi, and </a:t>
            </a:r>
            <a:r>
              <a:rPr kumimoji="0" lang="en-US" altLang="en-US" sz="1200" b="0" i="0" u="none" strike="noStrike" cap="none" normalizeH="0" baseline="0" dirty="0" err="1">
                <a:ln>
                  <a:noFill/>
                </a:ln>
                <a:solidFill>
                  <a:schemeClr val="tx1"/>
                </a:solidFill>
                <a:effectLst/>
              </a:rPr>
              <a:t>Hannaneh</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Hajishirzi</a:t>
            </a:r>
            <a:r>
              <a:rPr kumimoji="0" lang="en-US" altLang="en-US" sz="1200" b="0" i="0" u="none" strike="noStrike" cap="none" normalizeH="0" baseline="0" dirty="0">
                <a:ln>
                  <a:noFill/>
                </a:ln>
                <a:solidFill>
                  <a:schemeClr val="tx1"/>
                </a:solidFill>
                <a:effectLst/>
              </a:rPr>
              <a:t> </a:t>
            </a:r>
            <a:r>
              <a:rPr kumimoji="0" lang="en-US" altLang="en-US" sz="800" b="1" i="0" u="none" strike="noStrike" cap="none" normalizeH="0" baseline="0" dirty="0">
                <a:ln>
                  <a:noFill/>
                </a:ln>
                <a:solidFill>
                  <a:schemeClr val="tx1"/>
                </a:solidFill>
                <a:effectLst/>
              </a:rPr>
              <a:t>[13]</a:t>
            </a:r>
            <a:r>
              <a:rPr kumimoji="0" lang="en-US" altLang="en-US" sz="1200" b="1"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rPr>
              <a:t>discusses the limitation of </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     having a limited ability to reason beyond surface-level   </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     information. </a:t>
            </a:r>
            <a:br>
              <a:rPr kumimoji="0" lang="en-US" altLang="en-US" sz="800" b="0" i="0" u="none" strike="noStrike" cap="none" normalizeH="0" baseline="0" dirty="0">
                <a:ln>
                  <a:noFill/>
                </a:ln>
                <a:solidFill>
                  <a:schemeClr val="tx1"/>
                </a:solidFill>
                <a:effectLst/>
              </a:rPr>
            </a:b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7" name="object 16">
            <a:extLst>
              <a:ext uri="{FF2B5EF4-FFF2-40B4-BE49-F238E27FC236}">
                <a16:creationId xmlns:a16="http://schemas.microsoft.com/office/drawing/2014/main" id="{0182C435-E7C0-4A47-7993-7D5534443674}"/>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8" name="object 9">
            <a:extLst>
              <a:ext uri="{FF2B5EF4-FFF2-40B4-BE49-F238E27FC236}">
                <a16:creationId xmlns:a16="http://schemas.microsoft.com/office/drawing/2014/main" id="{6EC54A45-41DB-2FD3-8D37-17A4A505A719}"/>
              </a:ext>
            </a:extLst>
          </p:cNvPr>
          <p:cNvSpPr txBox="1"/>
          <p:nvPr/>
        </p:nvSpPr>
        <p:spPr>
          <a:xfrm>
            <a:off x="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Tree>
    <p:extLst>
      <p:ext uri="{BB962C8B-B14F-4D97-AF65-F5344CB8AC3E}">
        <p14:creationId xmlns:p14="http://schemas.microsoft.com/office/powerpoint/2010/main" val="347651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8B5DC242-DC0F-DF62-7B59-B1AF747C9F70}"/>
              </a:ext>
            </a:extLst>
          </p:cNvPr>
          <p:cNvSpPr txBox="1"/>
          <p:nvPr/>
        </p:nvSpPr>
        <p:spPr>
          <a:xfrm>
            <a:off x="0" y="130175"/>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endParaRPr sz="1400" dirty="0">
              <a:latin typeface="Palatino Linotype"/>
              <a:cs typeface="Palatino Linotype"/>
            </a:endParaRPr>
          </a:p>
        </p:txBody>
      </p:sp>
      <p:sp>
        <p:nvSpPr>
          <p:cNvPr id="3" name="TextBox 2">
            <a:extLst>
              <a:ext uri="{FF2B5EF4-FFF2-40B4-BE49-F238E27FC236}">
                <a16:creationId xmlns:a16="http://schemas.microsoft.com/office/drawing/2014/main" id="{1CA15DD7-D2A0-D488-03C2-EE20B7708E93}"/>
              </a:ext>
            </a:extLst>
          </p:cNvPr>
          <p:cNvSpPr txBox="1"/>
          <p:nvPr/>
        </p:nvSpPr>
        <p:spPr>
          <a:xfrm>
            <a:off x="0" y="130175"/>
            <a:ext cx="4610100" cy="307777"/>
          </a:xfrm>
          <a:prstGeom prst="rect">
            <a:avLst/>
          </a:prstGeom>
          <a:noFill/>
        </p:spPr>
        <p:txBody>
          <a:bodyPr wrap="square" rtlCol="0">
            <a:spAutoFit/>
          </a:bodyPr>
          <a:lstStyle/>
          <a:p>
            <a:r>
              <a:rPr lang="en-IN" sz="1400" b="1" dirty="0">
                <a:solidFill>
                  <a:schemeClr val="bg1"/>
                </a:solidFill>
                <a:latin typeface="+mj-lt"/>
              </a:rPr>
              <a:t>Literature Review</a:t>
            </a:r>
          </a:p>
        </p:txBody>
      </p:sp>
      <p:sp>
        <p:nvSpPr>
          <p:cNvPr id="4" name="TextBox 3">
            <a:extLst>
              <a:ext uri="{FF2B5EF4-FFF2-40B4-BE49-F238E27FC236}">
                <a16:creationId xmlns:a16="http://schemas.microsoft.com/office/drawing/2014/main" id="{7B53D888-17DA-3D94-6B31-828610328BC1}"/>
              </a:ext>
            </a:extLst>
          </p:cNvPr>
          <p:cNvSpPr txBox="1"/>
          <p:nvPr/>
        </p:nvSpPr>
        <p:spPr>
          <a:xfrm>
            <a:off x="64536" y="358775"/>
            <a:ext cx="4450313"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endParaRPr>
          </a:p>
          <a:p>
            <a:pPr eaLnBrk="0" fontAlgn="base" hangingPunct="0">
              <a:spcBef>
                <a:spcPct val="0"/>
              </a:spcBef>
              <a:spcAft>
                <a:spcPct val="0"/>
              </a:spcAft>
              <a:buFontTx/>
              <a:buAutoNum type="arabicPeriod" startAt="4"/>
            </a:pPr>
            <a:r>
              <a:rPr kumimoji="0" lang="en-US" altLang="en-US" sz="1200" b="0" i="0" u="none" strike="noStrike" cap="none" normalizeH="0" baseline="0" dirty="0">
                <a:ln>
                  <a:noFill/>
                </a:ln>
                <a:solidFill>
                  <a:schemeClr val="tx1"/>
                </a:solidFill>
                <a:effectLst/>
              </a:rPr>
              <a:t>   Chen Zhao, </a:t>
            </a:r>
            <a:r>
              <a:rPr kumimoji="0" lang="en-US" altLang="en-US" sz="1200" b="0" i="0" u="none" strike="noStrike" cap="none" normalizeH="0" baseline="0" dirty="0" err="1">
                <a:ln>
                  <a:noFill/>
                </a:ln>
                <a:solidFill>
                  <a:schemeClr val="tx1"/>
                </a:solidFill>
                <a:effectLst/>
              </a:rPr>
              <a:t>Luheng</a:t>
            </a:r>
            <a:r>
              <a:rPr kumimoji="0" lang="en-US" altLang="en-US" sz="1200" b="0" i="0" u="none" strike="noStrike" cap="none" normalizeH="0" baseline="0" dirty="0">
                <a:ln>
                  <a:noFill/>
                </a:ln>
                <a:solidFill>
                  <a:schemeClr val="tx1"/>
                </a:solidFill>
                <a:effectLst/>
              </a:rPr>
              <a:t> He, and Mari Ostendorf, in their paper </a:t>
            </a:r>
            <a:r>
              <a:rPr kumimoji="0" lang="en-US" altLang="en-US" sz="800" b="1" i="0" u="none" strike="noStrike" cap="none" normalizeH="0" baseline="0" dirty="0">
                <a:ln>
                  <a:noFill/>
                </a:ln>
                <a:solidFill>
                  <a:schemeClr val="tx1"/>
                </a:solidFill>
                <a:effectLst/>
              </a:rPr>
              <a:t>[14]</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      identify a limitation in their proposed system: the limited ability </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      to handle complex document structures. </a:t>
            </a:r>
            <a:endParaRPr lang="en-IN" dirty="0"/>
          </a:p>
        </p:txBody>
      </p:sp>
      <p:sp>
        <p:nvSpPr>
          <p:cNvPr id="5" name="object 16">
            <a:extLst>
              <a:ext uri="{FF2B5EF4-FFF2-40B4-BE49-F238E27FC236}">
                <a16:creationId xmlns:a16="http://schemas.microsoft.com/office/drawing/2014/main" id="{B010EC58-77B4-5A14-E8D8-60D835D7F865}"/>
              </a:ext>
            </a:extLst>
          </p:cNvPr>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6" name="object 9">
            <a:extLst>
              <a:ext uri="{FF2B5EF4-FFF2-40B4-BE49-F238E27FC236}">
                <a16:creationId xmlns:a16="http://schemas.microsoft.com/office/drawing/2014/main" id="{1FC8F510-2D9C-7534-EE0C-FC5B22986BB9}"/>
              </a:ext>
            </a:extLst>
          </p:cNvPr>
          <p:cNvSpPr txBox="1"/>
          <p:nvPr/>
        </p:nvSpPr>
        <p:spPr>
          <a:xfrm>
            <a:off x="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Tree>
    <p:extLst>
      <p:ext uri="{BB962C8B-B14F-4D97-AF65-F5344CB8AC3E}">
        <p14:creationId xmlns:p14="http://schemas.microsoft.com/office/powerpoint/2010/main" val="353465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5" y="116874"/>
            <a:ext cx="4608195" cy="287899"/>
          </a:xfrm>
          <a:prstGeom prst="rect">
            <a:avLst/>
          </a:prstGeom>
          <a:solidFill>
            <a:srgbClr val="0247FF"/>
          </a:solidFill>
        </p:spPr>
        <p:txBody>
          <a:bodyPr vert="horz" wrap="square" lIns="0" tIns="71755" rIns="0" bIns="0" rtlCol="0">
            <a:spAutoFit/>
          </a:bodyPr>
          <a:lstStyle/>
          <a:p>
            <a:pPr marL="107950">
              <a:lnSpc>
                <a:spcPct val="100000"/>
              </a:lnSpc>
              <a:spcBef>
                <a:spcPts val="565"/>
              </a:spcBef>
            </a:pPr>
            <a:r>
              <a:rPr lang="en-IN" spc="-5" dirty="0">
                <a:latin typeface="+mj-lt"/>
              </a:rPr>
              <a:t>Methodology</a:t>
            </a:r>
            <a:endParaRPr spc="10" dirty="0">
              <a:latin typeface="+mj-lt"/>
            </a:endParaRPr>
          </a:p>
        </p:txBody>
      </p:sp>
      <p:sp>
        <p:nvSpPr>
          <p:cNvPr id="10" name="object 10"/>
          <p:cNvSpPr/>
          <p:nvPr/>
        </p:nvSpPr>
        <p:spPr>
          <a:xfrm>
            <a:off x="0" y="3305771"/>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15" name="TextBox 14">
            <a:extLst>
              <a:ext uri="{FF2B5EF4-FFF2-40B4-BE49-F238E27FC236}">
                <a16:creationId xmlns:a16="http://schemas.microsoft.com/office/drawing/2014/main" id="{9E3F930E-B6CB-ED67-A070-88AD35C20DB6}"/>
              </a:ext>
            </a:extLst>
          </p:cNvPr>
          <p:cNvSpPr txBox="1"/>
          <p:nvPr/>
        </p:nvSpPr>
        <p:spPr>
          <a:xfrm>
            <a:off x="-55196" y="511175"/>
            <a:ext cx="4665296" cy="2308324"/>
          </a:xfrm>
          <a:prstGeom prst="rect">
            <a:avLst/>
          </a:prstGeom>
          <a:noFill/>
        </p:spPr>
        <p:txBody>
          <a:bodyPr wrap="square" rtlCol="0">
            <a:spAutoFit/>
          </a:bodyPr>
          <a:lstStyle/>
          <a:p>
            <a:pPr algn="just">
              <a:buFont typeface="Arial" panose="020B0604020202020204" pitchFamily="34" charset="0"/>
              <a:buChar char="•"/>
            </a:pPr>
            <a:r>
              <a:rPr lang="en-US" sz="1200" b="1" i="0" dirty="0">
                <a:effectLst/>
              </a:rPr>
              <a:t>User-friendly GUI: </a:t>
            </a:r>
            <a:r>
              <a:rPr lang="en-US" sz="1200" b="0" i="0" dirty="0">
                <a:effectLst/>
              </a:rPr>
              <a:t>Provides a simple interface where the user uploads the document image and query, and selects the document type.</a:t>
            </a:r>
          </a:p>
          <a:p>
            <a:pPr algn="just">
              <a:buFont typeface="Arial" panose="020B0604020202020204" pitchFamily="34" charset="0"/>
              <a:buChar char="•"/>
            </a:pPr>
            <a:endParaRPr lang="en-US" sz="1200" b="0" i="0" dirty="0">
              <a:effectLst/>
            </a:endParaRPr>
          </a:p>
          <a:p>
            <a:pPr algn="just">
              <a:buFont typeface="Arial" panose="020B0604020202020204" pitchFamily="34" charset="0"/>
              <a:buChar char="•"/>
            </a:pPr>
            <a:r>
              <a:rPr lang="en-US" sz="1200" b="1" i="0" dirty="0">
                <a:effectLst/>
              </a:rPr>
              <a:t>Literature document text extraction: </a:t>
            </a:r>
            <a:r>
              <a:rPr lang="en-US" sz="1200" b="0" i="0" dirty="0">
                <a:effectLst/>
              </a:rPr>
              <a:t>Image passes through Layout Parser, which selects the ROIs and then Tesseract OCR extracts the text, which is used as context by the Q/A system to return an answer to the user query.</a:t>
            </a:r>
          </a:p>
          <a:p>
            <a:pPr algn="just">
              <a:buFont typeface="Arial" panose="020B0604020202020204" pitchFamily="34" charset="0"/>
              <a:buChar char="•"/>
            </a:pPr>
            <a:endParaRPr lang="en-US" sz="1200" b="0" i="0" dirty="0">
              <a:effectLst/>
            </a:endParaRPr>
          </a:p>
          <a:p>
            <a:pPr algn="just">
              <a:buFont typeface="Arial" panose="020B0604020202020204" pitchFamily="34" charset="0"/>
              <a:buChar char="•"/>
            </a:pPr>
            <a:r>
              <a:rPr lang="en-US" sz="1200" b="1" i="0" dirty="0">
                <a:effectLst/>
              </a:rPr>
              <a:t>Invoice document text extraction: </a:t>
            </a:r>
            <a:r>
              <a:rPr lang="en-US" sz="1200" b="0" i="0" dirty="0">
                <a:effectLst/>
              </a:rPr>
              <a:t>The DONUT model extracts the textual information which is parsed as JSON, which is then processed along with user query using NLU to extract the answer and  display it to the user.</a:t>
            </a:r>
          </a:p>
        </p:txBody>
      </p:sp>
      <p:sp>
        <p:nvSpPr>
          <p:cNvPr id="17" name="object 10">
            <a:extLst>
              <a:ext uri="{FF2B5EF4-FFF2-40B4-BE49-F238E27FC236}">
                <a16:creationId xmlns:a16="http://schemas.microsoft.com/office/drawing/2014/main" id="{D071AFEF-753A-6EE5-E2B8-4A4147CFAE21}"/>
              </a:ext>
            </a:extLst>
          </p:cNvPr>
          <p:cNvSpPr/>
          <p:nvPr/>
        </p:nvSpPr>
        <p:spPr>
          <a:xfrm>
            <a:off x="0" y="3310255"/>
            <a:ext cx="4608195" cy="150495"/>
          </a:xfrm>
          <a:custGeom>
            <a:avLst/>
            <a:gdLst/>
            <a:ahLst/>
            <a:cxnLst/>
            <a:rect l="l" t="t" r="r" b="b"/>
            <a:pathLst>
              <a:path w="4608195" h="150495">
                <a:moveTo>
                  <a:pt x="4608004" y="0"/>
                </a:moveTo>
                <a:lnTo>
                  <a:pt x="0" y="0"/>
                </a:lnTo>
                <a:lnTo>
                  <a:pt x="0" y="150228"/>
                </a:lnTo>
                <a:lnTo>
                  <a:pt x="4608004" y="150228"/>
                </a:lnTo>
                <a:lnTo>
                  <a:pt x="4608004" y="0"/>
                </a:lnTo>
                <a:close/>
              </a:path>
            </a:pathLst>
          </a:custGeom>
          <a:solidFill>
            <a:srgbClr val="01237F"/>
          </a:solidFill>
        </p:spPr>
        <p:txBody>
          <a:bodyPr wrap="square" lIns="0" tIns="0" rIns="0" bIns="0" rtlCol="0"/>
          <a:lstStyle/>
          <a:p>
            <a:endParaRPr/>
          </a:p>
        </p:txBody>
      </p:sp>
      <p:sp>
        <p:nvSpPr>
          <p:cNvPr id="18" name="object 9">
            <a:extLst>
              <a:ext uri="{FF2B5EF4-FFF2-40B4-BE49-F238E27FC236}">
                <a16:creationId xmlns:a16="http://schemas.microsoft.com/office/drawing/2014/main" id="{5FCF6378-596A-8B85-79ED-17EB99D47453}"/>
              </a:ext>
            </a:extLst>
          </p:cNvPr>
          <p:cNvSpPr txBox="1"/>
          <p:nvPr/>
        </p:nvSpPr>
        <p:spPr>
          <a:xfrm>
            <a:off x="0" y="3305771"/>
            <a:ext cx="4362450" cy="201978"/>
          </a:xfrm>
          <a:prstGeom prst="rect">
            <a:avLst/>
          </a:prstGeom>
        </p:spPr>
        <p:txBody>
          <a:bodyPr vert="horz" wrap="square" lIns="0" tIns="17145" rIns="0" bIns="0" rtlCol="0">
            <a:spAutoFit/>
          </a:bodyPr>
          <a:lstStyle/>
          <a:p>
            <a:pPr marL="12700">
              <a:lnSpc>
                <a:spcPct val="100000"/>
              </a:lnSpc>
              <a:spcBef>
                <a:spcPts val="135"/>
              </a:spcBef>
            </a:pPr>
            <a:r>
              <a:rPr lang="en-IN" sz="600" b="1" spc="15" dirty="0">
                <a:solidFill>
                  <a:srgbClr val="FFFFFF"/>
                </a:solidFill>
                <a:latin typeface="Arial"/>
                <a:cs typeface="Arial"/>
              </a:rPr>
              <a:t>Image to Text Interactive System for PDF Documents 	                   Ashutosh Rai – 2020BCS0020	</a:t>
            </a:r>
            <a:r>
              <a:rPr lang="en-IN" sz="100" spc="35" dirty="0"/>
              <a:t> Ashutosh Rai</a:t>
            </a:r>
            <a:r>
              <a:rPr lang="en-IN" sz="100" spc="-15" dirty="0"/>
              <a:t> </a:t>
            </a:r>
            <a:r>
              <a:rPr lang="en-IN" sz="100" spc="-10" dirty="0"/>
              <a:t>–</a:t>
            </a:r>
            <a:r>
              <a:rPr lang="en-IN" sz="100" spc="-15" dirty="0"/>
              <a:t> </a:t>
            </a:r>
            <a:r>
              <a:rPr lang="en-IN" sz="100" spc="-5" dirty="0"/>
              <a:t>2020BCS0020 </a:t>
            </a:r>
            <a:r>
              <a:rPr lang="en-IN" sz="600" b="1" spc="15" dirty="0">
                <a:solidFill>
                  <a:srgbClr val="FFFFFF"/>
                </a:solidFill>
                <a:latin typeface="Arial"/>
                <a:cs typeface="Arial"/>
              </a:rPr>
              <a:t>		</a:t>
            </a:r>
            <a:endParaRPr sz="600" dirty="0">
              <a:latin typeface="Arial"/>
              <a:cs typeface="Arial"/>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507</TotalTime>
  <Words>2750</Words>
  <Application>Microsoft Office PowerPoint</Application>
  <PresentationFormat>Custom</PresentationFormat>
  <Paragraphs>206</Paragraphs>
  <Slides>30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Algerian</vt:lpstr>
      <vt:lpstr>Arial</vt:lpstr>
      <vt:lpstr>Calibri</vt:lpstr>
      <vt:lpstr>Lucida Sans Unicode</vt:lpstr>
      <vt:lpstr>Palatino Linotype</vt:lpstr>
      <vt:lpstr>Söhne</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Honors Project Phase I Review II Name of the Student Roll.No: Guided by: Name of Guide1.1cm</dc:creator>
  <cp:lastModifiedBy>Ashutosh Rai</cp:lastModifiedBy>
  <cp:revision>8</cp:revision>
  <dcterms:created xsi:type="dcterms:W3CDTF">2023-04-12T17:07:02Z</dcterms:created>
  <dcterms:modified xsi:type="dcterms:W3CDTF">2023-04-13T04:52:37Z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2023-03-31T00:00:00Z</vt:filetime>
  </property>
  <property fmtid="{D5CDD505-2E9C-101B-9397-08002B2CF9AE}" pid="3" name="Creator">
    <vt:lpwstr>LaTeX with Beamer class</vt:lpwstr>
  </property>
  <property fmtid="{D5CDD505-2E9C-101B-9397-08002B2CF9AE}" pid="4" name="LastSaved">
    <vt:filetime>2023-04-12T00:00:00Z</vt:filetime>
  </property>
</Properties>
</file>