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72" r:id="rId4"/>
    <p:sldId id="266" r:id="rId5"/>
    <p:sldId id="258" r:id="rId6"/>
    <p:sldId id="259" r:id="rId7"/>
    <p:sldId id="260" r:id="rId8"/>
    <p:sldId id="261" r:id="rId9"/>
    <p:sldId id="271" r:id="rId10"/>
    <p:sldId id="262" r:id="rId11"/>
    <p:sldId id="263" r:id="rId12"/>
    <p:sldId id="267" r:id="rId13"/>
    <p:sldId id="273"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9F1DFE-82EB-4240-B1D2-76FA22322EEC}" type="datetimeFigureOut">
              <a:rPr lang="en-IN" smtClean="0"/>
              <a:t>22-02-2023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D801C456-6421-4890-AB35-EE3849C01612}" type="slidenum">
              <a:rPr lang="en-IN" smtClean="0"/>
              <a:t>‹#›</a:t>
            </a:fld>
            <a:endParaRPr lang="en-IN"/>
          </a:p>
        </p:txBody>
      </p:sp>
    </p:spTree>
    <p:extLst>
      <p:ext uri="{BB962C8B-B14F-4D97-AF65-F5344CB8AC3E}">
        <p14:creationId xmlns:p14="http://schemas.microsoft.com/office/powerpoint/2010/main" val="2587881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9F1DFE-82EB-4240-B1D2-76FA22322EEC}" type="datetimeFigureOut">
              <a:rPr lang="en-IN" smtClean="0"/>
              <a:t>22-02-2023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01C456-6421-4890-AB35-EE3849C01612}" type="slidenum">
              <a:rPr lang="en-IN" smtClean="0"/>
              <a:t>‹#›</a:t>
            </a:fld>
            <a:endParaRPr lang="en-IN"/>
          </a:p>
        </p:txBody>
      </p:sp>
    </p:spTree>
    <p:extLst>
      <p:ext uri="{BB962C8B-B14F-4D97-AF65-F5344CB8AC3E}">
        <p14:creationId xmlns:p14="http://schemas.microsoft.com/office/powerpoint/2010/main" val="2859434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F1DFE-82EB-4240-B1D2-76FA22322EEC}"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1C456-6421-4890-AB35-EE3849C01612}" type="slidenum">
              <a:rPr lang="en-IN" smtClean="0"/>
              <a:t>‹#›</a:t>
            </a:fld>
            <a:endParaRPr lang="en-IN"/>
          </a:p>
        </p:txBody>
      </p:sp>
    </p:spTree>
    <p:extLst>
      <p:ext uri="{BB962C8B-B14F-4D97-AF65-F5344CB8AC3E}">
        <p14:creationId xmlns:p14="http://schemas.microsoft.com/office/powerpoint/2010/main" val="9150879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F1DFE-82EB-4240-B1D2-76FA22322EEC}"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1C456-6421-4890-AB35-EE3849C01612}" type="slidenum">
              <a:rPr lang="en-IN" smtClean="0"/>
              <a:t>‹#›</a:t>
            </a:fld>
            <a:endParaRPr lang="en-IN"/>
          </a:p>
        </p:txBody>
      </p:sp>
    </p:spTree>
    <p:extLst>
      <p:ext uri="{BB962C8B-B14F-4D97-AF65-F5344CB8AC3E}">
        <p14:creationId xmlns:p14="http://schemas.microsoft.com/office/powerpoint/2010/main" val="21226487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F1DFE-82EB-4240-B1D2-76FA22322EEC}"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1C456-6421-4890-AB35-EE3849C01612}" type="slidenum">
              <a:rPr lang="en-IN" smtClean="0"/>
              <a:t>‹#›</a:t>
            </a:fld>
            <a:endParaRPr lang="en-IN"/>
          </a:p>
        </p:txBody>
      </p:sp>
    </p:spTree>
    <p:extLst>
      <p:ext uri="{BB962C8B-B14F-4D97-AF65-F5344CB8AC3E}">
        <p14:creationId xmlns:p14="http://schemas.microsoft.com/office/powerpoint/2010/main" val="2134675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F1DFE-82EB-4240-B1D2-76FA22322EEC}"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1C456-6421-4890-AB35-EE3849C01612}" type="slidenum">
              <a:rPr lang="en-IN" smtClean="0"/>
              <a:t>‹#›</a:t>
            </a:fld>
            <a:endParaRPr lang="en-IN"/>
          </a:p>
        </p:txBody>
      </p:sp>
    </p:spTree>
    <p:extLst>
      <p:ext uri="{BB962C8B-B14F-4D97-AF65-F5344CB8AC3E}">
        <p14:creationId xmlns:p14="http://schemas.microsoft.com/office/powerpoint/2010/main" val="32917848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F1DFE-82EB-4240-B1D2-76FA22322EEC}"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1C456-6421-4890-AB35-EE3849C01612}" type="slidenum">
              <a:rPr lang="en-IN" smtClean="0"/>
              <a:t>‹#›</a:t>
            </a:fld>
            <a:endParaRPr lang="en-IN"/>
          </a:p>
        </p:txBody>
      </p:sp>
    </p:spTree>
    <p:extLst>
      <p:ext uri="{BB962C8B-B14F-4D97-AF65-F5344CB8AC3E}">
        <p14:creationId xmlns:p14="http://schemas.microsoft.com/office/powerpoint/2010/main" val="308434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9F1DFE-82EB-4240-B1D2-76FA22322EEC}"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1C456-6421-4890-AB35-EE3849C01612}" type="slidenum">
              <a:rPr lang="en-IN" smtClean="0"/>
              <a:t>‹#›</a:t>
            </a:fld>
            <a:endParaRPr lang="en-IN"/>
          </a:p>
        </p:txBody>
      </p:sp>
    </p:spTree>
    <p:extLst>
      <p:ext uri="{BB962C8B-B14F-4D97-AF65-F5344CB8AC3E}">
        <p14:creationId xmlns:p14="http://schemas.microsoft.com/office/powerpoint/2010/main" val="17087572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9F1DFE-82EB-4240-B1D2-76FA22322EEC}"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1C456-6421-4890-AB35-EE3849C01612}" type="slidenum">
              <a:rPr lang="en-IN" smtClean="0"/>
              <a:t>‹#›</a:t>
            </a:fld>
            <a:endParaRPr lang="en-IN"/>
          </a:p>
        </p:txBody>
      </p:sp>
    </p:spTree>
    <p:extLst>
      <p:ext uri="{BB962C8B-B14F-4D97-AF65-F5344CB8AC3E}">
        <p14:creationId xmlns:p14="http://schemas.microsoft.com/office/powerpoint/2010/main" val="1245296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9F1DFE-82EB-4240-B1D2-76FA22322EEC}"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D801C456-6421-4890-AB35-EE3849C01612}" type="slidenum">
              <a:rPr lang="en-IN" smtClean="0"/>
              <a:t>‹#›</a:t>
            </a:fld>
            <a:endParaRPr lang="en-IN"/>
          </a:p>
        </p:txBody>
      </p:sp>
    </p:spTree>
    <p:extLst>
      <p:ext uri="{BB962C8B-B14F-4D97-AF65-F5344CB8AC3E}">
        <p14:creationId xmlns:p14="http://schemas.microsoft.com/office/powerpoint/2010/main" val="4036157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F1DFE-82EB-4240-B1D2-76FA22322EEC}"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1C456-6421-4890-AB35-EE3849C01612}" type="slidenum">
              <a:rPr lang="en-IN" smtClean="0"/>
              <a:t>‹#›</a:t>
            </a:fld>
            <a:endParaRPr lang="en-IN"/>
          </a:p>
        </p:txBody>
      </p:sp>
    </p:spTree>
    <p:extLst>
      <p:ext uri="{BB962C8B-B14F-4D97-AF65-F5344CB8AC3E}">
        <p14:creationId xmlns:p14="http://schemas.microsoft.com/office/powerpoint/2010/main" val="3730872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9F1DFE-82EB-4240-B1D2-76FA22322EEC}" type="datetimeFigureOut">
              <a:rPr lang="en-IN" smtClean="0"/>
              <a:t>22-02-2023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01C456-6421-4890-AB35-EE3849C01612}" type="slidenum">
              <a:rPr lang="en-IN" smtClean="0"/>
              <a:t>‹#›</a:t>
            </a:fld>
            <a:endParaRPr lang="en-IN"/>
          </a:p>
        </p:txBody>
      </p:sp>
    </p:spTree>
    <p:extLst>
      <p:ext uri="{BB962C8B-B14F-4D97-AF65-F5344CB8AC3E}">
        <p14:creationId xmlns:p14="http://schemas.microsoft.com/office/powerpoint/2010/main" val="878904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9F1DFE-82EB-4240-B1D2-76FA22322EEC}" type="datetimeFigureOut">
              <a:rPr lang="en-IN" smtClean="0"/>
              <a:t>22-02-2023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01C456-6421-4890-AB35-EE3849C01612}" type="slidenum">
              <a:rPr lang="en-IN" smtClean="0"/>
              <a:t>‹#›</a:t>
            </a:fld>
            <a:endParaRPr lang="en-IN"/>
          </a:p>
        </p:txBody>
      </p:sp>
    </p:spTree>
    <p:extLst>
      <p:ext uri="{BB962C8B-B14F-4D97-AF65-F5344CB8AC3E}">
        <p14:creationId xmlns:p14="http://schemas.microsoft.com/office/powerpoint/2010/main" val="1067371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9F1DFE-82EB-4240-B1D2-76FA22322EEC}" type="datetimeFigureOut">
              <a:rPr lang="en-IN" smtClean="0"/>
              <a:t>22-02-2023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801C456-6421-4890-AB35-EE3849C01612}" type="slidenum">
              <a:rPr lang="en-IN" smtClean="0"/>
              <a:t>‹#›</a:t>
            </a:fld>
            <a:endParaRPr lang="en-IN"/>
          </a:p>
        </p:txBody>
      </p:sp>
    </p:spTree>
    <p:extLst>
      <p:ext uri="{BB962C8B-B14F-4D97-AF65-F5344CB8AC3E}">
        <p14:creationId xmlns:p14="http://schemas.microsoft.com/office/powerpoint/2010/main" val="2277272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9F1DFE-82EB-4240-B1D2-76FA22322EEC}" type="datetimeFigureOut">
              <a:rPr lang="en-IN" smtClean="0"/>
              <a:t>22-02-2023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801C456-6421-4890-AB35-EE3849C01612}" type="slidenum">
              <a:rPr lang="en-IN" smtClean="0"/>
              <a:t>‹#›</a:t>
            </a:fld>
            <a:endParaRPr lang="en-IN"/>
          </a:p>
        </p:txBody>
      </p:sp>
    </p:spTree>
    <p:extLst>
      <p:ext uri="{BB962C8B-B14F-4D97-AF65-F5344CB8AC3E}">
        <p14:creationId xmlns:p14="http://schemas.microsoft.com/office/powerpoint/2010/main" val="1010033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9F1DFE-82EB-4240-B1D2-76FA22322EEC}" type="datetimeFigureOut">
              <a:rPr lang="en-IN" smtClean="0"/>
              <a:t>22-02-2023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01C456-6421-4890-AB35-EE3849C01612}" type="slidenum">
              <a:rPr lang="en-IN" smtClean="0"/>
              <a:t>‹#›</a:t>
            </a:fld>
            <a:endParaRPr lang="en-IN"/>
          </a:p>
        </p:txBody>
      </p:sp>
    </p:spTree>
    <p:extLst>
      <p:ext uri="{BB962C8B-B14F-4D97-AF65-F5344CB8AC3E}">
        <p14:creationId xmlns:p14="http://schemas.microsoft.com/office/powerpoint/2010/main" val="2143001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9F1DFE-82EB-4240-B1D2-76FA22322EEC}" type="datetimeFigureOut">
              <a:rPr lang="en-IN" smtClean="0"/>
              <a:t>22-02-2023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01C456-6421-4890-AB35-EE3849C01612}" type="slidenum">
              <a:rPr lang="en-IN" smtClean="0"/>
              <a:t>‹#›</a:t>
            </a:fld>
            <a:endParaRPr lang="en-IN"/>
          </a:p>
        </p:txBody>
      </p:sp>
    </p:spTree>
    <p:extLst>
      <p:ext uri="{BB962C8B-B14F-4D97-AF65-F5344CB8AC3E}">
        <p14:creationId xmlns:p14="http://schemas.microsoft.com/office/powerpoint/2010/main" val="91898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29F1DFE-82EB-4240-B1D2-76FA22322EEC}" type="datetimeFigureOut">
              <a:rPr lang="en-IN" smtClean="0"/>
              <a:t>22-02-2023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801C456-6421-4890-AB35-EE3849C01612}" type="slidenum">
              <a:rPr lang="en-IN" smtClean="0"/>
              <a:t>‹#›</a:t>
            </a:fld>
            <a:endParaRPr lang="en-IN"/>
          </a:p>
        </p:txBody>
      </p:sp>
    </p:spTree>
    <p:extLst>
      <p:ext uri="{BB962C8B-B14F-4D97-AF65-F5344CB8AC3E}">
        <p14:creationId xmlns:p14="http://schemas.microsoft.com/office/powerpoint/2010/main" val="31866889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FEB8-7348-9AA3-5DC6-E3CD2E8CE4AD}"/>
              </a:ext>
            </a:extLst>
          </p:cNvPr>
          <p:cNvSpPr>
            <a:spLocks noGrp="1"/>
          </p:cNvSpPr>
          <p:nvPr>
            <p:ph type="ctrTitle"/>
          </p:nvPr>
        </p:nvSpPr>
        <p:spPr>
          <a:xfrm>
            <a:off x="1377955" y="593557"/>
            <a:ext cx="10814045" cy="2392057"/>
          </a:xfrm>
        </p:spPr>
        <p:txBody>
          <a:bodyPr>
            <a:normAutofit/>
          </a:bodyPr>
          <a:lstStyle/>
          <a:p>
            <a:pPr algn="ctr"/>
            <a:r>
              <a:rPr lang="en-US" sz="4400" b="1" dirty="0">
                <a:latin typeface="Times New Roman" panose="02020603050405020304" pitchFamily="18" charset="0"/>
                <a:cs typeface="Times New Roman" panose="02020603050405020304" pitchFamily="18" charset="0"/>
              </a:rPr>
              <a:t>Image to Text Interactive System for PDF Documents</a:t>
            </a:r>
            <a:endParaRPr lang="en-IN" sz="4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62A9744-C30D-87FF-8FA5-2E42C89C10FC}"/>
              </a:ext>
            </a:extLst>
          </p:cNvPr>
          <p:cNvSpPr>
            <a:spLocks noGrp="1"/>
          </p:cNvSpPr>
          <p:nvPr>
            <p:ph type="subTitle" idx="1"/>
          </p:nvPr>
        </p:nvSpPr>
        <p:spPr>
          <a:xfrm>
            <a:off x="9227776" y="4932123"/>
            <a:ext cx="3031957" cy="1005307"/>
          </a:xfrm>
        </p:spPr>
        <p:txBody>
          <a:bodyPr>
            <a:normAutofit/>
          </a:bodyPr>
          <a:lstStyle/>
          <a:p>
            <a:pPr algn="l"/>
            <a:r>
              <a:rPr lang="en-IN" sz="1800" b="1" dirty="0">
                <a:latin typeface="Times New Roman" panose="02020603050405020304" pitchFamily="18" charset="0"/>
                <a:cs typeface="Times New Roman" panose="02020603050405020304" pitchFamily="18" charset="0"/>
              </a:rPr>
              <a:t>Internal Guide: </a:t>
            </a:r>
            <a:r>
              <a:rPr lang="en-IN" sz="1800" dirty="0" err="1">
                <a:latin typeface="Times New Roman" panose="02020603050405020304" pitchFamily="18" charset="0"/>
                <a:cs typeface="Times New Roman" panose="02020603050405020304" pitchFamily="18" charset="0"/>
              </a:rPr>
              <a:t>Dr.</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Selvi</a:t>
            </a:r>
            <a:r>
              <a:rPr lang="en-IN" sz="1800" dirty="0">
                <a:latin typeface="Times New Roman" panose="02020603050405020304" pitchFamily="18" charset="0"/>
                <a:cs typeface="Times New Roman" panose="02020603050405020304" pitchFamily="18" charset="0"/>
              </a:rPr>
              <a:t> C</a:t>
            </a:r>
            <a:br>
              <a:rPr lang="en-IN" sz="1800" b="1"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92F8A91-5FAC-BC2B-6D2A-8AF56DB32F44}"/>
              </a:ext>
            </a:extLst>
          </p:cNvPr>
          <p:cNvSpPr txBox="1"/>
          <p:nvPr/>
        </p:nvSpPr>
        <p:spPr>
          <a:xfrm>
            <a:off x="9227776" y="5434776"/>
            <a:ext cx="2582333" cy="584775"/>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Name:	</a:t>
            </a:r>
            <a:r>
              <a:rPr lang="en-IN" sz="1600" dirty="0">
                <a:latin typeface="Times New Roman" panose="02020603050405020304" pitchFamily="18" charset="0"/>
                <a:cs typeface="Times New Roman" panose="02020603050405020304" pitchFamily="18" charset="0"/>
              </a:rPr>
              <a:t>Ashutosh Rai</a:t>
            </a:r>
          </a:p>
          <a:p>
            <a:r>
              <a:rPr lang="en-IN" sz="1600" b="1" dirty="0">
                <a:latin typeface="Times New Roman" panose="02020603050405020304" pitchFamily="18" charset="0"/>
                <a:cs typeface="Times New Roman" panose="02020603050405020304" pitchFamily="18" charset="0"/>
              </a:rPr>
              <a:t>Roll no:	</a:t>
            </a:r>
            <a:r>
              <a:rPr lang="en-IN" sz="1600" dirty="0">
                <a:latin typeface="Times New Roman" panose="02020603050405020304" pitchFamily="18" charset="0"/>
                <a:cs typeface="Times New Roman" panose="02020603050405020304" pitchFamily="18" charset="0"/>
              </a:rPr>
              <a:t>2020BCS0020</a:t>
            </a:r>
          </a:p>
        </p:txBody>
      </p:sp>
    </p:spTree>
    <p:extLst>
      <p:ext uri="{BB962C8B-B14F-4D97-AF65-F5344CB8AC3E}">
        <p14:creationId xmlns:p14="http://schemas.microsoft.com/office/powerpoint/2010/main" val="8367133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B2D37-8CF7-DF40-407E-02440668BE55}"/>
              </a:ext>
            </a:extLst>
          </p:cNvPr>
          <p:cNvSpPr>
            <a:spLocks noGrp="1"/>
          </p:cNvSpPr>
          <p:nvPr>
            <p:ph type="title"/>
          </p:nvPr>
        </p:nvSpPr>
        <p:spPr>
          <a:xfrm>
            <a:off x="1676400" y="190500"/>
            <a:ext cx="10397067" cy="715433"/>
          </a:xfrm>
        </p:spPr>
        <p:txBody>
          <a:bodyPr>
            <a:noAutofit/>
          </a:bodyPr>
          <a:lstStyle/>
          <a:p>
            <a:r>
              <a:rPr lang="en-IN" sz="4800" b="1" dirty="0">
                <a:solidFill>
                  <a:srgbClr val="00B0F0"/>
                </a:solidFill>
                <a:latin typeface="Times New Roman" panose="02020603050405020304" pitchFamily="18" charset="0"/>
                <a:cs typeface="Times New Roman" panose="02020603050405020304" pitchFamily="18" charset="0"/>
              </a:rPr>
              <a:t>Problem Definition</a:t>
            </a:r>
          </a:p>
        </p:txBody>
      </p:sp>
      <p:sp>
        <p:nvSpPr>
          <p:cNvPr id="4" name="TextBox 3">
            <a:extLst>
              <a:ext uri="{FF2B5EF4-FFF2-40B4-BE49-F238E27FC236}">
                <a16:creationId xmlns:a16="http://schemas.microsoft.com/office/drawing/2014/main" id="{CC8FA354-3BA1-CC52-2B49-17A42ECF678B}"/>
              </a:ext>
            </a:extLst>
          </p:cNvPr>
          <p:cNvSpPr txBox="1"/>
          <p:nvPr/>
        </p:nvSpPr>
        <p:spPr>
          <a:xfrm>
            <a:off x="1574801" y="1846196"/>
            <a:ext cx="10498666" cy="1754326"/>
          </a:xfrm>
          <a:prstGeom prst="rect">
            <a:avLst/>
          </a:prstGeom>
          <a:noFill/>
        </p:spPr>
        <p:txBody>
          <a:bodyPr wrap="square" rtlCol="0">
            <a:spAutoFit/>
          </a:bodyPr>
          <a:lstStyle/>
          <a:p>
            <a:pPr algn="just"/>
            <a:r>
              <a:rPr lang="en-US" b="0" i="0" dirty="0">
                <a:effectLst/>
                <a:latin typeface="Times New Roman" panose="02020603050405020304" pitchFamily="18" charset="0"/>
                <a:cs typeface="Times New Roman" panose="02020603050405020304" pitchFamily="18" charset="0"/>
              </a:rPr>
              <a:t>Although there are several information extraction engines available that require large datasets for training and have limited user-friendly interfaces, only a few exist that can be trained on small datasets and offer an easy-to-use Q/A interface for end-users. The problem at hand is to develop an AI-based image-to-text Q/A system that can perform template-free information retrieval from images. This proposed system aims to overcome the limitations of existing solutions and enable users to effectively and efficiently extract information from images in a user-friendly manner, without the need for extensive training datasets or complicated interfaces.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01819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865CD-CFA5-C326-59D6-DCCE12F889B5}"/>
              </a:ext>
            </a:extLst>
          </p:cNvPr>
          <p:cNvSpPr>
            <a:spLocks noGrp="1"/>
          </p:cNvSpPr>
          <p:nvPr>
            <p:ph type="title"/>
          </p:nvPr>
        </p:nvSpPr>
        <p:spPr>
          <a:xfrm>
            <a:off x="1670578" y="179487"/>
            <a:ext cx="10453689" cy="728133"/>
          </a:xfrm>
        </p:spPr>
        <p:txBody>
          <a:bodyPr>
            <a:noAutofit/>
          </a:bodyPr>
          <a:lstStyle/>
          <a:p>
            <a:r>
              <a:rPr lang="en-IN" sz="4800" b="1" dirty="0">
                <a:solidFill>
                  <a:srgbClr val="00B0F0"/>
                </a:solidFill>
                <a:latin typeface="Times New Roman" panose="02020603050405020304" pitchFamily="18" charset="0"/>
                <a:cs typeface="Times New Roman" panose="02020603050405020304" pitchFamily="18" charset="0"/>
              </a:rPr>
              <a:t>Proposed Solution</a:t>
            </a:r>
          </a:p>
        </p:txBody>
      </p:sp>
      <p:sp>
        <p:nvSpPr>
          <p:cNvPr id="4" name="TextBox 3">
            <a:extLst>
              <a:ext uri="{FF2B5EF4-FFF2-40B4-BE49-F238E27FC236}">
                <a16:creationId xmlns:a16="http://schemas.microsoft.com/office/drawing/2014/main" id="{CECDBE29-4100-4967-A46F-49F51E0C4B7D}"/>
              </a:ext>
            </a:extLst>
          </p:cNvPr>
          <p:cNvSpPr txBox="1"/>
          <p:nvPr/>
        </p:nvSpPr>
        <p:spPr>
          <a:xfrm>
            <a:off x="1473200" y="1236133"/>
            <a:ext cx="10591800" cy="5632311"/>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proposed system offers a user-friendly graphical user interface (GUI) that enables the user to select the type of document to be parsed, namely literature (unstructured) or invoices (semi-structured).</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Examples of literature data comprise academic articles, research papers, scientific journals, conference proceedings, and technical reports. Such documents typically contain intricate layouts, graphics, and equations, which render text extraction and information retrieval challenging tasks. To address these challenges, the system first utilizes the "Layout Parser" to identify regions of text, title, images, etc., and then exports the textual regions written as a PDF, which is subsequently fed to a closed-domain Q/A system, together with the user query. The Q/A system returns an answer to the user query.</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To address these challenges, the system first utilizes the "Layout Parser" to identify regions of text, title, images, etc., and then exports the textual regions written as a PDF, which is subsequently fed to a closed-domain Q/A system, together with the user query. The Q/A system returns an answer to the user query.</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For invoice parsing, the proposed system leverages the </a:t>
            </a:r>
            <a:r>
              <a:rPr lang="en-US" b="0" i="0" dirty="0" err="1">
                <a:effectLst/>
                <a:latin typeface="Times New Roman" panose="02020603050405020304" pitchFamily="18" charset="0"/>
                <a:cs typeface="Times New Roman" panose="02020603050405020304" pitchFamily="18" charset="0"/>
              </a:rPr>
              <a:t>LiLT</a:t>
            </a:r>
            <a:r>
              <a:rPr lang="en-US" b="0" i="0" dirty="0">
                <a:effectLst/>
                <a:latin typeface="Times New Roman" panose="02020603050405020304" pitchFamily="18" charset="0"/>
                <a:cs typeface="Times New Roman" panose="02020603050405020304" pitchFamily="18" charset="0"/>
              </a:rPr>
              <a:t> model, which is trained with a small, manually curated and annotated dataset, that includes information like organization name, grand - total, sub - total, tax, etc. User queries related to invoices are answered based on keyword matching.</a:t>
            </a: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921375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FE975-C278-4309-5A21-BED6BAE980BB}"/>
              </a:ext>
            </a:extLst>
          </p:cNvPr>
          <p:cNvSpPr>
            <a:spLocks noGrp="1"/>
          </p:cNvSpPr>
          <p:nvPr>
            <p:ph type="title"/>
          </p:nvPr>
        </p:nvSpPr>
        <p:spPr>
          <a:xfrm>
            <a:off x="1331911" y="67733"/>
            <a:ext cx="10445222" cy="651933"/>
          </a:xfrm>
        </p:spPr>
        <p:txBody>
          <a:bodyPr>
            <a:noAutofit/>
          </a:bodyPr>
          <a:lstStyle/>
          <a:p>
            <a:r>
              <a:rPr lang="en-IN" sz="4800" b="1" dirty="0">
                <a:solidFill>
                  <a:srgbClr val="00B0F0"/>
                </a:solidFill>
                <a:latin typeface="Times New Roman" panose="02020603050405020304" pitchFamily="18" charset="0"/>
                <a:cs typeface="Times New Roman" panose="02020603050405020304" pitchFamily="18" charset="0"/>
              </a:rPr>
              <a:t>References</a:t>
            </a:r>
          </a:p>
        </p:txBody>
      </p:sp>
      <p:sp>
        <p:nvSpPr>
          <p:cNvPr id="4" name="TextBox 3">
            <a:extLst>
              <a:ext uri="{FF2B5EF4-FFF2-40B4-BE49-F238E27FC236}">
                <a16:creationId xmlns:a16="http://schemas.microsoft.com/office/drawing/2014/main" id="{EF21F5FA-C077-DA0B-5211-11281D68324A}"/>
              </a:ext>
            </a:extLst>
          </p:cNvPr>
          <p:cNvSpPr txBox="1"/>
          <p:nvPr/>
        </p:nvSpPr>
        <p:spPr>
          <a:xfrm>
            <a:off x="1564744" y="778933"/>
            <a:ext cx="9979556" cy="6186309"/>
          </a:xfrm>
          <a:prstGeom prst="rect">
            <a:avLst/>
          </a:prstGeom>
          <a:noFill/>
        </p:spPr>
        <p:txBody>
          <a:bodyPr wrap="square" rtlCol="0">
            <a:spAutoFit/>
          </a:bodyPr>
          <a:lstStyle/>
          <a:p>
            <a:pPr marL="342900" indent="-342900" algn="just">
              <a:buFont typeface="+mj-lt"/>
              <a:buAutoNum type="arabicPeriod"/>
            </a:pPr>
            <a:r>
              <a:rPr lang="en-IN" b="0" i="0" dirty="0">
                <a:solidFill>
                  <a:srgbClr val="222222"/>
                </a:solidFill>
                <a:effectLst/>
                <a:latin typeface="Times New Roman" panose="02020603050405020304" pitchFamily="18" charset="0"/>
                <a:cs typeface="Times New Roman" panose="02020603050405020304" pitchFamily="18" charset="0"/>
              </a:rPr>
              <a:t>Shen, Z., Zhang, R., Dell, M., Lee, B. C. G., Carlson, J., &amp; Li, W. (2021). </a:t>
            </a:r>
            <a:r>
              <a:rPr lang="en-IN" b="0" i="0" dirty="0" err="1">
                <a:solidFill>
                  <a:srgbClr val="222222"/>
                </a:solidFill>
                <a:effectLst/>
                <a:latin typeface="Times New Roman" panose="02020603050405020304" pitchFamily="18" charset="0"/>
                <a:cs typeface="Times New Roman" panose="02020603050405020304" pitchFamily="18" charset="0"/>
              </a:rPr>
              <a:t>LayoutParser</a:t>
            </a:r>
            <a:r>
              <a:rPr lang="en-IN" b="0" i="0" dirty="0">
                <a:solidFill>
                  <a:srgbClr val="222222"/>
                </a:solidFill>
                <a:effectLst/>
                <a:latin typeface="Times New Roman" panose="02020603050405020304" pitchFamily="18" charset="0"/>
                <a:cs typeface="Times New Roman" panose="02020603050405020304" pitchFamily="18" charset="0"/>
              </a:rPr>
              <a:t>: A unified toolkit for deep learning based document image analysis. In </a:t>
            </a:r>
            <a:r>
              <a:rPr lang="en-IN" b="0" i="1" dirty="0">
                <a:solidFill>
                  <a:srgbClr val="222222"/>
                </a:solidFill>
                <a:effectLst/>
                <a:latin typeface="Times New Roman" panose="02020603050405020304" pitchFamily="18" charset="0"/>
                <a:cs typeface="Times New Roman" panose="02020603050405020304" pitchFamily="18" charset="0"/>
              </a:rPr>
              <a:t>Document Analysis and Recognition–ICDAR 2021: 16th International Conference, Lausanne, Switzerland, September 5–10, 2021, Proceedings, Part I 16</a:t>
            </a:r>
            <a:r>
              <a:rPr lang="en-IN" b="0" i="0" dirty="0">
                <a:solidFill>
                  <a:srgbClr val="222222"/>
                </a:solidFill>
                <a:effectLst/>
                <a:latin typeface="Times New Roman" panose="02020603050405020304" pitchFamily="18" charset="0"/>
                <a:cs typeface="Times New Roman" panose="02020603050405020304" pitchFamily="18" charset="0"/>
              </a:rPr>
              <a:t> (pp. 131-146). Springer International Publishing.</a:t>
            </a:r>
          </a:p>
          <a:p>
            <a:pPr marL="342900" indent="-342900" algn="just">
              <a:buFont typeface="+mj-lt"/>
              <a:buAutoNum type="arabicPeriod"/>
            </a:pPr>
            <a:endParaRPr lang="en-IN" b="0" i="0" dirty="0">
              <a:solidFill>
                <a:srgbClr val="222222"/>
              </a:solidFill>
              <a:effectLst/>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b="0" i="0" dirty="0">
                <a:solidFill>
                  <a:srgbClr val="222222"/>
                </a:solidFill>
                <a:effectLst/>
                <a:latin typeface="Times New Roman" panose="02020603050405020304" pitchFamily="18" charset="0"/>
                <a:cs typeface="Times New Roman" panose="02020603050405020304" pitchFamily="18" charset="0"/>
              </a:rPr>
              <a:t>Wang, J., </a:t>
            </a:r>
            <a:r>
              <a:rPr lang="en-US" b="0" i="0" dirty="0" err="1">
                <a:solidFill>
                  <a:srgbClr val="222222"/>
                </a:solidFill>
                <a:effectLst/>
                <a:latin typeface="Times New Roman" panose="02020603050405020304" pitchFamily="18" charset="0"/>
                <a:cs typeface="Times New Roman" panose="02020603050405020304" pitchFamily="18" charset="0"/>
              </a:rPr>
              <a:t>Jin</a:t>
            </a:r>
            <a:r>
              <a:rPr lang="en-US" b="0" i="0" dirty="0">
                <a:solidFill>
                  <a:srgbClr val="222222"/>
                </a:solidFill>
                <a:effectLst/>
                <a:latin typeface="Times New Roman" panose="02020603050405020304" pitchFamily="18" charset="0"/>
                <a:cs typeface="Times New Roman" panose="02020603050405020304" pitchFamily="18" charset="0"/>
              </a:rPr>
              <a:t>, L., &amp; Ding, K. (2022). Lilt: A simple yet effective language-independent layout transformer for structured document understanding. </a:t>
            </a:r>
            <a:r>
              <a:rPr lang="en-US" b="0" i="1" dirty="0" err="1">
                <a:solidFill>
                  <a:srgbClr val="222222"/>
                </a:solidFill>
                <a:effectLst/>
                <a:latin typeface="Times New Roman" panose="02020603050405020304" pitchFamily="18" charset="0"/>
                <a:cs typeface="Times New Roman" panose="02020603050405020304" pitchFamily="18" charset="0"/>
              </a:rPr>
              <a:t>arXiv</a:t>
            </a:r>
            <a:r>
              <a:rPr lang="en-US" b="0" i="1" dirty="0">
                <a:solidFill>
                  <a:srgbClr val="222222"/>
                </a:solidFill>
                <a:effectLst/>
                <a:latin typeface="Times New Roman" panose="02020603050405020304" pitchFamily="18" charset="0"/>
                <a:cs typeface="Times New Roman" panose="02020603050405020304" pitchFamily="18" charset="0"/>
              </a:rPr>
              <a:t> preprint arXiv:2202.13669</a:t>
            </a:r>
            <a:r>
              <a:rPr lang="en-US" b="0" i="0" dirty="0">
                <a:solidFill>
                  <a:srgbClr val="222222"/>
                </a:solidFill>
                <a:effectLst/>
                <a:latin typeface="Times New Roman" panose="02020603050405020304" pitchFamily="18" charset="0"/>
                <a:cs typeface="Times New Roman" panose="02020603050405020304" pitchFamily="18" charset="0"/>
              </a:rPr>
              <a:t>.</a:t>
            </a:r>
          </a:p>
          <a:p>
            <a:pPr marL="342900" indent="-342900" algn="just">
              <a:buFont typeface="+mj-lt"/>
              <a:buAutoNum type="arabicPeriod"/>
            </a:pPr>
            <a:endParaRPr lang="en-US" dirty="0">
              <a:solidFill>
                <a:srgbClr val="222222"/>
              </a:solidFill>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b="0" i="0" dirty="0">
                <a:solidFill>
                  <a:srgbClr val="222222"/>
                </a:solidFill>
                <a:effectLst/>
                <a:latin typeface="Times New Roman" panose="02020603050405020304" pitchFamily="18" charset="0"/>
                <a:cs typeface="Times New Roman" panose="02020603050405020304" pitchFamily="18" charset="0"/>
              </a:rPr>
              <a:t>Hahn, U., &amp; </a:t>
            </a:r>
            <a:r>
              <a:rPr lang="en-US" b="0" i="0" dirty="0" err="1">
                <a:solidFill>
                  <a:srgbClr val="222222"/>
                </a:solidFill>
                <a:effectLst/>
                <a:latin typeface="Times New Roman" panose="02020603050405020304" pitchFamily="18" charset="0"/>
                <a:cs typeface="Times New Roman" panose="02020603050405020304" pitchFamily="18" charset="0"/>
              </a:rPr>
              <a:t>Oleynik</a:t>
            </a:r>
            <a:r>
              <a:rPr lang="en-US" b="0" i="0" dirty="0">
                <a:solidFill>
                  <a:srgbClr val="222222"/>
                </a:solidFill>
                <a:effectLst/>
                <a:latin typeface="Times New Roman" panose="02020603050405020304" pitchFamily="18" charset="0"/>
                <a:cs typeface="Times New Roman" panose="02020603050405020304" pitchFamily="18" charset="0"/>
              </a:rPr>
              <a:t>, M. (2020). Medical information extraction in the age of deep learning. </a:t>
            </a:r>
            <a:r>
              <a:rPr lang="en-US" b="0" i="1" dirty="0">
                <a:solidFill>
                  <a:srgbClr val="222222"/>
                </a:solidFill>
                <a:effectLst/>
                <a:latin typeface="Times New Roman" panose="02020603050405020304" pitchFamily="18" charset="0"/>
                <a:cs typeface="Times New Roman" panose="02020603050405020304" pitchFamily="18" charset="0"/>
              </a:rPr>
              <a:t>Yearbook of medical informatics</a:t>
            </a:r>
            <a:r>
              <a:rPr lang="en-US" b="0" i="0" dirty="0">
                <a:solidFill>
                  <a:srgbClr val="222222"/>
                </a:solidFill>
                <a:effectLst/>
                <a:latin typeface="Times New Roman" panose="02020603050405020304" pitchFamily="18" charset="0"/>
                <a:cs typeface="Times New Roman" panose="02020603050405020304" pitchFamily="18" charset="0"/>
              </a:rPr>
              <a:t>, </a:t>
            </a:r>
            <a:r>
              <a:rPr lang="en-US" b="0" i="1" dirty="0">
                <a:solidFill>
                  <a:srgbClr val="222222"/>
                </a:solidFill>
                <a:effectLst/>
                <a:latin typeface="Times New Roman" panose="02020603050405020304" pitchFamily="18" charset="0"/>
                <a:cs typeface="Times New Roman" panose="02020603050405020304" pitchFamily="18" charset="0"/>
              </a:rPr>
              <a:t>29</a:t>
            </a:r>
            <a:r>
              <a:rPr lang="en-US" b="0" i="0" dirty="0">
                <a:solidFill>
                  <a:srgbClr val="222222"/>
                </a:solidFill>
                <a:effectLst/>
                <a:latin typeface="Times New Roman" panose="02020603050405020304" pitchFamily="18" charset="0"/>
                <a:cs typeface="Times New Roman" panose="02020603050405020304" pitchFamily="18" charset="0"/>
              </a:rPr>
              <a:t>(01), 208-220.</a:t>
            </a:r>
          </a:p>
          <a:p>
            <a:pPr marL="342900" indent="-342900" algn="just">
              <a:buFont typeface="+mj-lt"/>
              <a:buAutoNum type="arabicPeriod"/>
            </a:pPr>
            <a:endParaRPr lang="en-US" dirty="0">
              <a:solidFill>
                <a:srgbClr val="222222"/>
              </a:solidFill>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b="0" i="0" dirty="0">
                <a:solidFill>
                  <a:srgbClr val="222222"/>
                </a:solidFill>
                <a:effectLst/>
                <a:latin typeface="Times New Roman" panose="02020603050405020304" pitchFamily="18" charset="0"/>
                <a:cs typeface="Times New Roman" panose="02020603050405020304" pitchFamily="18" charset="0"/>
              </a:rPr>
              <a:t>Sen, J., </a:t>
            </a:r>
            <a:r>
              <a:rPr lang="en-IN" b="0" i="0" dirty="0" err="1">
                <a:solidFill>
                  <a:srgbClr val="222222"/>
                </a:solidFill>
                <a:effectLst/>
                <a:latin typeface="Times New Roman" panose="02020603050405020304" pitchFamily="18" charset="0"/>
                <a:cs typeface="Times New Roman" panose="02020603050405020304" pitchFamily="18" charset="0"/>
              </a:rPr>
              <a:t>Ozcan</a:t>
            </a:r>
            <a:r>
              <a:rPr lang="en-IN" b="0" i="0" dirty="0">
                <a:solidFill>
                  <a:srgbClr val="222222"/>
                </a:solidFill>
                <a:effectLst/>
                <a:latin typeface="Times New Roman" panose="02020603050405020304" pitchFamily="18" charset="0"/>
                <a:cs typeface="Times New Roman" panose="02020603050405020304" pitchFamily="18" charset="0"/>
              </a:rPr>
              <a:t>, F., </a:t>
            </a:r>
            <a:r>
              <a:rPr lang="en-IN" b="0" i="0" dirty="0" err="1">
                <a:solidFill>
                  <a:srgbClr val="222222"/>
                </a:solidFill>
                <a:effectLst/>
                <a:latin typeface="Times New Roman" panose="02020603050405020304" pitchFamily="18" charset="0"/>
                <a:cs typeface="Times New Roman" panose="02020603050405020304" pitchFamily="18" charset="0"/>
              </a:rPr>
              <a:t>Quamar</a:t>
            </a:r>
            <a:r>
              <a:rPr lang="en-IN" b="0" i="0" dirty="0">
                <a:solidFill>
                  <a:srgbClr val="222222"/>
                </a:solidFill>
                <a:effectLst/>
                <a:latin typeface="Times New Roman" panose="02020603050405020304" pitchFamily="18" charset="0"/>
                <a:cs typeface="Times New Roman" panose="02020603050405020304" pitchFamily="18" charset="0"/>
              </a:rPr>
              <a:t>, A., Stager, G., Mittal, A., </a:t>
            </a:r>
            <a:r>
              <a:rPr lang="en-IN" b="0" i="0" dirty="0" err="1">
                <a:solidFill>
                  <a:srgbClr val="222222"/>
                </a:solidFill>
                <a:effectLst/>
                <a:latin typeface="Times New Roman" panose="02020603050405020304" pitchFamily="18" charset="0"/>
                <a:cs typeface="Times New Roman" panose="02020603050405020304" pitchFamily="18" charset="0"/>
              </a:rPr>
              <a:t>Jammi</a:t>
            </a:r>
            <a:r>
              <a:rPr lang="en-IN" b="0" i="0" dirty="0">
                <a:solidFill>
                  <a:srgbClr val="222222"/>
                </a:solidFill>
                <a:effectLst/>
                <a:latin typeface="Times New Roman" panose="02020603050405020304" pitchFamily="18" charset="0"/>
                <a:cs typeface="Times New Roman" panose="02020603050405020304" pitchFamily="18" charset="0"/>
              </a:rPr>
              <a:t>, M., ... &amp; </a:t>
            </a:r>
            <a:r>
              <a:rPr lang="en-IN" b="0" i="0" dirty="0" err="1">
                <a:solidFill>
                  <a:srgbClr val="222222"/>
                </a:solidFill>
                <a:effectLst/>
                <a:latin typeface="Times New Roman" panose="02020603050405020304" pitchFamily="18" charset="0"/>
                <a:cs typeface="Times New Roman" panose="02020603050405020304" pitchFamily="18" charset="0"/>
              </a:rPr>
              <a:t>Sankaranarayanan</a:t>
            </a:r>
            <a:r>
              <a:rPr lang="en-IN" b="0" i="0" dirty="0">
                <a:solidFill>
                  <a:srgbClr val="222222"/>
                </a:solidFill>
                <a:effectLst/>
                <a:latin typeface="Times New Roman" panose="02020603050405020304" pitchFamily="18" charset="0"/>
                <a:cs typeface="Times New Roman" panose="02020603050405020304" pitchFamily="18" charset="0"/>
              </a:rPr>
              <a:t>, K. (2019, June). Natural language querying of complex business intelligence queries. In </a:t>
            </a:r>
            <a:r>
              <a:rPr lang="en-IN" b="0" i="1" dirty="0">
                <a:solidFill>
                  <a:srgbClr val="222222"/>
                </a:solidFill>
                <a:effectLst/>
                <a:latin typeface="Times New Roman" panose="02020603050405020304" pitchFamily="18" charset="0"/>
                <a:cs typeface="Times New Roman" panose="02020603050405020304" pitchFamily="18" charset="0"/>
              </a:rPr>
              <a:t>Proceedings of the 2019 International Conference on Management of Data</a:t>
            </a:r>
            <a:r>
              <a:rPr lang="en-IN" b="0" i="0" dirty="0">
                <a:solidFill>
                  <a:srgbClr val="222222"/>
                </a:solidFill>
                <a:effectLst/>
                <a:latin typeface="Times New Roman" panose="02020603050405020304" pitchFamily="18" charset="0"/>
                <a:cs typeface="Times New Roman" panose="02020603050405020304" pitchFamily="18" charset="0"/>
              </a:rPr>
              <a:t> (pp. 1997-2000).</a:t>
            </a:r>
          </a:p>
          <a:p>
            <a:pPr marL="342900" indent="-342900" algn="just">
              <a:buFont typeface="+mj-lt"/>
              <a:buAutoNum type="arabicPeriod"/>
            </a:pPr>
            <a:endParaRPr lang="en-IN" dirty="0">
              <a:solidFill>
                <a:srgbClr val="222222"/>
              </a:solidFill>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b="0" i="0" dirty="0">
                <a:solidFill>
                  <a:srgbClr val="222222"/>
                </a:solidFill>
                <a:effectLst/>
                <a:latin typeface="Times New Roman" panose="02020603050405020304" pitchFamily="18" charset="0"/>
                <a:cs typeface="Times New Roman" panose="02020603050405020304" pitchFamily="18" charset="0"/>
              </a:rPr>
              <a:t>Tong, X., &amp; Evans, D. A. (1996, June). A statistical approach to automatic OCR error correction in context. In </a:t>
            </a:r>
            <a:r>
              <a:rPr lang="en-US" b="0" i="1" dirty="0">
                <a:solidFill>
                  <a:srgbClr val="222222"/>
                </a:solidFill>
                <a:effectLst/>
                <a:latin typeface="Times New Roman" panose="02020603050405020304" pitchFamily="18" charset="0"/>
                <a:cs typeface="Times New Roman" panose="02020603050405020304" pitchFamily="18" charset="0"/>
              </a:rPr>
              <a:t>Fourth workshop on very large corpora</a:t>
            </a:r>
            <a:r>
              <a:rPr lang="en-US" b="0" i="0" dirty="0">
                <a:solidFill>
                  <a:srgbClr val="222222"/>
                </a:solidFill>
                <a:effectLst/>
                <a:latin typeface="Times New Roman" panose="02020603050405020304" pitchFamily="18" charset="0"/>
                <a:cs typeface="Times New Roman" panose="02020603050405020304" pitchFamily="18" charset="0"/>
              </a:rPr>
              <a:t>.</a:t>
            </a:r>
          </a:p>
          <a:p>
            <a:pPr marL="342900" indent="-342900" algn="just">
              <a:buFont typeface="+mj-lt"/>
              <a:buAutoNum type="arabicPeriod"/>
            </a:pPr>
            <a:endParaRPr lang="en-US" dirty="0">
              <a:solidFill>
                <a:srgbClr val="222222"/>
              </a:solidFill>
              <a:latin typeface="Arial" panose="020B0604020202020204" pitchFamily="34" charset="0"/>
              <a:cs typeface="Times New Roman" panose="02020603050405020304" pitchFamily="18" charset="0"/>
            </a:endParaRPr>
          </a:p>
          <a:p>
            <a:pPr marL="342900" indent="-342900" algn="just">
              <a:buFont typeface="+mj-lt"/>
              <a:buAutoNum type="arabicPeriod"/>
            </a:pPr>
            <a:endParaRPr lang="en-US" dirty="0">
              <a:solidFill>
                <a:srgbClr val="000000"/>
              </a:solidFill>
              <a:latin typeface="Times New Roman" panose="02020603050405020304" pitchFamily="18" charset="0"/>
              <a:cs typeface="Times New Roman" panose="02020603050405020304" pitchFamily="18" charset="0"/>
            </a:endParaRPr>
          </a:p>
          <a:p>
            <a:pPr algn="just"/>
            <a:endParaRPr lang="en-US" dirty="0">
              <a:solidFill>
                <a:srgbClr val="000000"/>
              </a:solidFill>
              <a:latin typeface="Times New Roman" panose="02020603050405020304" pitchFamily="18" charset="0"/>
              <a:cs typeface="Times New Roman" panose="02020603050405020304" pitchFamily="18" charset="0"/>
            </a:endParaRPr>
          </a:p>
          <a:p>
            <a:pPr algn="just"/>
            <a:endParaRPr lang="en-US" b="1"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145490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75DF93-025D-A8A6-3677-4C8A36046CC9}"/>
              </a:ext>
            </a:extLst>
          </p:cNvPr>
          <p:cNvSpPr txBox="1"/>
          <p:nvPr/>
        </p:nvSpPr>
        <p:spPr>
          <a:xfrm>
            <a:off x="1651000" y="651933"/>
            <a:ext cx="10337800" cy="2862322"/>
          </a:xfrm>
          <a:prstGeom prst="rect">
            <a:avLst/>
          </a:prstGeom>
          <a:noFill/>
        </p:spPr>
        <p:txBody>
          <a:bodyPr wrap="square" rtlCol="0">
            <a:spAutoFit/>
          </a:bodyPr>
          <a:lstStyle/>
          <a:p>
            <a:pPr marL="342900" indent="-342900" algn="just">
              <a:buAutoNum type="arabicPeriod" startAt="6"/>
            </a:pPr>
            <a:r>
              <a:rPr lang="en-US" b="0" i="0" dirty="0">
                <a:solidFill>
                  <a:srgbClr val="222222"/>
                </a:solidFill>
                <a:effectLst/>
                <a:latin typeface="Times New Roman" panose="02020603050405020304" pitchFamily="18" charset="0"/>
                <a:cs typeface="Times New Roman" panose="02020603050405020304" pitchFamily="18" charset="0"/>
              </a:rPr>
              <a:t>Shi, B., Bai, X., &amp; Yao, C. (2016). An end-to-end trainable neural network for image-based sequence recognition and its application to scene text recognition. </a:t>
            </a:r>
            <a:r>
              <a:rPr lang="en-US" b="0" i="1" dirty="0">
                <a:solidFill>
                  <a:srgbClr val="222222"/>
                </a:solidFill>
                <a:effectLst/>
                <a:latin typeface="Times New Roman" panose="02020603050405020304" pitchFamily="18" charset="0"/>
                <a:cs typeface="Times New Roman" panose="02020603050405020304" pitchFamily="18" charset="0"/>
              </a:rPr>
              <a:t>IEEE transactions on pattern analysis and machine intelligence</a:t>
            </a:r>
            <a:r>
              <a:rPr lang="en-US" b="0" i="0" dirty="0">
                <a:solidFill>
                  <a:srgbClr val="222222"/>
                </a:solidFill>
                <a:effectLst/>
                <a:latin typeface="Times New Roman" panose="02020603050405020304" pitchFamily="18" charset="0"/>
                <a:cs typeface="Times New Roman" panose="02020603050405020304" pitchFamily="18" charset="0"/>
              </a:rPr>
              <a:t>, </a:t>
            </a:r>
            <a:r>
              <a:rPr lang="en-US" b="0" i="1" dirty="0">
                <a:solidFill>
                  <a:srgbClr val="222222"/>
                </a:solidFill>
                <a:effectLst/>
                <a:latin typeface="Times New Roman" panose="02020603050405020304" pitchFamily="18" charset="0"/>
                <a:cs typeface="Times New Roman" panose="02020603050405020304" pitchFamily="18" charset="0"/>
              </a:rPr>
              <a:t>39</a:t>
            </a:r>
            <a:r>
              <a:rPr lang="en-US" b="0" i="0" dirty="0">
                <a:solidFill>
                  <a:srgbClr val="222222"/>
                </a:solidFill>
                <a:effectLst/>
                <a:latin typeface="Times New Roman" panose="02020603050405020304" pitchFamily="18" charset="0"/>
                <a:cs typeface="Times New Roman" panose="02020603050405020304" pitchFamily="18" charset="0"/>
              </a:rPr>
              <a:t>(11), 2298-2304.</a:t>
            </a:r>
          </a:p>
          <a:p>
            <a:pPr marL="342900" indent="-342900" algn="just">
              <a:buAutoNum type="arabicPeriod" startAt="6"/>
            </a:pPr>
            <a:endParaRPr lang="en-US" dirty="0">
              <a:solidFill>
                <a:srgbClr val="222222"/>
              </a:solidFill>
              <a:latin typeface="Times New Roman" panose="02020603050405020304" pitchFamily="18" charset="0"/>
              <a:cs typeface="Times New Roman" panose="02020603050405020304" pitchFamily="18" charset="0"/>
            </a:endParaRPr>
          </a:p>
          <a:p>
            <a:pPr marL="342900" indent="-342900" algn="just">
              <a:buAutoNum type="arabicPeriod" startAt="6"/>
            </a:pPr>
            <a:r>
              <a:rPr lang="en-IN" b="0" i="0" dirty="0" err="1">
                <a:solidFill>
                  <a:srgbClr val="222222"/>
                </a:solidFill>
                <a:effectLst/>
                <a:latin typeface="Times New Roman" panose="02020603050405020304" pitchFamily="18" charset="0"/>
                <a:cs typeface="Times New Roman" panose="02020603050405020304" pitchFamily="18" charset="0"/>
              </a:rPr>
              <a:t>Skalický</a:t>
            </a:r>
            <a:r>
              <a:rPr lang="en-IN" b="0" i="0" dirty="0">
                <a:solidFill>
                  <a:srgbClr val="222222"/>
                </a:solidFill>
                <a:effectLst/>
                <a:latin typeface="Times New Roman" panose="02020603050405020304" pitchFamily="18" charset="0"/>
                <a:cs typeface="Times New Roman" panose="02020603050405020304" pitchFamily="18" charset="0"/>
              </a:rPr>
              <a:t>, M., </a:t>
            </a:r>
            <a:r>
              <a:rPr lang="en-IN" b="0" i="0" dirty="0" err="1">
                <a:solidFill>
                  <a:srgbClr val="222222"/>
                </a:solidFill>
                <a:effectLst/>
                <a:latin typeface="Times New Roman" panose="02020603050405020304" pitchFamily="18" charset="0"/>
                <a:cs typeface="Times New Roman" panose="02020603050405020304" pitchFamily="18" charset="0"/>
              </a:rPr>
              <a:t>Šimsa</a:t>
            </a:r>
            <a:r>
              <a:rPr lang="en-IN" b="0" i="0" dirty="0">
                <a:solidFill>
                  <a:srgbClr val="222222"/>
                </a:solidFill>
                <a:effectLst/>
                <a:latin typeface="Times New Roman" panose="02020603050405020304" pitchFamily="18" charset="0"/>
                <a:cs typeface="Times New Roman" panose="02020603050405020304" pitchFamily="18" charset="0"/>
              </a:rPr>
              <a:t>, Š., </a:t>
            </a:r>
            <a:r>
              <a:rPr lang="en-IN" b="0" i="0" dirty="0" err="1">
                <a:solidFill>
                  <a:srgbClr val="222222"/>
                </a:solidFill>
                <a:effectLst/>
                <a:latin typeface="Times New Roman" panose="02020603050405020304" pitchFamily="18" charset="0"/>
                <a:cs typeface="Times New Roman" panose="02020603050405020304" pitchFamily="18" charset="0"/>
              </a:rPr>
              <a:t>Uřičář</a:t>
            </a:r>
            <a:r>
              <a:rPr lang="en-IN" b="0" i="0" dirty="0">
                <a:solidFill>
                  <a:srgbClr val="222222"/>
                </a:solidFill>
                <a:effectLst/>
                <a:latin typeface="Times New Roman" panose="02020603050405020304" pitchFamily="18" charset="0"/>
                <a:cs typeface="Times New Roman" panose="02020603050405020304" pitchFamily="18" charset="0"/>
              </a:rPr>
              <a:t>, M., &amp; </a:t>
            </a:r>
            <a:r>
              <a:rPr lang="en-IN" b="0" i="0" dirty="0" err="1">
                <a:solidFill>
                  <a:srgbClr val="222222"/>
                </a:solidFill>
                <a:effectLst/>
                <a:latin typeface="Times New Roman" panose="02020603050405020304" pitchFamily="18" charset="0"/>
                <a:cs typeface="Times New Roman" panose="02020603050405020304" pitchFamily="18" charset="0"/>
              </a:rPr>
              <a:t>Šulc</a:t>
            </a:r>
            <a:r>
              <a:rPr lang="en-IN" b="0" i="0" dirty="0">
                <a:solidFill>
                  <a:srgbClr val="222222"/>
                </a:solidFill>
                <a:effectLst/>
                <a:latin typeface="Times New Roman" panose="02020603050405020304" pitchFamily="18" charset="0"/>
                <a:cs typeface="Times New Roman" panose="02020603050405020304" pitchFamily="18" charset="0"/>
              </a:rPr>
              <a:t>, M. (2022, August). Business Document Information Extraction: Towards Practical Benchmarks. In </a:t>
            </a:r>
            <a:r>
              <a:rPr lang="en-IN" b="0" i="1" dirty="0">
                <a:solidFill>
                  <a:srgbClr val="222222"/>
                </a:solidFill>
                <a:effectLst/>
                <a:latin typeface="Times New Roman" panose="02020603050405020304" pitchFamily="18" charset="0"/>
                <a:cs typeface="Times New Roman" panose="02020603050405020304" pitchFamily="18" charset="0"/>
              </a:rPr>
              <a:t>Experimental IR Meets </a:t>
            </a:r>
            <a:r>
              <a:rPr lang="en-IN" b="0" i="1" dirty="0" err="1">
                <a:solidFill>
                  <a:srgbClr val="222222"/>
                </a:solidFill>
                <a:effectLst/>
                <a:latin typeface="Times New Roman" panose="02020603050405020304" pitchFamily="18" charset="0"/>
                <a:cs typeface="Times New Roman" panose="02020603050405020304" pitchFamily="18" charset="0"/>
              </a:rPr>
              <a:t>Multilinguality</a:t>
            </a:r>
            <a:r>
              <a:rPr lang="en-IN" b="0" i="1" dirty="0">
                <a:solidFill>
                  <a:srgbClr val="222222"/>
                </a:solidFill>
                <a:effectLst/>
                <a:latin typeface="Times New Roman" panose="02020603050405020304" pitchFamily="18" charset="0"/>
                <a:cs typeface="Times New Roman" panose="02020603050405020304" pitchFamily="18" charset="0"/>
              </a:rPr>
              <a:t>, Multimodality, and Interaction: 13th International Conference of the CLEF Association, CLEF 2022, Bologna, Italy, September 5–8, 2022, Proceedings</a:t>
            </a:r>
            <a:r>
              <a:rPr lang="en-IN" b="0" i="0" dirty="0">
                <a:solidFill>
                  <a:srgbClr val="222222"/>
                </a:solidFill>
                <a:effectLst/>
                <a:latin typeface="Times New Roman" panose="02020603050405020304" pitchFamily="18" charset="0"/>
                <a:cs typeface="Times New Roman" panose="02020603050405020304" pitchFamily="18" charset="0"/>
              </a:rPr>
              <a:t> (pp. 105-117). Cham: Springer International Publishing.</a:t>
            </a:r>
          </a:p>
          <a:p>
            <a:pPr marL="342900" indent="-342900" algn="just">
              <a:buAutoNum type="arabicPeriod" startAt="6"/>
            </a:pPr>
            <a:endParaRPr lang="en-IN" dirty="0">
              <a:solidFill>
                <a:srgbClr val="222222"/>
              </a:solidFill>
              <a:latin typeface="Times New Roman" panose="02020603050405020304" pitchFamily="18" charset="0"/>
              <a:cs typeface="Times New Roman" panose="02020603050405020304" pitchFamily="18" charset="0"/>
            </a:endParaRPr>
          </a:p>
          <a:p>
            <a:pPr marL="342900" indent="-342900" algn="just">
              <a:buAutoNum type="arabicPeriod" startAt="6"/>
            </a:pPr>
            <a:r>
              <a:rPr lang="en-IN" dirty="0">
                <a:latin typeface="Times New Roman" panose="02020603050405020304" pitchFamily="18" charset="0"/>
                <a:cs typeface="Times New Roman" panose="02020603050405020304" pitchFamily="18" charset="0"/>
              </a:rPr>
              <a:t>https://docs.impira.com/features/how-to-use-docquery#what-s-doc-query</a:t>
            </a:r>
          </a:p>
        </p:txBody>
      </p:sp>
    </p:spTree>
    <p:extLst>
      <p:ext uri="{BB962C8B-B14F-4D97-AF65-F5344CB8AC3E}">
        <p14:creationId xmlns:p14="http://schemas.microsoft.com/office/powerpoint/2010/main" val="4163507336"/>
      </p:ext>
    </p:extLst>
  </p:cSld>
  <p:clrMapOvr>
    <a:masterClrMapping/>
  </p:clrMapOvr>
  <p:transition spd="slow">
    <p:comb/>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96DC62-E692-CDAC-A594-546F786F34C4}"/>
              </a:ext>
            </a:extLst>
          </p:cNvPr>
          <p:cNvSpPr txBox="1"/>
          <p:nvPr/>
        </p:nvSpPr>
        <p:spPr>
          <a:xfrm>
            <a:off x="1490134" y="2184399"/>
            <a:ext cx="9584266" cy="1384995"/>
          </a:xfrm>
          <a:prstGeom prst="rect">
            <a:avLst/>
          </a:prstGeom>
          <a:noFill/>
        </p:spPr>
        <p:txBody>
          <a:bodyPr wrap="square" rtlCol="0">
            <a:spAutoFit/>
          </a:bodyPr>
          <a:lstStyle/>
          <a:p>
            <a:endParaRPr lang="en-IN" dirty="0"/>
          </a:p>
          <a:p>
            <a:endParaRPr lang="en-IN" dirty="0"/>
          </a:p>
          <a:p>
            <a:pPr algn="ctr"/>
            <a:r>
              <a:rPr lang="en-IN" sz="48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26540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1477-10D7-0028-5369-4EC4B0D7D622}"/>
              </a:ext>
            </a:extLst>
          </p:cNvPr>
          <p:cNvSpPr>
            <a:spLocks noGrp="1"/>
          </p:cNvSpPr>
          <p:nvPr>
            <p:ph type="title"/>
          </p:nvPr>
        </p:nvSpPr>
        <p:spPr>
          <a:xfrm>
            <a:off x="1391177" y="-1"/>
            <a:ext cx="10470622" cy="774700"/>
          </a:xfrm>
        </p:spPr>
        <p:txBody>
          <a:bodyPr>
            <a:noAutofit/>
          </a:bodyPr>
          <a:lstStyle/>
          <a:p>
            <a:r>
              <a:rPr lang="en-IN" sz="4800" b="1" dirty="0">
                <a:solidFill>
                  <a:srgbClr val="00B0F0"/>
                </a:solidFill>
                <a:latin typeface="Times New Roman" panose="02020603050405020304" pitchFamily="18" charset="0"/>
                <a:cs typeface="Times New Roman" panose="02020603050405020304" pitchFamily="18" charset="0"/>
              </a:rPr>
              <a:t>INTRODUCTION</a:t>
            </a:r>
          </a:p>
        </p:txBody>
      </p:sp>
      <p:sp>
        <p:nvSpPr>
          <p:cNvPr id="4" name="TextBox 3">
            <a:extLst>
              <a:ext uri="{FF2B5EF4-FFF2-40B4-BE49-F238E27FC236}">
                <a16:creationId xmlns:a16="http://schemas.microsoft.com/office/drawing/2014/main" id="{722B4803-3418-B3C7-4E3A-6DC26E24CA58}"/>
              </a:ext>
            </a:extLst>
          </p:cNvPr>
          <p:cNvSpPr txBox="1"/>
          <p:nvPr/>
        </p:nvSpPr>
        <p:spPr>
          <a:xfrm>
            <a:off x="1535110" y="1305341"/>
            <a:ext cx="10538356" cy="4247317"/>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This objective of this presentation is to introduce document information extraction and retrieval using question-answering (Q/A) systems and layout models. It is know, with the increasing amount of data available, it's becoming more challenging to extract pertinent information from documents. This project aims to address this challenge.</a:t>
            </a:r>
          </a:p>
          <a:p>
            <a:pPr marL="285750" indent="-285750" algn="just">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Q/A systems are a type of Natural Language Processing (NLP) system that is designed to understand and respond to questions posed in natural language. There are generally two types of Q/A systems: open domain and closed domain. Open domain Q/A systems can answer questions on any topic, while closed domain Q/A systems are designed to answer questions within a specific domain or topic.</a:t>
            </a:r>
          </a:p>
          <a:p>
            <a:pPr marL="285750" indent="-285750" algn="just">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For this project, a closed domain Q/A system is being used, because it can be tailored to the specific domain of literature document processing. This allows for more accurate and relevant answers to be extracted from the documents.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16683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1D90E4-2160-92C7-17EA-3A85208A0DE5}"/>
              </a:ext>
            </a:extLst>
          </p:cNvPr>
          <p:cNvSpPr txBox="1"/>
          <p:nvPr/>
        </p:nvSpPr>
        <p:spPr>
          <a:xfrm>
            <a:off x="1634067" y="592667"/>
            <a:ext cx="10320866" cy="2031325"/>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Layout models are machine learning models that can understand and extract data from document layouts such as tables, graphs, and images. In the proposed project, we are using layout models to extract information from semi-structured documents like invoices and literature documents. Specifically, we are using a Language Independent Layout Transformer (</a:t>
            </a:r>
            <a:r>
              <a:rPr lang="en-US" b="0" i="0" dirty="0" err="1">
                <a:effectLst/>
                <a:latin typeface="Times New Roman" panose="02020603050405020304" pitchFamily="18" charset="0"/>
                <a:cs typeface="Times New Roman" panose="02020603050405020304" pitchFamily="18" charset="0"/>
              </a:rPr>
              <a:t>LiLT</a:t>
            </a:r>
            <a:r>
              <a:rPr lang="en-US" b="0" i="0" dirty="0">
                <a:effectLst/>
                <a:latin typeface="Times New Roman" panose="02020603050405020304" pitchFamily="18" charset="0"/>
                <a:cs typeface="Times New Roman" panose="02020603050405020304" pitchFamily="18" charset="0"/>
              </a:rPr>
              <a:t>) model, which can handle multiple languages and document formats, making it more versatile than other layout models. </a:t>
            </a:r>
            <a:r>
              <a:rPr lang="en-US" b="0" i="0" dirty="0" err="1">
                <a:effectLst/>
                <a:latin typeface="Times New Roman" panose="02020603050405020304" pitchFamily="18" charset="0"/>
                <a:cs typeface="Times New Roman" panose="02020603050405020304" pitchFamily="18" charset="0"/>
              </a:rPr>
              <a:t>LiLT</a:t>
            </a:r>
            <a:r>
              <a:rPr lang="en-US" b="0" i="0" dirty="0">
                <a:effectLst/>
                <a:latin typeface="Times New Roman" panose="02020603050405020304" pitchFamily="18" charset="0"/>
                <a:cs typeface="Times New Roman" panose="02020603050405020304" pitchFamily="18" charset="0"/>
              </a:rPr>
              <a:t> can also work with smaller datasets, which is important in scenarios where large datasets are not readily available.</a:t>
            </a: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p>
        </p:txBody>
      </p:sp>
    </p:spTree>
    <p:extLst>
      <p:ext uri="{BB962C8B-B14F-4D97-AF65-F5344CB8AC3E}">
        <p14:creationId xmlns:p14="http://schemas.microsoft.com/office/powerpoint/2010/main" val="402922725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E069E-C9F0-2062-A26A-954D25B3BDDF}"/>
              </a:ext>
            </a:extLst>
          </p:cNvPr>
          <p:cNvSpPr>
            <a:spLocks noGrp="1"/>
          </p:cNvSpPr>
          <p:nvPr>
            <p:ph type="title"/>
          </p:nvPr>
        </p:nvSpPr>
        <p:spPr>
          <a:xfrm>
            <a:off x="1628244" y="0"/>
            <a:ext cx="10428288" cy="973666"/>
          </a:xfrm>
        </p:spPr>
        <p:txBody>
          <a:bodyPr>
            <a:normAutofit/>
          </a:bodyPr>
          <a:lstStyle/>
          <a:p>
            <a:r>
              <a:rPr lang="en-IN" sz="4800" b="1" dirty="0">
                <a:solidFill>
                  <a:srgbClr val="00B0F0"/>
                </a:solidFill>
                <a:latin typeface="Times New Roman" panose="02020603050405020304" pitchFamily="18" charset="0"/>
                <a:cs typeface="Times New Roman" panose="02020603050405020304" pitchFamily="18" charset="0"/>
              </a:rPr>
              <a:t>Scope of the Project</a:t>
            </a:r>
          </a:p>
        </p:txBody>
      </p:sp>
      <p:sp>
        <p:nvSpPr>
          <p:cNvPr id="4" name="TextBox 3">
            <a:extLst>
              <a:ext uri="{FF2B5EF4-FFF2-40B4-BE49-F238E27FC236}">
                <a16:creationId xmlns:a16="http://schemas.microsoft.com/office/drawing/2014/main" id="{20ACF925-2A0B-670A-1817-AAA09A7956F8}"/>
              </a:ext>
            </a:extLst>
          </p:cNvPr>
          <p:cNvSpPr txBox="1"/>
          <p:nvPr/>
        </p:nvSpPr>
        <p:spPr>
          <a:xfrm>
            <a:off x="1563421" y="1303867"/>
            <a:ext cx="10557933" cy="4524315"/>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Accounting, Finance, Healthcare Organizations, Educational institutions need to process large volumes of image based Literature and invoice data which</a:t>
            </a:r>
            <a:r>
              <a:rPr lang="en-US" b="0" i="0" dirty="0">
                <a:solidFill>
                  <a:srgbClr val="D1D5DB"/>
                </a:solidFill>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can be time-consuming and error-prone to process manually, leading to inefficiencies and a high risk of mistakes.</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proposed system leverages advanced image processing and NLP techniques to streamline the processing of these documents by automatically extracting text from the images and enabling natural language queries.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This significantly reduces the time and effort required to process the documents, making it easier for users to quickly access the information they need. By improving the efficiency and accuracy of document processing and retrieval, the proposed system has the potential to save time, reduce errors, and enhance productivity in industries that rely on such data.</a:t>
            </a:r>
            <a:endParaRPr lang="en-IN"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Deliverables: 	</a:t>
            </a:r>
          </a:p>
          <a:p>
            <a:pPr marL="800100" lvl="1" indent="-342900" algn="just">
              <a:buFont typeface="+mj-lt"/>
              <a:buAutoNum type="alphaLcPeriod"/>
            </a:pPr>
            <a:r>
              <a:rPr lang="en-US" dirty="0">
                <a:solidFill>
                  <a:srgbClr val="222222"/>
                </a:solidFill>
                <a:latin typeface="Times New Roman" panose="02020603050405020304" pitchFamily="18" charset="0"/>
                <a:cs typeface="Times New Roman" panose="02020603050405020304" pitchFamily="18" charset="0"/>
              </a:rPr>
              <a:t>T</a:t>
            </a:r>
            <a:r>
              <a:rPr lang="en-US" i="0" dirty="0">
                <a:solidFill>
                  <a:srgbClr val="222222"/>
                </a:solidFill>
                <a:effectLst/>
                <a:latin typeface="Times New Roman" panose="02020603050405020304" pitchFamily="18" charset="0"/>
                <a:cs typeface="Times New Roman" panose="02020603050405020304" pitchFamily="18" charset="0"/>
              </a:rPr>
              <a:t>emplate free image to text, information retrieval engine in Q/A format</a:t>
            </a:r>
          </a:p>
          <a:p>
            <a:pPr marL="800100" lvl="1" indent="-342900" algn="just">
              <a:buFont typeface="+mj-lt"/>
              <a:buAutoNum type="alphaLcPeriod"/>
            </a:pPr>
            <a:r>
              <a:rPr lang="en-US" b="0" i="0" dirty="0">
                <a:effectLst/>
                <a:latin typeface="Times New Roman" panose="02020603050405020304" pitchFamily="18" charset="0"/>
                <a:cs typeface="Times New Roman" panose="02020603050405020304" pitchFamily="18" charset="0"/>
              </a:rPr>
              <a:t>A user-friendly GUI interface will be developed to provide ease of access for non-technical users.</a:t>
            </a:r>
            <a:endParaRPr lang="en-IN" dirty="0">
              <a:latin typeface="Times New Roman" panose="02020603050405020304" pitchFamily="18" charset="0"/>
              <a:cs typeface="Times New Roman" panose="02020603050405020304" pitchFamily="18" charset="0"/>
            </a:endParaRPr>
          </a:p>
          <a:p>
            <a:pPr marL="342900" indent="-342900" algn="just">
              <a:buFont typeface="+mj-lt"/>
              <a:buAutoNum type="alphaL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74401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429BA-C980-0567-6A8B-7267F1B3A71D}"/>
              </a:ext>
            </a:extLst>
          </p:cNvPr>
          <p:cNvSpPr>
            <a:spLocks noGrp="1"/>
          </p:cNvSpPr>
          <p:nvPr>
            <p:ph type="title"/>
          </p:nvPr>
        </p:nvSpPr>
        <p:spPr>
          <a:xfrm>
            <a:off x="2398709" y="0"/>
            <a:ext cx="8692623" cy="829733"/>
          </a:xfrm>
        </p:spPr>
        <p:txBody>
          <a:bodyPr>
            <a:normAutofit/>
          </a:bodyPr>
          <a:lstStyle/>
          <a:p>
            <a:r>
              <a:rPr lang="en-IN" sz="4800" b="1" dirty="0">
                <a:solidFill>
                  <a:srgbClr val="00B0F0"/>
                </a:solidFill>
                <a:latin typeface="Times New Roman" panose="02020603050405020304" pitchFamily="18" charset="0"/>
                <a:cs typeface="Times New Roman" panose="02020603050405020304" pitchFamily="18" charset="0"/>
              </a:rPr>
              <a:t>Literature Survey</a:t>
            </a:r>
            <a:endParaRPr lang="en-IN" sz="4800" dirty="0">
              <a:solidFill>
                <a:srgbClr val="00B0F0"/>
              </a:solidFill>
            </a:endParaRPr>
          </a:p>
        </p:txBody>
      </p:sp>
      <p:graphicFrame>
        <p:nvGraphicFramePr>
          <p:cNvPr id="5" name="Table 5">
            <a:extLst>
              <a:ext uri="{FF2B5EF4-FFF2-40B4-BE49-F238E27FC236}">
                <a16:creationId xmlns:a16="http://schemas.microsoft.com/office/drawing/2014/main" id="{7194DCB8-3156-7345-06F9-2E9704C4D3C0}"/>
              </a:ext>
            </a:extLst>
          </p:cNvPr>
          <p:cNvGraphicFramePr>
            <a:graphicFrameLocks noGrp="1"/>
          </p:cNvGraphicFramePr>
          <p:nvPr>
            <p:extLst>
              <p:ext uri="{D42A27DB-BD31-4B8C-83A1-F6EECF244321}">
                <p14:modId xmlns:p14="http://schemas.microsoft.com/office/powerpoint/2010/main" val="562254424"/>
              </p:ext>
            </p:extLst>
          </p:nvPr>
        </p:nvGraphicFramePr>
        <p:xfrm>
          <a:off x="1659467" y="964701"/>
          <a:ext cx="10354733" cy="4928597"/>
        </p:xfrm>
        <a:graphic>
          <a:graphicData uri="http://schemas.openxmlformats.org/drawingml/2006/table">
            <a:tbl>
              <a:tblPr firstRow="1" bandRow="1">
                <a:tableStyleId>{5C22544A-7EE6-4342-B048-85BDC9FD1C3A}</a:tableStyleId>
              </a:tblPr>
              <a:tblGrid>
                <a:gridCol w="885380">
                  <a:extLst>
                    <a:ext uri="{9D8B030D-6E8A-4147-A177-3AD203B41FA5}">
                      <a16:colId xmlns:a16="http://schemas.microsoft.com/office/drawing/2014/main" val="2985096160"/>
                    </a:ext>
                  </a:extLst>
                </a:gridCol>
                <a:gridCol w="2053873">
                  <a:extLst>
                    <a:ext uri="{9D8B030D-6E8A-4147-A177-3AD203B41FA5}">
                      <a16:colId xmlns:a16="http://schemas.microsoft.com/office/drawing/2014/main" val="1808979299"/>
                    </a:ext>
                  </a:extLst>
                </a:gridCol>
                <a:gridCol w="1455608">
                  <a:extLst>
                    <a:ext uri="{9D8B030D-6E8A-4147-A177-3AD203B41FA5}">
                      <a16:colId xmlns:a16="http://schemas.microsoft.com/office/drawing/2014/main" val="3914669437"/>
                    </a:ext>
                  </a:extLst>
                </a:gridCol>
                <a:gridCol w="1618951">
                  <a:extLst>
                    <a:ext uri="{9D8B030D-6E8A-4147-A177-3AD203B41FA5}">
                      <a16:colId xmlns:a16="http://schemas.microsoft.com/office/drawing/2014/main" val="2540732051"/>
                    </a:ext>
                  </a:extLst>
                </a:gridCol>
                <a:gridCol w="1506960">
                  <a:extLst>
                    <a:ext uri="{9D8B030D-6E8A-4147-A177-3AD203B41FA5}">
                      <a16:colId xmlns:a16="http://schemas.microsoft.com/office/drawing/2014/main" val="1404252964"/>
                    </a:ext>
                  </a:extLst>
                </a:gridCol>
                <a:gridCol w="1476049">
                  <a:extLst>
                    <a:ext uri="{9D8B030D-6E8A-4147-A177-3AD203B41FA5}">
                      <a16:colId xmlns:a16="http://schemas.microsoft.com/office/drawing/2014/main" val="1802704180"/>
                    </a:ext>
                  </a:extLst>
                </a:gridCol>
                <a:gridCol w="1357912">
                  <a:extLst>
                    <a:ext uri="{9D8B030D-6E8A-4147-A177-3AD203B41FA5}">
                      <a16:colId xmlns:a16="http://schemas.microsoft.com/office/drawing/2014/main" val="350667239"/>
                    </a:ext>
                  </a:extLst>
                </a:gridCol>
              </a:tblGrid>
              <a:tr h="897467">
                <a:tc>
                  <a:txBody>
                    <a:bodyPr/>
                    <a:lstStyle/>
                    <a:p>
                      <a:pPr algn="ctr"/>
                      <a:br>
                        <a:rPr lang="en-IN" sz="1400" b="1" i="0" kern="1200" dirty="0">
                          <a:solidFill>
                            <a:schemeClr val="lt1"/>
                          </a:solidFill>
                          <a:effectLst/>
                          <a:latin typeface="Times New Roman" panose="02020603050405020304" pitchFamily="18" charset="0"/>
                          <a:ea typeface="+mn-ea"/>
                          <a:cs typeface="Times New Roman" panose="02020603050405020304" pitchFamily="18" charset="0"/>
                        </a:rPr>
                      </a:br>
                      <a:r>
                        <a:rPr lang="en-IN" sz="1400" b="1" i="0" kern="1200" dirty="0">
                          <a:solidFill>
                            <a:schemeClr val="lt1"/>
                          </a:solidFill>
                          <a:effectLst/>
                          <a:latin typeface="Times New Roman" panose="02020603050405020304" pitchFamily="18" charset="0"/>
                          <a:ea typeface="+mn-ea"/>
                          <a:cs typeface="Times New Roman" panose="02020603050405020304" pitchFamily="18" charset="0"/>
                        </a:rPr>
                        <a:t>S no.</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br>
                        <a:rPr lang="en-IN" sz="1400" b="1" i="0" kern="1200" dirty="0">
                          <a:solidFill>
                            <a:schemeClr val="lt1"/>
                          </a:solidFill>
                          <a:effectLst/>
                          <a:latin typeface="Times New Roman" panose="02020603050405020304" pitchFamily="18" charset="0"/>
                          <a:ea typeface="+mn-ea"/>
                          <a:cs typeface="Times New Roman" panose="02020603050405020304" pitchFamily="18" charset="0"/>
                        </a:rPr>
                      </a:br>
                      <a:r>
                        <a:rPr lang="en-IN" sz="1400" b="1" i="0" kern="1200" dirty="0">
                          <a:solidFill>
                            <a:schemeClr val="lt1"/>
                          </a:solidFill>
                          <a:effectLst/>
                          <a:latin typeface="Times New Roman" panose="02020603050405020304" pitchFamily="18" charset="0"/>
                          <a:ea typeface="+mn-ea"/>
                          <a:cs typeface="Times New Roman" panose="02020603050405020304" pitchFamily="18" charset="0"/>
                        </a:rPr>
                        <a:t>Author(s)</a:t>
                      </a:r>
                    </a:p>
                    <a:p>
                      <a:pPr algn="ctr"/>
                      <a:r>
                        <a:rPr lang="en-IN" sz="1400" b="1" i="0" kern="1200" dirty="0">
                          <a:solidFill>
                            <a:schemeClr val="lt1"/>
                          </a:solidFill>
                          <a:effectLst/>
                          <a:latin typeface="Times New Roman" panose="02020603050405020304" pitchFamily="18" charset="0"/>
                          <a:ea typeface="+mn-ea"/>
                          <a:cs typeface="Times New Roman" panose="02020603050405020304" pitchFamily="18" charset="0"/>
                        </a:rPr>
                        <a:t>&amp; </a:t>
                      </a:r>
                    </a:p>
                    <a:p>
                      <a:pPr algn="ctr"/>
                      <a:r>
                        <a:rPr lang="en-IN" sz="1400" b="1" i="0" kern="1200" dirty="0">
                          <a:solidFill>
                            <a:schemeClr val="lt1"/>
                          </a:solidFill>
                          <a:effectLst/>
                          <a:latin typeface="Times New Roman" panose="02020603050405020304" pitchFamily="18" charset="0"/>
                          <a:ea typeface="+mn-ea"/>
                          <a:cs typeface="Times New Roman" panose="02020603050405020304" pitchFamily="18" charset="0"/>
                        </a:rPr>
                        <a:t>Publication Year</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br>
                        <a:rPr lang="en-IN" sz="1400" b="1" i="0" kern="1200" dirty="0">
                          <a:solidFill>
                            <a:schemeClr val="lt1"/>
                          </a:solidFill>
                          <a:effectLst/>
                          <a:latin typeface="Times New Roman" panose="02020603050405020304" pitchFamily="18" charset="0"/>
                          <a:ea typeface="+mn-ea"/>
                          <a:cs typeface="Times New Roman" panose="02020603050405020304" pitchFamily="18" charset="0"/>
                        </a:rPr>
                      </a:br>
                      <a:br>
                        <a:rPr lang="en-IN" sz="1400" b="1" i="0" kern="1200" dirty="0">
                          <a:solidFill>
                            <a:schemeClr val="lt1"/>
                          </a:solidFill>
                          <a:effectLst/>
                          <a:latin typeface="Times New Roman" panose="02020603050405020304" pitchFamily="18" charset="0"/>
                          <a:ea typeface="+mn-ea"/>
                          <a:cs typeface="Times New Roman" panose="02020603050405020304" pitchFamily="18" charset="0"/>
                        </a:rPr>
                      </a:br>
                      <a:r>
                        <a:rPr lang="en-IN" sz="1400" b="1" i="0" kern="1200" dirty="0">
                          <a:solidFill>
                            <a:schemeClr val="lt1"/>
                          </a:solidFill>
                          <a:effectLst/>
                          <a:latin typeface="Times New Roman" panose="02020603050405020304" pitchFamily="18" charset="0"/>
                          <a:ea typeface="+mn-ea"/>
                          <a:cs typeface="Times New Roman" panose="02020603050405020304" pitchFamily="18" charset="0"/>
                        </a:rPr>
                        <a:t>Study Title</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br>
                        <a:rPr lang="en-IN" sz="1400" b="1" i="0" kern="1200" dirty="0">
                          <a:solidFill>
                            <a:schemeClr val="lt1"/>
                          </a:solidFill>
                          <a:effectLst/>
                          <a:latin typeface="Times New Roman" panose="02020603050405020304" pitchFamily="18" charset="0"/>
                          <a:ea typeface="+mn-ea"/>
                          <a:cs typeface="Times New Roman" panose="02020603050405020304" pitchFamily="18" charset="0"/>
                        </a:rPr>
                      </a:br>
                      <a:br>
                        <a:rPr lang="en-IN" sz="1400" b="1" i="0" kern="1200" dirty="0">
                          <a:solidFill>
                            <a:schemeClr val="lt1"/>
                          </a:solidFill>
                          <a:effectLst/>
                          <a:latin typeface="Times New Roman" panose="02020603050405020304" pitchFamily="18" charset="0"/>
                          <a:ea typeface="+mn-ea"/>
                          <a:cs typeface="Times New Roman" panose="02020603050405020304" pitchFamily="18" charset="0"/>
                        </a:rPr>
                      </a:br>
                      <a:r>
                        <a:rPr lang="en-IN" sz="1400" b="1" i="0" kern="1200" dirty="0">
                          <a:solidFill>
                            <a:schemeClr val="lt1"/>
                          </a:solidFill>
                          <a:effectLst/>
                          <a:latin typeface="Times New Roman" panose="02020603050405020304" pitchFamily="18" charset="0"/>
                          <a:ea typeface="+mn-ea"/>
                          <a:cs typeface="Times New Roman" panose="02020603050405020304" pitchFamily="18" charset="0"/>
                        </a:rPr>
                        <a:t>Key Findings</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br>
                        <a:rPr lang="en-IN" sz="1400" b="1" i="0" kern="1200" dirty="0">
                          <a:solidFill>
                            <a:schemeClr val="lt1"/>
                          </a:solidFill>
                          <a:effectLst/>
                          <a:latin typeface="Times New Roman" panose="02020603050405020304" pitchFamily="18" charset="0"/>
                          <a:ea typeface="+mn-ea"/>
                          <a:cs typeface="Times New Roman" panose="02020603050405020304" pitchFamily="18" charset="0"/>
                        </a:rPr>
                      </a:br>
                      <a:br>
                        <a:rPr lang="en-IN" sz="1400" b="1" i="0" kern="1200" dirty="0">
                          <a:solidFill>
                            <a:schemeClr val="lt1"/>
                          </a:solidFill>
                          <a:effectLst/>
                          <a:latin typeface="Times New Roman" panose="02020603050405020304" pitchFamily="18" charset="0"/>
                          <a:ea typeface="+mn-ea"/>
                          <a:cs typeface="Times New Roman" panose="02020603050405020304" pitchFamily="18" charset="0"/>
                        </a:rPr>
                      </a:br>
                      <a:r>
                        <a:rPr lang="en-IN" sz="1400" b="1" i="0" kern="1200" dirty="0">
                          <a:solidFill>
                            <a:schemeClr val="lt1"/>
                          </a:solidFill>
                          <a:effectLst/>
                          <a:latin typeface="Times New Roman" panose="02020603050405020304" pitchFamily="18" charset="0"/>
                          <a:ea typeface="+mn-ea"/>
                          <a:cs typeface="Times New Roman" panose="02020603050405020304" pitchFamily="18" charset="0"/>
                        </a:rPr>
                        <a:t>Limitations</a:t>
                      </a:r>
                      <a:endParaRPr lang="en-IN" sz="1400" dirty="0">
                        <a:latin typeface="Times New Roman" panose="02020603050405020304" pitchFamily="18" charset="0"/>
                        <a:cs typeface="Times New Roman" panose="02020603050405020304" pitchFamily="18" charset="0"/>
                      </a:endParaRPr>
                    </a:p>
                    <a:p>
                      <a:pPr algn="ctr"/>
                      <a:endParaRPr lang="en-IN" sz="1400" dirty="0">
                        <a:latin typeface="Times New Roman" panose="02020603050405020304" pitchFamily="18" charset="0"/>
                        <a:cs typeface="Times New Roman" panose="02020603050405020304" pitchFamily="18" charset="0"/>
                      </a:endParaRPr>
                    </a:p>
                  </a:txBody>
                  <a:tcPr/>
                </a:tc>
                <a:tc>
                  <a:txBody>
                    <a:bodyPr/>
                    <a:lstStyle/>
                    <a:p>
                      <a:pPr algn="ctr" fontAlgn="b"/>
                      <a:br>
                        <a:rPr lang="en-IN" sz="1400" b="1" dirty="0">
                          <a:effectLst/>
                          <a:latin typeface="Times New Roman" panose="02020603050405020304" pitchFamily="18" charset="0"/>
                          <a:cs typeface="Times New Roman" panose="02020603050405020304" pitchFamily="18" charset="0"/>
                        </a:rPr>
                      </a:br>
                      <a:r>
                        <a:rPr lang="en-IN" sz="1400" b="1" dirty="0">
                          <a:effectLst/>
                          <a:latin typeface="Times New Roman" panose="02020603050405020304" pitchFamily="18" charset="0"/>
                          <a:cs typeface="Times New Roman" panose="02020603050405020304" pitchFamily="18" charset="0"/>
                        </a:rPr>
                        <a:t>Relevance</a:t>
                      </a:r>
                    </a:p>
                    <a:p>
                      <a:pPr algn="ctr" fontAlgn="b"/>
                      <a:r>
                        <a:rPr lang="en-IN" sz="1400" b="1" dirty="0">
                          <a:effectLst/>
                          <a:latin typeface="Times New Roman" panose="02020603050405020304" pitchFamily="18" charset="0"/>
                          <a:cs typeface="Times New Roman" panose="02020603050405020304" pitchFamily="18" charset="0"/>
                        </a:rPr>
                        <a:t>to Project</a:t>
                      </a:r>
                    </a:p>
                    <a:p>
                      <a:pPr algn="ctr" fontAlgn="b"/>
                      <a:endParaRPr lang="en-IN" sz="1400" b="1" dirty="0">
                        <a:effectLst/>
                        <a:latin typeface="Times New Roman" panose="02020603050405020304" pitchFamily="18" charset="0"/>
                        <a:cs typeface="Times New Roman" panose="02020603050405020304" pitchFamily="18" charset="0"/>
                      </a:endParaRPr>
                    </a:p>
                  </a:txBody>
                  <a:tcPr anchor="b"/>
                </a:tc>
                <a:tc>
                  <a:txBody>
                    <a:bodyPr/>
                    <a:lstStyle/>
                    <a:p>
                      <a:pPr algn="ctr"/>
                      <a:br>
                        <a:rPr lang="en-IN" sz="1400" b="1" i="0" kern="1200" dirty="0">
                          <a:solidFill>
                            <a:schemeClr val="lt1"/>
                          </a:solidFill>
                          <a:effectLst/>
                          <a:latin typeface="Times New Roman" panose="02020603050405020304" pitchFamily="18" charset="0"/>
                          <a:ea typeface="+mn-ea"/>
                          <a:cs typeface="Times New Roman" panose="02020603050405020304" pitchFamily="18" charset="0"/>
                        </a:rPr>
                      </a:br>
                      <a:br>
                        <a:rPr lang="en-IN" sz="1400" b="1" i="0" kern="1200" dirty="0">
                          <a:solidFill>
                            <a:schemeClr val="lt1"/>
                          </a:solidFill>
                          <a:effectLst/>
                          <a:latin typeface="Times New Roman" panose="02020603050405020304" pitchFamily="18" charset="0"/>
                          <a:ea typeface="+mn-ea"/>
                          <a:cs typeface="Times New Roman" panose="02020603050405020304" pitchFamily="18" charset="0"/>
                        </a:rPr>
                      </a:br>
                      <a:r>
                        <a:rPr lang="en-IN" sz="1400" b="1" i="0" kern="1200" dirty="0">
                          <a:solidFill>
                            <a:schemeClr val="lt1"/>
                          </a:solidFill>
                          <a:effectLst/>
                          <a:latin typeface="Times New Roman" panose="02020603050405020304" pitchFamily="18" charset="0"/>
                          <a:ea typeface="+mn-ea"/>
                          <a:cs typeface="Times New Roman" panose="02020603050405020304" pitchFamily="18" charset="0"/>
                        </a:rPr>
                        <a:t>Study Type</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43985653"/>
                  </a:ext>
                </a:extLst>
              </a:tr>
              <a:tr h="964199">
                <a:tc>
                  <a:txBody>
                    <a:bodyPr/>
                    <a:lstStyle/>
                    <a:p>
                      <a:pPr algn="ctr"/>
                      <a:br>
                        <a:rPr lang="en-US" sz="1100" b="0" i="0" kern="1200" dirty="0">
                          <a:solidFill>
                            <a:schemeClr val="dk1"/>
                          </a:solidFill>
                          <a:effectLst/>
                          <a:latin typeface="Times New Roman" panose="02020603050405020304" pitchFamily="18" charset="0"/>
                          <a:ea typeface="+mn-ea"/>
                          <a:cs typeface="Times New Roman" panose="02020603050405020304" pitchFamily="18" charset="0"/>
                        </a:rPr>
                      </a:br>
                      <a:br>
                        <a:rPr lang="en-US" sz="1100" b="0" i="0" kern="1200" dirty="0">
                          <a:solidFill>
                            <a:schemeClr val="dk1"/>
                          </a:solidFill>
                          <a:effectLst/>
                          <a:latin typeface="Times New Roman" panose="02020603050405020304" pitchFamily="18" charset="0"/>
                          <a:ea typeface="+mn-ea"/>
                          <a:cs typeface="Times New Roman" panose="02020603050405020304" pitchFamily="18" charset="0"/>
                        </a:rPr>
                      </a:br>
                      <a:r>
                        <a:rPr lang="en-US" sz="1100" b="0" i="0" kern="1200" dirty="0">
                          <a:solidFill>
                            <a:schemeClr val="dk1"/>
                          </a:solidFill>
                          <a:effectLst/>
                          <a:latin typeface="Times New Roman" panose="02020603050405020304" pitchFamily="18" charset="0"/>
                          <a:ea typeface="+mn-ea"/>
                          <a:cs typeface="Times New Roman" panose="02020603050405020304" pitchFamily="18" charset="0"/>
                        </a:rPr>
                        <a:t>1</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br>
                        <a:rPr lang="en-IN" sz="1100" b="0" i="0" kern="1200" dirty="0">
                          <a:solidFill>
                            <a:schemeClr val="dk1"/>
                          </a:solidFill>
                          <a:effectLst/>
                          <a:latin typeface="Times New Roman" panose="02020603050405020304" pitchFamily="18" charset="0"/>
                          <a:ea typeface="+mn-ea"/>
                          <a:cs typeface="Times New Roman" panose="02020603050405020304" pitchFamily="18" charset="0"/>
                        </a:rPr>
                      </a:br>
                      <a:r>
                        <a:rPr lang="en-IN" sz="1100" b="0" i="0" kern="1200" dirty="0" err="1">
                          <a:solidFill>
                            <a:schemeClr val="dk1"/>
                          </a:solidFill>
                          <a:effectLst/>
                          <a:latin typeface="Times New Roman" panose="02020603050405020304" pitchFamily="18" charset="0"/>
                          <a:ea typeface="+mn-ea"/>
                          <a:cs typeface="Times New Roman" panose="02020603050405020304" pitchFamily="18" charset="0"/>
                        </a:rPr>
                        <a:t>LeCun</a:t>
                      </a:r>
                      <a:r>
                        <a:rPr lang="en-IN" sz="1100" b="0" i="0" kern="1200" dirty="0">
                          <a:solidFill>
                            <a:schemeClr val="dk1"/>
                          </a:solidFill>
                          <a:effectLst/>
                          <a:latin typeface="Times New Roman" panose="02020603050405020304" pitchFamily="18" charset="0"/>
                          <a:ea typeface="+mn-ea"/>
                          <a:cs typeface="Times New Roman" panose="02020603050405020304" pitchFamily="18" charset="0"/>
                        </a:rPr>
                        <a:t>, Yann et al.</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IN" sz="11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IN" sz="1100" b="0" i="0" kern="1200" dirty="0">
                          <a:solidFill>
                            <a:schemeClr val="dk1"/>
                          </a:solidFill>
                          <a:effectLst/>
                          <a:latin typeface="Times New Roman" panose="02020603050405020304" pitchFamily="18" charset="0"/>
                          <a:ea typeface="+mn-ea"/>
                          <a:cs typeface="Times New Roman" panose="02020603050405020304" pitchFamily="18" charset="0"/>
                        </a:rPr>
                        <a:t>2020 [3]</a:t>
                      </a:r>
                      <a:endParaRPr lang="en-IN" sz="1100" dirty="0">
                        <a:latin typeface="Times New Roman" panose="02020603050405020304" pitchFamily="18" charset="0"/>
                        <a:cs typeface="Times New Roman" panose="02020603050405020304" pitchFamily="18" charset="0"/>
                      </a:endParaRPr>
                    </a:p>
                    <a:p>
                      <a:pPr algn="ctr"/>
                      <a:endParaRPr lang="en-IN" sz="1100" dirty="0">
                        <a:latin typeface="Times New Roman" panose="02020603050405020304" pitchFamily="18" charset="0"/>
                        <a:cs typeface="Times New Roman" panose="02020603050405020304" pitchFamily="18" charset="0"/>
                      </a:endParaRPr>
                    </a:p>
                  </a:txBody>
                  <a:tcPr/>
                </a:tc>
                <a:tc>
                  <a:txBody>
                    <a:bodyPr/>
                    <a:lstStyle/>
                    <a:p>
                      <a:pPr algn="ctr"/>
                      <a:br>
                        <a:rPr lang="en-US" sz="1100" b="0" i="0" kern="1200" dirty="0">
                          <a:solidFill>
                            <a:schemeClr val="dk1"/>
                          </a:solidFill>
                          <a:effectLst/>
                          <a:latin typeface="Times New Roman" panose="02020603050405020304" pitchFamily="18" charset="0"/>
                          <a:ea typeface="+mn-ea"/>
                          <a:cs typeface="Times New Roman" panose="02020603050405020304" pitchFamily="18" charset="0"/>
                        </a:rPr>
                      </a:br>
                      <a:r>
                        <a:rPr lang="en-US" sz="1100" b="0" i="0" kern="1200" dirty="0">
                          <a:solidFill>
                            <a:schemeClr val="dk1"/>
                          </a:solidFill>
                          <a:effectLst/>
                          <a:latin typeface="Times New Roman" panose="02020603050405020304" pitchFamily="18" charset="0"/>
                          <a:ea typeface="+mn-ea"/>
                          <a:cs typeface="Times New Roman" panose="02020603050405020304" pitchFamily="18" charset="0"/>
                        </a:rPr>
                        <a:t>Document Information Extraction in the Age of Deep Learning</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b="0" i="0" kern="1200" dirty="0">
                          <a:solidFill>
                            <a:schemeClr val="dk1"/>
                          </a:solidFill>
                          <a:effectLst/>
                          <a:latin typeface="Times New Roman" panose="02020603050405020304" pitchFamily="18" charset="0"/>
                          <a:ea typeface="+mn-ea"/>
                          <a:cs typeface="Times New Roman" panose="02020603050405020304" pitchFamily="18" charset="0"/>
                        </a:rPr>
                        <a:t>Describes state-of-the-art techniques for document information extraction using deep learning</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br>
                        <a:rPr lang="en-US" sz="1100" b="0" i="0" kern="1200" dirty="0">
                          <a:solidFill>
                            <a:schemeClr val="dk1"/>
                          </a:solidFill>
                          <a:effectLst/>
                          <a:latin typeface="Times New Roman" panose="02020603050405020304" pitchFamily="18" charset="0"/>
                          <a:ea typeface="+mn-ea"/>
                          <a:cs typeface="Times New Roman" panose="02020603050405020304" pitchFamily="18" charset="0"/>
                        </a:rPr>
                      </a:br>
                      <a:r>
                        <a:rPr lang="en-US" sz="1100" b="0" i="0" kern="1200" dirty="0">
                          <a:solidFill>
                            <a:schemeClr val="dk1"/>
                          </a:solidFill>
                          <a:effectLst/>
                          <a:latin typeface="Times New Roman" panose="02020603050405020304" pitchFamily="18" charset="0"/>
                          <a:ea typeface="+mn-ea"/>
                          <a:cs typeface="Times New Roman" panose="02020603050405020304" pitchFamily="18" charset="0"/>
                        </a:rPr>
                        <a:t>General review article, no specific research study</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br>
                        <a:rPr lang="en-US" sz="1100" b="0" i="0" kern="1200" dirty="0">
                          <a:solidFill>
                            <a:schemeClr val="dk1"/>
                          </a:solidFill>
                          <a:effectLst/>
                          <a:latin typeface="Times New Roman" panose="02020603050405020304" pitchFamily="18" charset="0"/>
                          <a:ea typeface="+mn-ea"/>
                          <a:cs typeface="Times New Roman" panose="02020603050405020304" pitchFamily="18" charset="0"/>
                        </a:rPr>
                      </a:br>
                      <a:r>
                        <a:rPr lang="en-US" sz="1100" b="0" i="0" kern="1200" dirty="0">
                          <a:solidFill>
                            <a:schemeClr val="dk1"/>
                          </a:solidFill>
                          <a:effectLst/>
                          <a:latin typeface="Times New Roman" panose="02020603050405020304" pitchFamily="18" charset="0"/>
                          <a:ea typeface="+mn-ea"/>
                          <a:cs typeface="Times New Roman" panose="02020603050405020304" pitchFamily="18" charset="0"/>
                        </a:rPr>
                        <a:t>Provides overview of current research in the field</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br>
                        <a:rPr lang="en-IN" sz="1100" b="0" i="0" kern="1200" dirty="0">
                          <a:solidFill>
                            <a:schemeClr val="dk1"/>
                          </a:solidFill>
                          <a:effectLst/>
                          <a:latin typeface="Times New Roman" panose="02020603050405020304" pitchFamily="18" charset="0"/>
                          <a:ea typeface="+mn-ea"/>
                          <a:cs typeface="Times New Roman" panose="02020603050405020304" pitchFamily="18" charset="0"/>
                        </a:rPr>
                      </a:br>
                      <a:r>
                        <a:rPr lang="en-IN" sz="1100" b="0" i="0" kern="1200" dirty="0">
                          <a:solidFill>
                            <a:schemeClr val="dk1"/>
                          </a:solidFill>
                          <a:effectLst/>
                          <a:latin typeface="Times New Roman" panose="02020603050405020304" pitchFamily="18" charset="0"/>
                          <a:ea typeface="+mn-ea"/>
                          <a:cs typeface="Times New Roman" panose="02020603050405020304" pitchFamily="18" charset="0"/>
                        </a:rPr>
                        <a:t>Review Article</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07474680"/>
                  </a:ext>
                </a:extLst>
              </a:tr>
              <a:tr h="1446429">
                <a:tc>
                  <a:txBody>
                    <a:bodyPr/>
                    <a:lstStyle/>
                    <a:p>
                      <a:pPr algn="ctr"/>
                      <a:br>
                        <a:rPr lang="en-IN" sz="1100" b="0" i="0" kern="1200" dirty="0">
                          <a:solidFill>
                            <a:schemeClr val="dk1"/>
                          </a:solidFill>
                          <a:effectLst/>
                          <a:latin typeface="Times New Roman" panose="02020603050405020304" pitchFamily="18" charset="0"/>
                          <a:ea typeface="+mn-ea"/>
                          <a:cs typeface="Times New Roman" panose="02020603050405020304" pitchFamily="18" charset="0"/>
                        </a:rPr>
                      </a:br>
                      <a:br>
                        <a:rPr lang="en-IN" sz="1100" b="0" i="0" kern="1200" dirty="0">
                          <a:solidFill>
                            <a:schemeClr val="dk1"/>
                          </a:solidFill>
                          <a:effectLst/>
                          <a:latin typeface="Times New Roman" panose="02020603050405020304" pitchFamily="18" charset="0"/>
                          <a:ea typeface="+mn-ea"/>
                          <a:cs typeface="Times New Roman" panose="02020603050405020304" pitchFamily="18" charset="0"/>
                        </a:rPr>
                      </a:br>
                      <a:br>
                        <a:rPr lang="en-IN" sz="1100" b="0" i="0" kern="1200" dirty="0">
                          <a:solidFill>
                            <a:schemeClr val="dk1"/>
                          </a:solidFill>
                          <a:effectLst/>
                          <a:latin typeface="Times New Roman" panose="02020603050405020304" pitchFamily="18" charset="0"/>
                          <a:ea typeface="+mn-ea"/>
                          <a:cs typeface="Times New Roman" panose="02020603050405020304" pitchFamily="18" charset="0"/>
                        </a:rPr>
                      </a:br>
                      <a:br>
                        <a:rPr lang="en-IN" sz="1100" b="0" i="0" kern="1200" dirty="0">
                          <a:solidFill>
                            <a:schemeClr val="dk1"/>
                          </a:solidFill>
                          <a:effectLst/>
                          <a:latin typeface="Times New Roman" panose="02020603050405020304" pitchFamily="18" charset="0"/>
                          <a:ea typeface="+mn-ea"/>
                          <a:cs typeface="Times New Roman" panose="02020603050405020304" pitchFamily="18" charset="0"/>
                        </a:rPr>
                      </a:br>
                      <a:r>
                        <a:rPr lang="en-IN" sz="1100" b="0" i="0" kern="1200" dirty="0">
                          <a:solidFill>
                            <a:schemeClr val="dk1"/>
                          </a:solidFill>
                          <a:effectLst/>
                          <a:latin typeface="Times New Roman" panose="02020603050405020304" pitchFamily="18" charset="0"/>
                          <a:ea typeface="+mn-ea"/>
                          <a:cs typeface="Times New Roman" panose="02020603050405020304" pitchFamily="18" charset="0"/>
                        </a:rPr>
                        <a:t>2</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br>
                        <a:rPr lang="en-IN" sz="1100" b="0" i="0" kern="1200" dirty="0">
                          <a:solidFill>
                            <a:schemeClr val="dk1"/>
                          </a:solidFill>
                          <a:effectLst/>
                          <a:latin typeface="Times New Roman" panose="02020603050405020304" pitchFamily="18" charset="0"/>
                          <a:ea typeface="+mn-ea"/>
                          <a:cs typeface="Times New Roman" panose="02020603050405020304" pitchFamily="18" charset="0"/>
                        </a:rPr>
                      </a:br>
                      <a:r>
                        <a:rPr lang="en-IN" sz="1100" b="0" i="0" kern="1200" dirty="0" err="1">
                          <a:solidFill>
                            <a:schemeClr val="dk1"/>
                          </a:solidFill>
                          <a:effectLst/>
                          <a:latin typeface="Times New Roman" panose="02020603050405020304" pitchFamily="18" charset="0"/>
                          <a:ea typeface="+mn-ea"/>
                          <a:cs typeface="Times New Roman" panose="02020603050405020304" pitchFamily="18" charset="0"/>
                        </a:rPr>
                        <a:t>Skalický</a:t>
                      </a:r>
                      <a:r>
                        <a:rPr lang="en-IN" sz="1100" b="0" i="0" kern="1200" dirty="0">
                          <a:solidFill>
                            <a:schemeClr val="dk1"/>
                          </a:solidFill>
                          <a:effectLst/>
                          <a:latin typeface="Times New Roman" panose="02020603050405020304" pitchFamily="18" charset="0"/>
                          <a:ea typeface="+mn-ea"/>
                          <a:cs typeface="Times New Roman" panose="02020603050405020304" pitchFamily="18" charset="0"/>
                        </a:rPr>
                        <a:t>, M., </a:t>
                      </a:r>
                      <a:r>
                        <a:rPr lang="en-IN" sz="1100" b="0" i="0" kern="1200" dirty="0" err="1">
                          <a:solidFill>
                            <a:schemeClr val="dk1"/>
                          </a:solidFill>
                          <a:effectLst/>
                          <a:latin typeface="Times New Roman" panose="02020603050405020304" pitchFamily="18" charset="0"/>
                          <a:ea typeface="+mn-ea"/>
                          <a:cs typeface="Times New Roman" panose="02020603050405020304" pitchFamily="18" charset="0"/>
                        </a:rPr>
                        <a:t>Šimsa</a:t>
                      </a:r>
                      <a:r>
                        <a:rPr lang="en-IN" sz="1100" b="0" i="0" kern="1200" dirty="0">
                          <a:solidFill>
                            <a:schemeClr val="dk1"/>
                          </a:solidFill>
                          <a:effectLst/>
                          <a:latin typeface="Times New Roman" panose="02020603050405020304" pitchFamily="18" charset="0"/>
                          <a:ea typeface="+mn-ea"/>
                          <a:cs typeface="Times New Roman" panose="02020603050405020304" pitchFamily="18" charset="0"/>
                        </a:rPr>
                        <a:t>, Š., </a:t>
                      </a:r>
                      <a:r>
                        <a:rPr lang="en-IN" sz="1100" b="0" i="0" kern="1200" dirty="0" err="1">
                          <a:solidFill>
                            <a:schemeClr val="dk1"/>
                          </a:solidFill>
                          <a:effectLst/>
                          <a:latin typeface="Times New Roman" panose="02020603050405020304" pitchFamily="18" charset="0"/>
                          <a:ea typeface="+mn-ea"/>
                          <a:cs typeface="Times New Roman" panose="02020603050405020304" pitchFamily="18" charset="0"/>
                        </a:rPr>
                        <a:t>Uřičář</a:t>
                      </a:r>
                      <a:r>
                        <a:rPr lang="en-IN" sz="1100" b="0" i="0" kern="1200" dirty="0">
                          <a:solidFill>
                            <a:schemeClr val="dk1"/>
                          </a:solidFill>
                          <a:effectLst/>
                          <a:latin typeface="Times New Roman" panose="02020603050405020304" pitchFamily="18" charset="0"/>
                          <a:ea typeface="+mn-ea"/>
                          <a:cs typeface="Times New Roman" panose="02020603050405020304" pitchFamily="18" charset="0"/>
                        </a:rPr>
                        <a:t>, M., &amp; </a:t>
                      </a:r>
                      <a:r>
                        <a:rPr lang="en-IN" sz="1100" b="0" i="0" kern="1200" dirty="0" err="1">
                          <a:solidFill>
                            <a:schemeClr val="dk1"/>
                          </a:solidFill>
                          <a:effectLst/>
                          <a:latin typeface="Times New Roman" panose="02020603050405020304" pitchFamily="18" charset="0"/>
                          <a:ea typeface="+mn-ea"/>
                          <a:cs typeface="Times New Roman" panose="02020603050405020304" pitchFamily="18" charset="0"/>
                        </a:rPr>
                        <a:t>Šulc</a:t>
                      </a:r>
                      <a:r>
                        <a:rPr lang="en-IN" sz="1100" b="0" i="0" kern="1200" dirty="0">
                          <a:solidFill>
                            <a:schemeClr val="dk1"/>
                          </a:solidFill>
                          <a:effectLst/>
                          <a:latin typeface="Times New Roman" panose="02020603050405020304" pitchFamily="18" charset="0"/>
                          <a:ea typeface="+mn-ea"/>
                          <a:cs typeface="Times New Roman" panose="02020603050405020304" pitchFamily="18" charset="0"/>
                        </a:rPr>
                        <a:t>, M.</a:t>
                      </a:r>
                      <a:br>
                        <a:rPr lang="en-IN" sz="1100" b="0" i="0" kern="1200" dirty="0">
                          <a:solidFill>
                            <a:schemeClr val="dk1"/>
                          </a:solidFill>
                          <a:effectLst/>
                          <a:latin typeface="Times New Roman" panose="02020603050405020304" pitchFamily="18" charset="0"/>
                          <a:ea typeface="+mn-ea"/>
                          <a:cs typeface="Times New Roman" panose="02020603050405020304" pitchFamily="18" charset="0"/>
                        </a:rPr>
                      </a:br>
                      <a:br>
                        <a:rPr lang="en-IN" sz="1100" b="0" i="0" kern="1200" dirty="0">
                          <a:solidFill>
                            <a:schemeClr val="dk1"/>
                          </a:solidFill>
                          <a:effectLst/>
                          <a:latin typeface="Times New Roman" panose="02020603050405020304" pitchFamily="18" charset="0"/>
                          <a:ea typeface="+mn-ea"/>
                          <a:cs typeface="Times New Roman" panose="02020603050405020304" pitchFamily="18" charset="0"/>
                        </a:rPr>
                      </a:br>
                      <a:r>
                        <a:rPr lang="en-IN" sz="1100" b="0" i="0" kern="1200" dirty="0">
                          <a:solidFill>
                            <a:schemeClr val="dk1"/>
                          </a:solidFill>
                          <a:effectLst/>
                          <a:latin typeface="Times New Roman" panose="02020603050405020304" pitchFamily="18" charset="0"/>
                          <a:ea typeface="+mn-ea"/>
                          <a:cs typeface="Times New Roman" panose="02020603050405020304" pitchFamily="18" charset="0"/>
                        </a:rPr>
                        <a:t>2018 [7]</a:t>
                      </a:r>
                      <a:endParaRPr lang="en-IN" sz="1100" dirty="0">
                        <a:latin typeface="Times New Roman" panose="02020603050405020304" pitchFamily="18" charset="0"/>
                        <a:cs typeface="Times New Roman" panose="02020603050405020304" pitchFamily="18" charset="0"/>
                      </a:endParaRPr>
                    </a:p>
                    <a:p>
                      <a:pPr algn="ctr"/>
                      <a:endParaRPr lang="en-IN" sz="1100" dirty="0">
                        <a:latin typeface="Times New Roman" panose="02020603050405020304" pitchFamily="18" charset="0"/>
                        <a:cs typeface="Times New Roman" panose="02020603050405020304" pitchFamily="18" charset="0"/>
                      </a:endParaRPr>
                    </a:p>
                  </a:txBody>
                  <a:tcPr/>
                </a:tc>
                <a:tc>
                  <a:txBody>
                    <a:bodyPr/>
                    <a:lstStyle/>
                    <a:p>
                      <a:pPr algn="ctr"/>
                      <a:br>
                        <a:rPr lang="en-IN" sz="1100" b="0" i="0" kern="1200" dirty="0">
                          <a:solidFill>
                            <a:schemeClr val="dk1"/>
                          </a:solidFill>
                          <a:effectLst/>
                          <a:latin typeface="Times New Roman" panose="02020603050405020304" pitchFamily="18" charset="0"/>
                          <a:ea typeface="+mn-ea"/>
                          <a:cs typeface="Times New Roman" panose="02020603050405020304" pitchFamily="18" charset="0"/>
                        </a:rPr>
                      </a:br>
                      <a:r>
                        <a:rPr lang="en-IN" sz="1100" b="0" i="0" kern="1200" dirty="0">
                          <a:solidFill>
                            <a:schemeClr val="dk1"/>
                          </a:solidFill>
                          <a:effectLst/>
                          <a:latin typeface="Times New Roman" panose="02020603050405020304" pitchFamily="18" charset="0"/>
                          <a:ea typeface="+mn-ea"/>
                          <a:cs typeface="Times New Roman" panose="02020603050405020304" pitchFamily="18" charset="0"/>
                        </a:rPr>
                        <a:t>Document Information Extraction for Business Processes</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br>
                        <a:rPr lang="en-IN" sz="1100" b="0" i="0" kern="1200" dirty="0">
                          <a:solidFill>
                            <a:schemeClr val="dk1"/>
                          </a:solidFill>
                          <a:effectLst/>
                          <a:latin typeface="Times New Roman" panose="02020603050405020304" pitchFamily="18" charset="0"/>
                          <a:ea typeface="+mn-ea"/>
                          <a:cs typeface="Times New Roman" panose="02020603050405020304" pitchFamily="18" charset="0"/>
                        </a:rPr>
                      </a:br>
                      <a:r>
                        <a:rPr lang="en-IN" sz="1100" b="0" i="0" kern="1200" dirty="0">
                          <a:solidFill>
                            <a:schemeClr val="dk1"/>
                          </a:solidFill>
                          <a:effectLst/>
                          <a:latin typeface="Times New Roman" panose="02020603050405020304" pitchFamily="18" charset="0"/>
                          <a:ea typeface="+mn-ea"/>
                          <a:cs typeface="Times New Roman" panose="02020603050405020304" pitchFamily="18" charset="0"/>
                        </a:rPr>
                        <a:t>Describes implementation of document information extraction system for invoice processing in a large corporation</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br>
                        <a:rPr lang="en-US" sz="1100" b="0" i="0" kern="1200" dirty="0">
                          <a:solidFill>
                            <a:schemeClr val="dk1"/>
                          </a:solidFill>
                          <a:effectLst/>
                          <a:latin typeface="Times New Roman" panose="02020603050405020304" pitchFamily="18" charset="0"/>
                          <a:ea typeface="+mn-ea"/>
                          <a:cs typeface="Times New Roman" panose="02020603050405020304" pitchFamily="18" charset="0"/>
                        </a:rPr>
                      </a:br>
                      <a:r>
                        <a:rPr lang="en-US" sz="1100" b="0" i="0" kern="1200" dirty="0">
                          <a:solidFill>
                            <a:schemeClr val="dk1"/>
                          </a:solidFill>
                          <a:effectLst/>
                          <a:latin typeface="Times New Roman" panose="02020603050405020304" pitchFamily="18" charset="0"/>
                          <a:ea typeface="+mn-ea"/>
                          <a:cs typeface="Times New Roman" panose="02020603050405020304" pitchFamily="18" charset="0"/>
                        </a:rPr>
                        <a:t>Limited to specific use case, not a generalizable study</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br>
                        <a:rPr lang="en-IN" sz="1100" b="0" i="0" kern="1200" dirty="0">
                          <a:solidFill>
                            <a:schemeClr val="dk1"/>
                          </a:solidFill>
                          <a:effectLst/>
                          <a:latin typeface="Times New Roman" panose="02020603050405020304" pitchFamily="18" charset="0"/>
                          <a:ea typeface="+mn-ea"/>
                          <a:cs typeface="Times New Roman" panose="02020603050405020304" pitchFamily="18" charset="0"/>
                        </a:rPr>
                      </a:br>
                      <a:r>
                        <a:rPr lang="en-IN" sz="1100" b="0" i="0" kern="1200" dirty="0">
                          <a:solidFill>
                            <a:schemeClr val="dk1"/>
                          </a:solidFill>
                          <a:effectLst/>
                          <a:latin typeface="Times New Roman" panose="02020603050405020304" pitchFamily="18" charset="0"/>
                          <a:ea typeface="+mn-ea"/>
                          <a:cs typeface="Times New Roman" panose="02020603050405020304" pitchFamily="18" charset="0"/>
                        </a:rPr>
                        <a:t>Provides example of successful implementation of document information extraction system</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br>
                        <a:rPr lang="en-IN" sz="1100" b="0" i="0" kern="1200" dirty="0">
                          <a:solidFill>
                            <a:schemeClr val="dk1"/>
                          </a:solidFill>
                          <a:effectLst/>
                          <a:latin typeface="Times New Roman" panose="02020603050405020304" pitchFamily="18" charset="0"/>
                          <a:ea typeface="+mn-ea"/>
                          <a:cs typeface="Times New Roman" panose="02020603050405020304" pitchFamily="18" charset="0"/>
                        </a:rPr>
                      </a:br>
                      <a:r>
                        <a:rPr lang="en-IN" sz="1100" b="0" i="0" kern="1200" dirty="0">
                          <a:solidFill>
                            <a:schemeClr val="dk1"/>
                          </a:solidFill>
                          <a:effectLst/>
                          <a:latin typeface="Times New Roman" panose="02020603050405020304" pitchFamily="18" charset="0"/>
                          <a:ea typeface="+mn-ea"/>
                          <a:cs typeface="Times New Roman" panose="02020603050405020304" pitchFamily="18" charset="0"/>
                        </a:rPr>
                        <a:t>Case Study</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25270680"/>
                  </a:ext>
                </a:extLst>
              </a:tr>
              <a:tr h="1573089">
                <a:tc>
                  <a:txBody>
                    <a:bodyPr/>
                    <a:lstStyle/>
                    <a:p>
                      <a:pPr algn="ctr"/>
                      <a:br>
                        <a:rPr lang="en-US" sz="1100" b="0" i="0" kern="1200" dirty="0">
                          <a:solidFill>
                            <a:schemeClr val="dk1"/>
                          </a:solidFill>
                          <a:effectLst/>
                          <a:latin typeface="Times New Roman" panose="02020603050405020304" pitchFamily="18" charset="0"/>
                          <a:ea typeface="+mn-ea"/>
                          <a:cs typeface="Times New Roman" panose="02020603050405020304" pitchFamily="18" charset="0"/>
                        </a:rPr>
                      </a:br>
                      <a:br>
                        <a:rPr lang="en-US" sz="1100" b="0" i="0" kern="1200" dirty="0">
                          <a:solidFill>
                            <a:schemeClr val="dk1"/>
                          </a:solidFill>
                          <a:effectLst/>
                          <a:latin typeface="Times New Roman" panose="02020603050405020304" pitchFamily="18" charset="0"/>
                          <a:ea typeface="+mn-ea"/>
                          <a:cs typeface="Times New Roman" panose="02020603050405020304" pitchFamily="18" charset="0"/>
                        </a:rPr>
                      </a:br>
                      <a:br>
                        <a:rPr lang="en-US" sz="1100" b="0" i="0" kern="1200" dirty="0">
                          <a:solidFill>
                            <a:schemeClr val="dk1"/>
                          </a:solidFill>
                          <a:effectLst/>
                          <a:latin typeface="Times New Roman" panose="02020603050405020304" pitchFamily="18" charset="0"/>
                          <a:ea typeface="+mn-ea"/>
                          <a:cs typeface="Times New Roman" panose="02020603050405020304" pitchFamily="18" charset="0"/>
                        </a:rPr>
                      </a:br>
                      <a:br>
                        <a:rPr lang="en-US" sz="1100" b="0" i="0" kern="1200" dirty="0">
                          <a:solidFill>
                            <a:schemeClr val="dk1"/>
                          </a:solidFill>
                          <a:effectLst/>
                          <a:latin typeface="Times New Roman" panose="02020603050405020304" pitchFamily="18" charset="0"/>
                          <a:ea typeface="+mn-ea"/>
                          <a:cs typeface="Times New Roman" panose="02020603050405020304" pitchFamily="18" charset="0"/>
                        </a:rPr>
                      </a:br>
                      <a:r>
                        <a:rPr lang="en-US" sz="1100" b="0" i="0" kern="1200" dirty="0">
                          <a:solidFill>
                            <a:schemeClr val="dk1"/>
                          </a:solidFill>
                          <a:effectLst/>
                          <a:latin typeface="Times New Roman" panose="02020603050405020304" pitchFamily="18" charset="0"/>
                          <a:ea typeface="+mn-ea"/>
                          <a:cs typeface="Times New Roman" panose="02020603050405020304" pitchFamily="18" charset="0"/>
                        </a:rPr>
                        <a:t>3</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br>
                        <a:rPr lang="en-IN" sz="1100" b="0" i="0" kern="1200" dirty="0">
                          <a:solidFill>
                            <a:schemeClr val="dk1"/>
                          </a:solidFill>
                          <a:effectLst/>
                          <a:latin typeface="Times New Roman" panose="02020603050405020304" pitchFamily="18" charset="0"/>
                          <a:ea typeface="+mn-ea"/>
                          <a:cs typeface="Times New Roman" panose="02020603050405020304" pitchFamily="18" charset="0"/>
                        </a:rPr>
                      </a:br>
                      <a:r>
                        <a:rPr lang="en-IN" sz="1100" b="0" i="0" kern="1200" dirty="0">
                          <a:solidFill>
                            <a:schemeClr val="dk1"/>
                          </a:solidFill>
                          <a:effectLst/>
                          <a:latin typeface="Times New Roman" panose="02020603050405020304" pitchFamily="18" charset="0"/>
                          <a:ea typeface="+mn-ea"/>
                          <a:cs typeface="Times New Roman" panose="02020603050405020304" pitchFamily="18" charset="0"/>
                        </a:rPr>
                        <a:t>Qian, Tie-Yan et al.</a:t>
                      </a:r>
                    </a:p>
                    <a:p>
                      <a:pPr algn="ctr"/>
                      <a:endParaRPr lang="en-IN" sz="11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IN" sz="1100" b="0" i="0" kern="1200" dirty="0">
                          <a:solidFill>
                            <a:schemeClr val="dk1"/>
                          </a:solidFill>
                          <a:effectLst/>
                          <a:latin typeface="Times New Roman" panose="02020603050405020304" pitchFamily="18" charset="0"/>
                          <a:ea typeface="+mn-ea"/>
                          <a:cs typeface="Times New Roman" panose="02020603050405020304" pitchFamily="18" charset="0"/>
                        </a:rPr>
                        <a:t>2019 [4]</a:t>
                      </a:r>
                      <a:endParaRPr lang="en-IN" sz="1100" dirty="0">
                        <a:latin typeface="Times New Roman" panose="02020603050405020304" pitchFamily="18" charset="0"/>
                        <a:cs typeface="Times New Roman" panose="02020603050405020304" pitchFamily="18" charset="0"/>
                      </a:endParaRPr>
                    </a:p>
                    <a:p>
                      <a:pPr algn="ctr"/>
                      <a:endParaRPr lang="en-IN" sz="1100" dirty="0">
                        <a:latin typeface="Times New Roman" panose="02020603050405020304" pitchFamily="18" charset="0"/>
                        <a:cs typeface="Times New Roman" panose="02020603050405020304" pitchFamily="18" charset="0"/>
                      </a:endParaRPr>
                    </a:p>
                  </a:txBody>
                  <a:tcPr/>
                </a:tc>
                <a:tc>
                  <a:txBody>
                    <a:bodyPr/>
                    <a:lstStyle/>
                    <a:p>
                      <a:pPr algn="ctr"/>
                      <a:br>
                        <a:rPr lang="en-US" sz="1100" b="0" i="0" kern="1200" dirty="0">
                          <a:solidFill>
                            <a:schemeClr val="dk1"/>
                          </a:solidFill>
                          <a:effectLst/>
                          <a:latin typeface="Times New Roman" panose="02020603050405020304" pitchFamily="18" charset="0"/>
                          <a:ea typeface="+mn-ea"/>
                          <a:cs typeface="Times New Roman" panose="02020603050405020304" pitchFamily="18" charset="0"/>
                        </a:rPr>
                      </a:br>
                      <a:r>
                        <a:rPr lang="en-US" sz="1100" b="0" i="0" kern="1200" dirty="0">
                          <a:solidFill>
                            <a:schemeClr val="dk1"/>
                          </a:solidFill>
                          <a:effectLst/>
                          <a:latin typeface="Times New Roman" panose="02020603050405020304" pitchFamily="18" charset="0"/>
                          <a:ea typeface="+mn-ea"/>
                          <a:cs typeface="Times New Roman" panose="02020603050405020304" pitchFamily="18" charset="0"/>
                        </a:rPr>
                        <a:t>Natural Language Queries for Business Intelligence: A Survey</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br>
                        <a:rPr lang="en-US" sz="1100" b="0" i="0" kern="1200" dirty="0">
                          <a:solidFill>
                            <a:schemeClr val="dk1"/>
                          </a:solidFill>
                          <a:effectLst/>
                          <a:latin typeface="Times New Roman" panose="02020603050405020304" pitchFamily="18" charset="0"/>
                          <a:ea typeface="+mn-ea"/>
                          <a:cs typeface="Times New Roman" panose="02020603050405020304" pitchFamily="18" charset="0"/>
                        </a:rPr>
                      </a:br>
                      <a:r>
                        <a:rPr lang="en-US" sz="1100" b="0" i="0" kern="1200" dirty="0">
                          <a:solidFill>
                            <a:schemeClr val="dk1"/>
                          </a:solidFill>
                          <a:effectLst/>
                          <a:latin typeface="Times New Roman" panose="02020603050405020304" pitchFamily="18" charset="0"/>
                          <a:ea typeface="+mn-ea"/>
                          <a:cs typeface="Times New Roman" panose="02020603050405020304" pitchFamily="18" charset="0"/>
                        </a:rPr>
                        <a:t>Provides overview of natural language query systems for business intelligence</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br>
                        <a:rPr lang="en-US" sz="1100" b="0" i="0" kern="1200" dirty="0">
                          <a:solidFill>
                            <a:schemeClr val="dk1"/>
                          </a:solidFill>
                          <a:effectLst/>
                          <a:latin typeface="Times New Roman" panose="02020603050405020304" pitchFamily="18" charset="0"/>
                          <a:ea typeface="+mn-ea"/>
                          <a:cs typeface="Times New Roman" panose="02020603050405020304" pitchFamily="18" charset="0"/>
                        </a:rPr>
                      </a:br>
                      <a:r>
                        <a:rPr lang="en-US" sz="1100" b="0" i="0" kern="1200" dirty="0">
                          <a:solidFill>
                            <a:schemeClr val="dk1"/>
                          </a:solidFill>
                          <a:effectLst/>
                          <a:latin typeface="Times New Roman" panose="02020603050405020304" pitchFamily="18" charset="0"/>
                          <a:ea typeface="+mn-ea"/>
                          <a:cs typeface="Times New Roman" panose="02020603050405020304" pitchFamily="18" charset="0"/>
                        </a:rPr>
                        <a:t>Limited to natural language query systems for business intelligence, not document information extraction specifically</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br>
                        <a:rPr lang="en-US" sz="1100" b="0" i="0" kern="1200" dirty="0">
                          <a:solidFill>
                            <a:schemeClr val="dk1"/>
                          </a:solidFill>
                          <a:effectLst/>
                          <a:latin typeface="Times New Roman" panose="02020603050405020304" pitchFamily="18" charset="0"/>
                          <a:ea typeface="+mn-ea"/>
                          <a:cs typeface="Times New Roman" panose="02020603050405020304" pitchFamily="18" charset="0"/>
                        </a:rPr>
                      </a:br>
                      <a:r>
                        <a:rPr lang="en-US" sz="1100" b="0" i="0" kern="1200" dirty="0">
                          <a:solidFill>
                            <a:schemeClr val="dk1"/>
                          </a:solidFill>
                          <a:effectLst/>
                          <a:latin typeface="Times New Roman" panose="02020603050405020304" pitchFamily="18" charset="0"/>
                          <a:ea typeface="+mn-ea"/>
                          <a:cs typeface="Times New Roman" panose="02020603050405020304" pitchFamily="18" charset="0"/>
                        </a:rPr>
                        <a:t>Provides insights into natural language query systems and potential applications in document information extraction</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br>
                        <a:rPr lang="en-IN" sz="1100" b="0" i="0" kern="1200" dirty="0">
                          <a:solidFill>
                            <a:schemeClr val="dk1"/>
                          </a:solidFill>
                          <a:effectLst/>
                          <a:latin typeface="Times New Roman" panose="02020603050405020304" pitchFamily="18" charset="0"/>
                          <a:ea typeface="+mn-ea"/>
                          <a:cs typeface="Times New Roman" panose="02020603050405020304" pitchFamily="18" charset="0"/>
                        </a:rPr>
                      </a:br>
                      <a:r>
                        <a:rPr lang="en-IN" sz="1100" b="0" i="0" kern="1200" dirty="0">
                          <a:solidFill>
                            <a:schemeClr val="dk1"/>
                          </a:solidFill>
                          <a:effectLst/>
                          <a:latin typeface="Times New Roman" panose="02020603050405020304" pitchFamily="18" charset="0"/>
                          <a:ea typeface="+mn-ea"/>
                          <a:cs typeface="Times New Roman" panose="02020603050405020304" pitchFamily="18" charset="0"/>
                        </a:rPr>
                        <a:t>Review Article</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6684113"/>
                  </a:ext>
                </a:extLst>
              </a:tr>
            </a:tbl>
          </a:graphicData>
        </a:graphic>
      </p:graphicFrame>
    </p:spTree>
    <p:extLst>
      <p:ext uri="{BB962C8B-B14F-4D97-AF65-F5344CB8AC3E}">
        <p14:creationId xmlns:p14="http://schemas.microsoft.com/office/powerpoint/2010/main" val="2735062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EBA94362-61C6-7D87-427E-178A4042CE86}"/>
              </a:ext>
            </a:extLst>
          </p:cNvPr>
          <p:cNvGraphicFramePr>
            <a:graphicFrameLocks noGrp="1"/>
          </p:cNvGraphicFramePr>
          <p:nvPr>
            <p:extLst>
              <p:ext uri="{D42A27DB-BD31-4B8C-83A1-F6EECF244321}">
                <p14:modId xmlns:p14="http://schemas.microsoft.com/office/powerpoint/2010/main" val="1238862696"/>
              </p:ext>
            </p:extLst>
          </p:nvPr>
        </p:nvGraphicFramePr>
        <p:xfrm>
          <a:off x="1676400" y="584199"/>
          <a:ext cx="10337797" cy="5176518"/>
        </p:xfrm>
        <a:graphic>
          <a:graphicData uri="http://schemas.openxmlformats.org/drawingml/2006/table">
            <a:tbl>
              <a:tblPr firstRow="1" bandRow="1">
                <a:tableStyleId>{5C22544A-7EE6-4342-B048-85BDC9FD1C3A}</a:tableStyleId>
              </a:tblPr>
              <a:tblGrid>
                <a:gridCol w="804333">
                  <a:extLst>
                    <a:ext uri="{9D8B030D-6E8A-4147-A177-3AD203B41FA5}">
                      <a16:colId xmlns:a16="http://schemas.microsoft.com/office/drawing/2014/main" val="2260222898"/>
                    </a:ext>
                  </a:extLst>
                </a:gridCol>
                <a:gridCol w="2141624">
                  <a:extLst>
                    <a:ext uri="{9D8B030D-6E8A-4147-A177-3AD203B41FA5}">
                      <a16:colId xmlns:a16="http://schemas.microsoft.com/office/drawing/2014/main" val="1657091410"/>
                    </a:ext>
                  </a:extLst>
                </a:gridCol>
                <a:gridCol w="1478368">
                  <a:extLst>
                    <a:ext uri="{9D8B030D-6E8A-4147-A177-3AD203B41FA5}">
                      <a16:colId xmlns:a16="http://schemas.microsoft.com/office/drawing/2014/main" val="3347666866"/>
                    </a:ext>
                  </a:extLst>
                </a:gridCol>
                <a:gridCol w="1478368">
                  <a:extLst>
                    <a:ext uri="{9D8B030D-6E8A-4147-A177-3AD203B41FA5}">
                      <a16:colId xmlns:a16="http://schemas.microsoft.com/office/drawing/2014/main" val="4216667016"/>
                    </a:ext>
                  </a:extLst>
                </a:gridCol>
                <a:gridCol w="1478368">
                  <a:extLst>
                    <a:ext uri="{9D8B030D-6E8A-4147-A177-3AD203B41FA5}">
                      <a16:colId xmlns:a16="http://schemas.microsoft.com/office/drawing/2014/main" val="1950597462"/>
                    </a:ext>
                  </a:extLst>
                </a:gridCol>
                <a:gridCol w="1478368">
                  <a:extLst>
                    <a:ext uri="{9D8B030D-6E8A-4147-A177-3AD203B41FA5}">
                      <a16:colId xmlns:a16="http://schemas.microsoft.com/office/drawing/2014/main" val="942683579"/>
                    </a:ext>
                  </a:extLst>
                </a:gridCol>
                <a:gridCol w="1478368">
                  <a:extLst>
                    <a:ext uri="{9D8B030D-6E8A-4147-A177-3AD203B41FA5}">
                      <a16:colId xmlns:a16="http://schemas.microsoft.com/office/drawing/2014/main" val="491350471"/>
                    </a:ext>
                  </a:extLst>
                </a:gridCol>
              </a:tblGrid>
              <a:tr h="963796">
                <a:tc>
                  <a:txBody>
                    <a:bodyPr/>
                    <a:lstStyle/>
                    <a:p>
                      <a:pPr algn="ctr"/>
                      <a:br>
                        <a:rPr lang="en-IN" sz="1400" b="1" i="0" kern="1200" dirty="0">
                          <a:solidFill>
                            <a:schemeClr val="lt1"/>
                          </a:solidFill>
                          <a:effectLst/>
                          <a:latin typeface="Times New Roman" panose="02020603050405020304" pitchFamily="18" charset="0"/>
                          <a:ea typeface="+mn-ea"/>
                          <a:cs typeface="Times New Roman" panose="02020603050405020304" pitchFamily="18" charset="0"/>
                        </a:rPr>
                      </a:br>
                      <a:r>
                        <a:rPr lang="en-IN" sz="1400" b="1" i="0" kern="1200" dirty="0">
                          <a:solidFill>
                            <a:schemeClr val="lt1"/>
                          </a:solidFill>
                          <a:effectLst/>
                          <a:latin typeface="Times New Roman" panose="02020603050405020304" pitchFamily="18" charset="0"/>
                          <a:ea typeface="+mn-ea"/>
                          <a:cs typeface="Times New Roman" panose="02020603050405020304" pitchFamily="18" charset="0"/>
                        </a:rPr>
                        <a:t>S no.</a:t>
                      </a:r>
                      <a:endParaRPr lang="en-IN" sz="1400" dirty="0"/>
                    </a:p>
                  </a:txBody>
                  <a:tcPr/>
                </a:tc>
                <a:tc>
                  <a:txBody>
                    <a:bodyPr/>
                    <a:lstStyle/>
                    <a:p>
                      <a:pPr algn="ctr"/>
                      <a:endParaRPr lang="en-IN" sz="1400" b="1" i="0" kern="1200" dirty="0">
                        <a:solidFill>
                          <a:schemeClr val="lt1"/>
                        </a:solidFill>
                        <a:effectLst/>
                        <a:latin typeface="Times New Roman" panose="02020603050405020304" pitchFamily="18" charset="0"/>
                        <a:ea typeface="+mn-ea"/>
                        <a:cs typeface="Times New Roman" panose="02020603050405020304" pitchFamily="18" charset="0"/>
                      </a:endParaRPr>
                    </a:p>
                    <a:p>
                      <a:pPr algn="ctr"/>
                      <a:r>
                        <a:rPr lang="en-IN" sz="1400" b="1" i="0" kern="1200" dirty="0">
                          <a:solidFill>
                            <a:schemeClr val="lt1"/>
                          </a:solidFill>
                          <a:effectLst/>
                          <a:latin typeface="Times New Roman" panose="02020603050405020304" pitchFamily="18" charset="0"/>
                          <a:ea typeface="+mn-ea"/>
                          <a:cs typeface="Times New Roman" panose="02020603050405020304" pitchFamily="18" charset="0"/>
                        </a:rPr>
                        <a:t>Author(s)</a:t>
                      </a:r>
                    </a:p>
                    <a:p>
                      <a:pPr algn="ctr"/>
                      <a:r>
                        <a:rPr lang="en-IN" sz="1400" b="1" i="0" kern="1200" dirty="0">
                          <a:solidFill>
                            <a:schemeClr val="lt1"/>
                          </a:solidFill>
                          <a:effectLst/>
                          <a:latin typeface="Times New Roman" panose="02020603050405020304" pitchFamily="18" charset="0"/>
                          <a:ea typeface="+mn-ea"/>
                          <a:cs typeface="Times New Roman" panose="02020603050405020304" pitchFamily="18" charset="0"/>
                        </a:rPr>
                        <a:t>&amp; </a:t>
                      </a:r>
                    </a:p>
                    <a:p>
                      <a:pPr algn="ctr"/>
                      <a:r>
                        <a:rPr lang="en-IN" sz="1400" b="1" i="0" kern="1200" dirty="0">
                          <a:solidFill>
                            <a:schemeClr val="lt1"/>
                          </a:solidFill>
                          <a:effectLst/>
                          <a:latin typeface="Times New Roman" panose="02020603050405020304" pitchFamily="18" charset="0"/>
                          <a:ea typeface="+mn-ea"/>
                          <a:cs typeface="Times New Roman" panose="02020603050405020304" pitchFamily="18" charset="0"/>
                        </a:rPr>
                        <a:t>Publication Year</a:t>
                      </a:r>
                      <a:endParaRPr lang="en-IN" sz="1400" dirty="0"/>
                    </a:p>
                  </a:txBody>
                  <a:tcPr/>
                </a:tc>
                <a:tc>
                  <a:txBody>
                    <a:bodyPr/>
                    <a:lstStyle/>
                    <a:p>
                      <a:pPr algn="ctr"/>
                      <a:br>
                        <a:rPr lang="en-IN" sz="1400" b="1" i="0" kern="1200" dirty="0">
                          <a:solidFill>
                            <a:schemeClr val="lt1"/>
                          </a:solidFill>
                          <a:effectLst/>
                          <a:latin typeface="Times New Roman" panose="02020603050405020304" pitchFamily="18" charset="0"/>
                          <a:ea typeface="+mn-ea"/>
                          <a:cs typeface="Times New Roman" panose="02020603050405020304" pitchFamily="18" charset="0"/>
                        </a:rPr>
                      </a:br>
                      <a:r>
                        <a:rPr lang="en-IN" sz="1400" b="1" i="0" kern="1200" dirty="0">
                          <a:solidFill>
                            <a:schemeClr val="lt1"/>
                          </a:solidFill>
                          <a:effectLst/>
                          <a:latin typeface="Times New Roman" panose="02020603050405020304" pitchFamily="18" charset="0"/>
                          <a:ea typeface="+mn-ea"/>
                          <a:cs typeface="Times New Roman" panose="02020603050405020304" pitchFamily="18" charset="0"/>
                        </a:rPr>
                        <a:t>Study Title</a:t>
                      </a:r>
                      <a:endParaRPr lang="en-IN" sz="1400" dirty="0"/>
                    </a:p>
                  </a:txBody>
                  <a:tcPr/>
                </a:tc>
                <a:tc>
                  <a:txBody>
                    <a:bodyPr/>
                    <a:lstStyle/>
                    <a:p>
                      <a:pPr algn="ctr"/>
                      <a:br>
                        <a:rPr lang="en-IN" sz="1400" b="1" i="0" kern="1200" dirty="0">
                          <a:solidFill>
                            <a:schemeClr val="lt1"/>
                          </a:solidFill>
                          <a:effectLst/>
                          <a:latin typeface="Times New Roman" panose="02020603050405020304" pitchFamily="18" charset="0"/>
                          <a:ea typeface="+mn-ea"/>
                          <a:cs typeface="Times New Roman" panose="02020603050405020304" pitchFamily="18" charset="0"/>
                        </a:rPr>
                      </a:br>
                      <a:r>
                        <a:rPr lang="en-IN" sz="1400" b="1" i="0" kern="1200" dirty="0">
                          <a:solidFill>
                            <a:schemeClr val="lt1"/>
                          </a:solidFill>
                          <a:effectLst/>
                          <a:latin typeface="Times New Roman" panose="02020603050405020304" pitchFamily="18" charset="0"/>
                          <a:ea typeface="+mn-ea"/>
                          <a:cs typeface="Times New Roman" panose="02020603050405020304" pitchFamily="18" charset="0"/>
                        </a:rPr>
                        <a:t>Key Findings</a:t>
                      </a:r>
                      <a:endParaRPr lang="en-IN" sz="1400" dirty="0"/>
                    </a:p>
                  </a:txBody>
                  <a:tcPr/>
                </a:tc>
                <a:tc>
                  <a:txBody>
                    <a:bodyPr/>
                    <a:lstStyle/>
                    <a:p>
                      <a:pPr algn="ctr"/>
                      <a:br>
                        <a:rPr lang="en-IN" sz="1400" b="1" i="0" kern="1200" dirty="0">
                          <a:solidFill>
                            <a:schemeClr val="lt1"/>
                          </a:solidFill>
                          <a:effectLst/>
                          <a:latin typeface="Times New Roman" panose="02020603050405020304" pitchFamily="18" charset="0"/>
                          <a:ea typeface="+mn-ea"/>
                          <a:cs typeface="Times New Roman" panose="02020603050405020304" pitchFamily="18" charset="0"/>
                        </a:rPr>
                      </a:br>
                      <a:r>
                        <a:rPr lang="en-IN" sz="1400" b="1" i="0" kern="1200" dirty="0">
                          <a:solidFill>
                            <a:schemeClr val="lt1"/>
                          </a:solidFill>
                          <a:effectLst/>
                          <a:latin typeface="Times New Roman" panose="02020603050405020304" pitchFamily="18" charset="0"/>
                          <a:ea typeface="+mn-ea"/>
                          <a:cs typeface="Times New Roman" panose="02020603050405020304" pitchFamily="18" charset="0"/>
                        </a:rPr>
                        <a:t>Limitations</a:t>
                      </a:r>
                      <a:endParaRPr lang="en-IN" sz="1400" dirty="0"/>
                    </a:p>
                  </a:txBody>
                  <a:tcPr/>
                </a:tc>
                <a:tc>
                  <a:txBody>
                    <a:bodyPr/>
                    <a:lstStyle/>
                    <a:p>
                      <a:pPr algn="ctr" fontAlgn="b"/>
                      <a:br>
                        <a:rPr lang="en-IN" sz="1400" b="1" dirty="0">
                          <a:effectLst/>
                          <a:latin typeface="Times New Roman" panose="02020603050405020304" pitchFamily="18" charset="0"/>
                          <a:cs typeface="Times New Roman" panose="02020603050405020304" pitchFamily="18" charset="0"/>
                        </a:rPr>
                      </a:br>
                      <a:r>
                        <a:rPr lang="en-IN" sz="1400" b="1" dirty="0">
                          <a:effectLst/>
                          <a:latin typeface="Times New Roman" panose="02020603050405020304" pitchFamily="18" charset="0"/>
                          <a:cs typeface="Times New Roman" panose="02020603050405020304" pitchFamily="18" charset="0"/>
                        </a:rPr>
                        <a:t>Relevance</a:t>
                      </a:r>
                    </a:p>
                    <a:p>
                      <a:pPr algn="ctr" fontAlgn="b"/>
                      <a:r>
                        <a:rPr lang="en-IN" sz="1400" b="1" dirty="0">
                          <a:effectLst/>
                          <a:latin typeface="Times New Roman" panose="02020603050405020304" pitchFamily="18" charset="0"/>
                          <a:cs typeface="Times New Roman" panose="02020603050405020304" pitchFamily="18" charset="0"/>
                        </a:rPr>
                        <a:t>to Project</a:t>
                      </a:r>
                    </a:p>
                    <a:p>
                      <a:pPr algn="ctr"/>
                      <a:endParaRPr lang="en-IN" sz="1400" dirty="0"/>
                    </a:p>
                  </a:txBody>
                  <a:tcPr/>
                </a:tc>
                <a:tc>
                  <a:txBody>
                    <a:bodyPr/>
                    <a:lstStyle/>
                    <a:p>
                      <a:pPr algn="ctr"/>
                      <a:br>
                        <a:rPr lang="en-IN" sz="1400" b="1" i="0" kern="1200" dirty="0">
                          <a:solidFill>
                            <a:schemeClr val="lt1"/>
                          </a:solidFill>
                          <a:effectLst/>
                          <a:latin typeface="Times New Roman" panose="02020603050405020304" pitchFamily="18" charset="0"/>
                          <a:ea typeface="+mn-ea"/>
                          <a:cs typeface="Times New Roman" panose="02020603050405020304" pitchFamily="18" charset="0"/>
                        </a:rPr>
                      </a:br>
                      <a:r>
                        <a:rPr lang="en-IN" sz="1400" b="1" i="0" kern="1200" dirty="0">
                          <a:solidFill>
                            <a:schemeClr val="lt1"/>
                          </a:solidFill>
                          <a:effectLst/>
                          <a:latin typeface="Times New Roman" panose="02020603050405020304" pitchFamily="18" charset="0"/>
                          <a:ea typeface="+mn-ea"/>
                          <a:cs typeface="Times New Roman" panose="02020603050405020304" pitchFamily="18" charset="0"/>
                        </a:rPr>
                        <a:t>Study Type</a:t>
                      </a:r>
                      <a:endParaRPr lang="en-IN" sz="1400" dirty="0"/>
                    </a:p>
                  </a:txBody>
                  <a:tcPr/>
                </a:tc>
                <a:extLst>
                  <a:ext uri="{0D108BD9-81ED-4DB2-BD59-A6C34878D82A}">
                    <a16:rowId xmlns:a16="http://schemas.microsoft.com/office/drawing/2014/main" val="1939334772"/>
                  </a:ext>
                </a:extLst>
              </a:tr>
              <a:tr h="1290243">
                <a:tc>
                  <a:txBody>
                    <a:bodyPr/>
                    <a:lstStyle/>
                    <a:p>
                      <a:pPr algn="ctr"/>
                      <a:br>
                        <a:rPr lang="en-US" sz="1100" b="0" i="0" kern="1200" dirty="0">
                          <a:solidFill>
                            <a:schemeClr val="dk1"/>
                          </a:solidFill>
                          <a:effectLst/>
                          <a:latin typeface="Times New Roman" panose="02020603050405020304" pitchFamily="18" charset="0"/>
                          <a:ea typeface="+mn-ea"/>
                          <a:cs typeface="Times New Roman" panose="02020603050405020304" pitchFamily="18" charset="0"/>
                        </a:rPr>
                      </a:br>
                      <a:br>
                        <a:rPr lang="en-US" sz="1100" b="0" i="0" kern="1200" dirty="0">
                          <a:solidFill>
                            <a:schemeClr val="dk1"/>
                          </a:solidFill>
                          <a:effectLst/>
                          <a:latin typeface="Times New Roman" panose="02020603050405020304" pitchFamily="18" charset="0"/>
                          <a:ea typeface="+mn-ea"/>
                          <a:cs typeface="Times New Roman" panose="02020603050405020304" pitchFamily="18" charset="0"/>
                        </a:rPr>
                      </a:br>
                      <a:br>
                        <a:rPr lang="en-US" sz="1100" b="0" i="0" kern="1200" dirty="0">
                          <a:solidFill>
                            <a:schemeClr val="dk1"/>
                          </a:solidFill>
                          <a:effectLst/>
                          <a:latin typeface="Times New Roman" panose="02020603050405020304" pitchFamily="18" charset="0"/>
                          <a:ea typeface="+mn-ea"/>
                          <a:cs typeface="Times New Roman" panose="02020603050405020304" pitchFamily="18" charset="0"/>
                        </a:rPr>
                      </a:br>
                      <a:r>
                        <a:rPr lang="en-US" sz="1100" b="0" i="0" kern="1200" dirty="0">
                          <a:solidFill>
                            <a:schemeClr val="dk1"/>
                          </a:solidFill>
                          <a:effectLst/>
                          <a:latin typeface="Times New Roman" panose="02020603050405020304" pitchFamily="18" charset="0"/>
                          <a:ea typeface="+mn-ea"/>
                          <a:cs typeface="Times New Roman" panose="02020603050405020304" pitchFamily="18" charset="0"/>
                        </a:rPr>
                        <a:t>4</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br>
                        <a:rPr lang="da-DK" sz="1100" b="0" i="0" kern="1200" dirty="0">
                          <a:solidFill>
                            <a:schemeClr val="dk1"/>
                          </a:solidFill>
                          <a:effectLst/>
                          <a:latin typeface="Times New Roman" panose="02020603050405020304" pitchFamily="18" charset="0"/>
                          <a:ea typeface="+mn-ea"/>
                          <a:cs typeface="Times New Roman" panose="02020603050405020304" pitchFamily="18" charset="0"/>
                        </a:rPr>
                      </a:br>
                      <a:br>
                        <a:rPr lang="da-DK" sz="1100" b="0" i="0" kern="1200" dirty="0">
                          <a:solidFill>
                            <a:schemeClr val="dk1"/>
                          </a:solidFill>
                          <a:effectLst/>
                          <a:latin typeface="Times New Roman" panose="02020603050405020304" pitchFamily="18" charset="0"/>
                          <a:ea typeface="+mn-ea"/>
                          <a:cs typeface="Times New Roman" panose="02020603050405020304" pitchFamily="18" charset="0"/>
                        </a:rPr>
                      </a:br>
                      <a:r>
                        <a:rPr lang="da-DK" sz="1100" b="0" i="0" kern="1200" dirty="0">
                          <a:solidFill>
                            <a:schemeClr val="dk1"/>
                          </a:solidFill>
                          <a:effectLst/>
                          <a:latin typeface="Times New Roman" panose="02020603050405020304" pitchFamily="18" charset="0"/>
                          <a:ea typeface="+mn-ea"/>
                          <a:cs typeface="Times New Roman" panose="02020603050405020304" pitchFamily="18" charset="0"/>
                        </a:rPr>
                        <a:t>Roy, Pradeep Kumar et al.</a:t>
                      </a:r>
                    </a:p>
                    <a:p>
                      <a:pPr algn="ctr"/>
                      <a:endParaRPr lang="da-DK" sz="11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IN" sz="1100" b="0" i="0" kern="1200" dirty="0">
                          <a:solidFill>
                            <a:schemeClr val="dk1"/>
                          </a:solidFill>
                          <a:effectLst/>
                          <a:latin typeface="Times New Roman" panose="02020603050405020304" pitchFamily="18" charset="0"/>
                          <a:ea typeface="+mn-ea"/>
                          <a:cs typeface="Times New Roman" panose="02020603050405020304" pitchFamily="18" charset="0"/>
                        </a:rPr>
                        <a:t>2018 [5]</a:t>
                      </a:r>
                      <a:endParaRPr lang="en-IN" sz="1100" dirty="0">
                        <a:latin typeface="Times New Roman" panose="02020603050405020304" pitchFamily="18" charset="0"/>
                        <a:cs typeface="Times New Roman" panose="02020603050405020304" pitchFamily="18" charset="0"/>
                      </a:endParaRPr>
                    </a:p>
                    <a:p>
                      <a:pPr algn="ctr"/>
                      <a:endParaRPr lang="en-IN" sz="1100" dirty="0">
                        <a:latin typeface="Times New Roman" panose="02020603050405020304" pitchFamily="18" charset="0"/>
                        <a:cs typeface="Times New Roman" panose="02020603050405020304" pitchFamily="18" charset="0"/>
                      </a:endParaRPr>
                    </a:p>
                  </a:txBody>
                  <a:tcPr/>
                </a:tc>
                <a:tc>
                  <a:txBody>
                    <a:bodyPr/>
                    <a:lstStyle/>
                    <a:p>
                      <a:pPr algn="ctr"/>
                      <a:br>
                        <a:rPr lang="en-US" sz="1100" b="0" i="0" kern="1200" dirty="0">
                          <a:solidFill>
                            <a:schemeClr val="dk1"/>
                          </a:solidFill>
                          <a:effectLst/>
                          <a:latin typeface="Times New Roman" panose="02020603050405020304" pitchFamily="18" charset="0"/>
                          <a:ea typeface="+mn-ea"/>
                          <a:cs typeface="Times New Roman" panose="02020603050405020304" pitchFamily="18" charset="0"/>
                        </a:rPr>
                      </a:br>
                      <a:r>
                        <a:rPr lang="en-US" sz="1100" b="0" i="0" kern="1200" dirty="0">
                          <a:solidFill>
                            <a:schemeClr val="dk1"/>
                          </a:solidFill>
                          <a:effectLst/>
                          <a:latin typeface="Times New Roman" panose="02020603050405020304" pitchFamily="18" charset="0"/>
                          <a:ea typeface="+mn-ea"/>
                          <a:cs typeface="Times New Roman" panose="02020603050405020304" pitchFamily="18" charset="0"/>
                        </a:rPr>
                        <a:t>A Survey of Techniques for OCR Error Correction</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br>
                        <a:rPr lang="en-US" sz="1100" b="0" i="0" kern="1200" dirty="0">
                          <a:solidFill>
                            <a:schemeClr val="dk1"/>
                          </a:solidFill>
                          <a:effectLst/>
                          <a:latin typeface="Times New Roman" panose="02020603050405020304" pitchFamily="18" charset="0"/>
                          <a:ea typeface="+mn-ea"/>
                          <a:cs typeface="Times New Roman" panose="02020603050405020304" pitchFamily="18" charset="0"/>
                        </a:rPr>
                      </a:br>
                      <a:r>
                        <a:rPr lang="en-US" sz="1100" b="0" i="0" kern="1200" dirty="0">
                          <a:solidFill>
                            <a:schemeClr val="dk1"/>
                          </a:solidFill>
                          <a:effectLst/>
                          <a:latin typeface="Times New Roman" panose="02020603050405020304" pitchFamily="18" charset="0"/>
                          <a:ea typeface="+mn-ea"/>
                          <a:cs typeface="Times New Roman" panose="02020603050405020304" pitchFamily="18" charset="0"/>
                        </a:rPr>
                        <a:t>Provides overview of techniques for correcting errors in optical character recognition</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br>
                        <a:rPr lang="en-IN" sz="1100" b="0" i="0" kern="1200" dirty="0">
                          <a:solidFill>
                            <a:schemeClr val="dk1"/>
                          </a:solidFill>
                          <a:effectLst/>
                          <a:latin typeface="Times New Roman" panose="02020603050405020304" pitchFamily="18" charset="0"/>
                          <a:ea typeface="+mn-ea"/>
                          <a:cs typeface="Times New Roman" panose="02020603050405020304" pitchFamily="18" charset="0"/>
                        </a:rPr>
                      </a:br>
                      <a:r>
                        <a:rPr lang="en-IN" sz="1100" b="0" i="0" kern="1200" dirty="0">
                          <a:solidFill>
                            <a:schemeClr val="dk1"/>
                          </a:solidFill>
                          <a:effectLst/>
                          <a:latin typeface="Times New Roman" panose="02020603050405020304" pitchFamily="18" charset="0"/>
                          <a:ea typeface="+mn-ea"/>
                          <a:cs typeface="Times New Roman" panose="02020603050405020304" pitchFamily="18" charset="0"/>
                        </a:rPr>
                        <a:t>Focuses on OCR error correction, not document information extraction specifically</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b="0" i="0" kern="1200" dirty="0">
                          <a:solidFill>
                            <a:schemeClr val="dk1"/>
                          </a:solidFill>
                          <a:effectLst/>
                          <a:latin typeface="Times New Roman" panose="02020603050405020304" pitchFamily="18" charset="0"/>
                          <a:ea typeface="+mn-ea"/>
                          <a:cs typeface="Times New Roman" panose="02020603050405020304" pitchFamily="18" charset="0"/>
                        </a:rPr>
                        <a:t>Provides insights into techniques for correcting errors in OCR, which may be applicable to document information extraction</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br>
                        <a:rPr lang="en-IN" sz="1100" b="0" i="0" kern="1200" dirty="0">
                          <a:solidFill>
                            <a:schemeClr val="dk1"/>
                          </a:solidFill>
                          <a:effectLst/>
                          <a:latin typeface="Times New Roman" panose="02020603050405020304" pitchFamily="18" charset="0"/>
                          <a:ea typeface="+mn-ea"/>
                          <a:cs typeface="Times New Roman" panose="02020603050405020304" pitchFamily="18" charset="0"/>
                        </a:rPr>
                      </a:br>
                      <a:br>
                        <a:rPr lang="en-IN" sz="1100" b="0" i="0" kern="1200" dirty="0">
                          <a:solidFill>
                            <a:schemeClr val="dk1"/>
                          </a:solidFill>
                          <a:effectLst/>
                          <a:latin typeface="Times New Roman" panose="02020603050405020304" pitchFamily="18" charset="0"/>
                          <a:ea typeface="+mn-ea"/>
                          <a:cs typeface="Times New Roman" panose="02020603050405020304" pitchFamily="18" charset="0"/>
                        </a:rPr>
                      </a:br>
                      <a:r>
                        <a:rPr lang="en-IN" sz="1100" b="0" i="0" kern="1200" dirty="0">
                          <a:solidFill>
                            <a:schemeClr val="dk1"/>
                          </a:solidFill>
                          <a:effectLst/>
                          <a:latin typeface="Times New Roman" panose="02020603050405020304" pitchFamily="18" charset="0"/>
                          <a:ea typeface="+mn-ea"/>
                          <a:cs typeface="Times New Roman" panose="02020603050405020304" pitchFamily="18" charset="0"/>
                        </a:rPr>
                        <a:t>Review Article</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66535189"/>
                  </a:ext>
                </a:extLst>
              </a:tr>
              <a:tr h="1290243">
                <a:tc>
                  <a:txBody>
                    <a:bodyPr/>
                    <a:lstStyle/>
                    <a:p>
                      <a:pPr algn="ctr"/>
                      <a:br>
                        <a:rPr lang="en-US" sz="1100" b="0" i="0" kern="1200" dirty="0">
                          <a:solidFill>
                            <a:schemeClr val="dk1"/>
                          </a:solidFill>
                          <a:effectLst/>
                          <a:latin typeface="Times New Roman" panose="02020603050405020304" pitchFamily="18" charset="0"/>
                          <a:ea typeface="+mn-ea"/>
                          <a:cs typeface="Times New Roman" panose="02020603050405020304" pitchFamily="18" charset="0"/>
                        </a:rPr>
                      </a:br>
                      <a:br>
                        <a:rPr lang="en-US" sz="1100" b="0" i="0" kern="1200" dirty="0">
                          <a:solidFill>
                            <a:schemeClr val="dk1"/>
                          </a:solidFill>
                          <a:effectLst/>
                          <a:latin typeface="Times New Roman" panose="02020603050405020304" pitchFamily="18" charset="0"/>
                          <a:ea typeface="+mn-ea"/>
                          <a:cs typeface="Times New Roman" panose="02020603050405020304" pitchFamily="18" charset="0"/>
                        </a:rPr>
                      </a:br>
                      <a:br>
                        <a:rPr lang="en-US" sz="1100" b="0" i="0" kern="1200" dirty="0">
                          <a:solidFill>
                            <a:schemeClr val="dk1"/>
                          </a:solidFill>
                          <a:effectLst/>
                          <a:latin typeface="Times New Roman" panose="02020603050405020304" pitchFamily="18" charset="0"/>
                          <a:ea typeface="+mn-ea"/>
                          <a:cs typeface="Times New Roman" panose="02020603050405020304" pitchFamily="18" charset="0"/>
                        </a:rPr>
                      </a:br>
                      <a:r>
                        <a:rPr lang="en-US" sz="1100" b="0" i="0" kern="1200" dirty="0">
                          <a:solidFill>
                            <a:schemeClr val="dk1"/>
                          </a:solidFill>
                          <a:effectLst/>
                          <a:latin typeface="Times New Roman" panose="02020603050405020304" pitchFamily="18" charset="0"/>
                          <a:ea typeface="+mn-ea"/>
                          <a:cs typeface="Times New Roman" panose="02020603050405020304" pitchFamily="18" charset="0"/>
                        </a:rPr>
                        <a:t>5</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br>
                        <a:rPr lang="en-IN" sz="1100" b="0" i="0" kern="1200" dirty="0">
                          <a:solidFill>
                            <a:schemeClr val="dk1"/>
                          </a:solidFill>
                          <a:effectLst/>
                          <a:latin typeface="Times New Roman" panose="02020603050405020304" pitchFamily="18" charset="0"/>
                          <a:ea typeface="+mn-ea"/>
                          <a:cs typeface="Times New Roman" panose="02020603050405020304" pitchFamily="18" charset="0"/>
                        </a:rPr>
                      </a:br>
                      <a:br>
                        <a:rPr lang="en-IN" sz="1100" b="0" i="0" kern="1200" dirty="0">
                          <a:solidFill>
                            <a:schemeClr val="dk1"/>
                          </a:solidFill>
                          <a:effectLst/>
                          <a:latin typeface="Times New Roman" panose="02020603050405020304" pitchFamily="18" charset="0"/>
                          <a:ea typeface="+mn-ea"/>
                          <a:cs typeface="Times New Roman" panose="02020603050405020304" pitchFamily="18" charset="0"/>
                        </a:rPr>
                      </a:br>
                      <a:r>
                        <a:rPr lang="en-IN" sz="1100" b="0" i="0" kern="1200" dirty="0">
                          <a:solidFill>
                            <a:schemeClr val="dk1"/>
                          </a:solidFill>
                          <a:effectLst/>
                          <a:latin typeface="Times New Roman" panose="02020603050405020304" pitchFamily="18" charset="0"/>
                          <a:ea typeface="+mn-ea"/>
                          <a:cs typeface="Times New Roman" panose="02020603050405020304" pitchFamily="18" charset="0"/>
                        </a:rPr>
                        <a:t>Shi, </a:t>
                      </a:r>
                      <a:r>
                        <a:rPr lang="en-IN" sz="1100" b="0" i="0" kern="1200" dirty="0" err="1">
                          <a:solidFill>
                            <a:schemeClr val="dk1"/>
                          </a:solidFill>
                          <a:effectLst/>
                          <a:latin typeface="Times New Roman" panose="02020603050405020304" pitchFamily="18" charset="0"/>
                          <a:ea typeface="+mn-ea"/>
                          <a:cs typeface="Times New Roman" panose="02020603050405020304" pitchFamily="18" charset="0"/>
                        </a:rPr>
                        <a:t>Baoguang</a:t>
                      </a:r>
                      <a:r>
                        <a:rPr lang="en-IN" sz="1100" b="0" i="0" kern="1200" dirty="0">
                          <a:solidFill>
                            <a:schemeClr val="dk1"/>
                          </a:solidFill>
                          <a:effectLst/>
                          <a:latin typeface="Times New Roman" panose="02020603050405020304" pitchFamily="18" charset="0"/>
                          <a:ea typeface="+mn-ea"/>
                          <a:cs typeface="Times New Roman" panose="02020603050405020304" pitchFamily="18" charset="0"/>
                        </a:rPr>
                        <a:t> et al.</a:t>
                      </a:r>
                    </a:p>
                    <a:p>
                      <a:pPr algn="ctr"/>
                      <a:endParaRPr lang="en-IN" sz="11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IN" sz="1100" b="0" i="0" kern="1200" dirty="0">
                          <a:solidFill>
                            <a:schemeClr val="dk1"/>
                          </a:solidFill>
                          <a:effectLst/>
                          <a:latin typeface="Times New Roman" panose="02020603050405020304" pitchFamily="18" charset="0"/>
                          <a:ea typeface="+mn-ea"/>
                          <a:cs typeface="Times New Roman" panose="02020603050405020304" pitchFamily="18" charset="0"/>
                        </a:rPr>
                        <a:t>2016 [6]</a:t>
                      </a:r>
                      <a:endParaRPr lang="en-IN" sz="1100" dirty="0">
                        <a:latin typeface="Times New Roman" panose="02020603050405020304" pitchFamily="18" charset="0"/>
                        <a:cs typeface="Times New Roman" panose="02020603050405020304" pitchFamily="18" charset="0"/>
                      </a:endParaRPr>
                    </a:p>
                    <a:p>
                      <a:pPr algn="ct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b="0" i="0" kern="1200" dirty="0">
                          <a:solidFill>
                            <a:schemeClr val="dk1"/>
                          </a:solidFill>
                          <a:effectLst/>
                          <a:latin typeface="Times New Roman" panose="02020603050405020304" pitchFamily="18" charset="0"/>
                          <a:ea typeface="+mn-ea"/>
                          <a:cs typeface="Times New Roman" panose="02020603050405020304" pitchFamily="18" charset="0"/>
                        </a:rPr>
                        <a:t>An End-to-End Trainable Neural Network for Image-Based Sequence Recognition and Its Application to Scene Text Recognition</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br>
                        <a:rPr lang="en-US" sz="1100" b="0" i="0" kern="1200" dirty="0">
                          <a:solidFill>
                            <a:schemeClr val="dk1"/>
                          </a:solidFill>
                          <a:effectLst/>
                          <a:latin typeface="Times New Roman" panose="02020603050405020304" pitchFamily="18" charset="0"/>
                          <a:ea typeface="+mn-ea"/>
                          <a:cs typeface="Times New Roman" panose="02020603050405020304" pitchFamily="18" charset="0"/>
                        </a:rPr>
                      </a:br>
                      <a:r>
                        <a:rPr lang="en-US" sz="1100" b="0" i="0" kern="1200" dirty="0">
                          <a:solidFill>
                            <a:schemeClr val="dk1"/>
                          </a:solidFill>
                          <a:effectLst/>
                          <a:latin typeface="Times New Roman" panose="02020603050405020304" pitchFamily="18" charset="0"/>
                          <a:ea typeface="+mn-ea"/>
                          <a:cs typeface="Times New Roman" panose="02020603050405020304" pitchFamily="18" charset="0"/>
                        </a:rPr>
                        <a:t>Describes a deep learning method for recognizing text in images</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br>
                        <a:rPr lang="en-IN" sz="1100" b="0" i="0" kern="1200" dirty="0">
                          <a:solidFill>
                            <a:schemeClr val="dk1"/>
                          </a:solidFill>
                          <a:effectLst/>
                          <a:latin typeface="Times New Roman" panose="02020603050405020304" pitchFamily="18" charset="0"/>
                          <a:ea typeface="+mn-ea"/>
                          <a:cs typeface="Times New Roman" panose="02020603050405020304" pitchFamily="18" charset="0"/>
                        </a:rPr>
                      </a:br>
                      <a:r>
                        <a:rPr lang="en-IN" sz="1100" b="0" i="0" kern="1200" dirty="0">
                          <a:solidFill>
                            <a:schemeClr val="dk1"/>
                          </a:solidFill>
                          <a:effectLst/>
                          <a:latin typeface="Times New Roman" panose="02020603050405020304" pitchFamily="18" charset="0"/>
                          <a:ea typeface="+mn-ea"/>
                          <a:cs typeface="Times New Roman" panose="02020603050405020304" pitchFamily="18" charset="0"/>
                        </a:rPr>
                        <a:t>Focuses on image-based text recognition, not document information extraction specifically</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b="0" i="0" kern="1200" dirty="0">
                          <a:solidFill>
                            <a:schemeClr val="dk1"/>
                          </a:solidFill>
                          <a:effectLst/>
                          <a:latin typeface="Times New Roman" panose="02020603050405020304" pitchFamily="18" charset="0"/>
                          <a:ea typeface="+mn-ea"/>
                          <a:cs typeface="Times New Roman" panose="02020603050405020304" pitchFamily="18" charset="0"/>
                        </a:rPr>
                        <a:t>Provides insights into deep learning methods for recognizing text in images, which may be applicable to document information extraction</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br>
                        <a:rPr lang="en-IN" sz="1100" b="0" i="0" kern="1200" dirty="0">
                          <a:solidFill>
                            <a:schemeClr val="dk1"/>
                          </a:solidFill>
                          <a:effectLst/>
                          <a:latin typeface="Times New Roman" panose="02020603050405020304" pitchFamily="18" charset="0"/>
                          <a:ea typeface="+mn-ea"/>
                          <a:cs typeface="Times New Roman" panose="02020603050405020304" pitchFamily="18" charset="0"/>
                        </a:rPr>
                      </a:br>
                      <a:br>
                        <a:rPr lang="en-IN" sz="1100" b="0" i="0" kern="1200" dirty="0">
                          <a:solidFill>
                            <a:schemeClr val="dk1"/>
                          </a:solidFill>
                          <a:effectLst/>
                          <a:latin typeface="Times New Roman" panose="02020603050405020304" pitchFamily="18" charset="0"/>
                          <a:ea typeface="+mn-ea"/>
                          <a:cs typeface="Times New Roman" panose="02020603050405020304" pitchFamily="18" charset="0"/>
                        </a:rPr>
                      </a:br>
                      <a:r>
                        <a:rPr lang="en-IN" sz="1100" b="0" i="0" kern="1200" dirty="0">
                          <a:solidFill>
                            <a:schemeClr val="dk1"/>
                          </a:solidFill>
                          <a:effectLst/>
                          <a:latin typeface="Times New Roman" panose="02020603050405020304" pitchFamily="18" charset="0"/>
                          <a:ea typeface="+mn-ea"/>
                          <a:cs typeface="Times New Roman" panose="02020603050405020304" pitchFamily="18" charset="0"/>
                        </a:rPr>
                        <a:t>Research Article</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8086293"/>
                  </a:ext>
                </a:extLst>
              </a:tr>
              <a:tr h="1632236">
                <a:tc>
                  <a:txBody>
                    <a:bodyPr/>
                    <a:lstStyle/>
                    <a:p>
                      <a:pPr algn="ctr"/>
                      <a:br>
                        <a:rPr lang="en-US" sz="1100" b="0" i="0" kern="1200" dirty="0">
                          <a:solidFill>
                            <a:schemeClr val="dk1"/>
                          </a:solidFill>
                          <a:effectLst/>
                          <a:latin typeface="Times New Roman" panose="02020603050405020304" pitchFamily="18" charset="0"/>
                          <a:ea typeface="+mn-ea"/>
                          <a:cs typeface="Times New Roman" panose="02020603050405020304" pitchFamily="18" charset="0"/>
                        </a:rPr>
                      </a:br>
                      <a:br>
                        <a:rPr lang="en-US" sz="1100" b="0" i="0" kern="1200" dirty="0">
                          <a:solidFill>
                            <a:schemeClr val="dk1"/>
                          </a:solidFill>
                          <a:effectLst/>
                          <a:latin typeface="Times New Roman" panose="02020603050405020304" pitchFamily="18" charset="0"/>
                          <a:ea typeface="+mn-ea"/>
                          <a:cs typeface="Times New Roman" panose="02020603050405020304" pitchFamily="18" charset="0"/>
                        </a:rPr>
                      </a:br>
                      <a:br>
                        <a:rPr lang="en-US" sz="1100" b="0" i="0" kern="1200" dirty="0">
                          <a:solidFill>
                            <a:schemeClr val="dk1"/>
                          </a:solidFill>
                          <a:effectLst/>
                          <a:latin typeface="Times New Roman" panose="02020603050405020304" pitchFamily="18" charset="0"/>
                          <a:ea typeface="+mn-ea"/>
                          <a:cs typeface="Times New Roman" panose="02020603050405020304" pitchFamily="18" charset="0"/>
                        </a:rPr>
                      </a:br>
                      <a:br>
                        <a:rPr lang="en-US" sz="1100" b="0" i="0" kern="1200" dirty="0">
                          <a:solidFill>
                            <a:schemeClr val="dk1"/>
                          </a:solidFill>
                          <a:effectLst/>
                          <a:latin typeface="Times New Roman" panose="02020603050405020304" pitchFamily="18" charset="0"/>
                          <a:ea typeface="+mn-ea"/>
                          <a:cs typeface="Times New Roman" panose="02020603050405020304" pitchFamily="18" charset="0"/>
                        </a:rPr>
                      </a:br>
                      <a:r>
                        <a:rPr lang="en-US" sz="1100" b="0" i="0" kern="1200" dirty="0">
                          <a:solidFill>
                            <a:schemeClr val="dk1"/>
                          </a:solidFill>
                          <a:effectLst/>
                          <a:latin typeface="Times New Roman" panose="02020603050405020304" pitchFamily="18" charset="0"/>
                          <a:ea typeface="+mn-ea"/>
                          <a:cs typeface="Times New Roman" panose="02020603050405020304" pitchFamily="18" charset="0"/>
                        </a:rPr>
                        <a:t>6</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br>
                        <a:rPr lang="en-IN" sz="1100" b="0" i="0" kern="1200" dirty="0">
                          <a:solidFill>
                            <a:schemeClr val="dk1"/>
                          </a:solidFill>
                          <a:effectLst/>
                          <a:latin typeface="Times New Roman" panose="02020603050405020304" pitchFamily="18" charset="0"/>
                          <a:ea typeface="+mn-ea"/>
                          <a:cs typeface="Times New Roman" panose="02020603050405020304" pitchFamily="18" charset="0"/>
                        </a:rPr>
                      </a:br>
                      <a:br>
                        <a:rPr lang="en-IN" sz="1100" b="0" i="0" kern="1200" dirty="0">
                          <a:solidFill>
                            <a:schemeClr val="dk1"/>
                          </a:solidFill>
                          <a:effectLst/>
                          <a:latin typeface="Times New Roman" panose="02020603050405020304" pitchFamily="18" charset="0"/>
                          <a:ea typeface="+mn-ea"/>
                          <a:cs typeface="Times New Roman" panose="02020603050405020304" pitchFamily="18" charset="0"/>
                        </a:rPr>
                      </a:br>
                      <a:r>
                        <a:rPr lang="en-IN" sz="1100" b="0" i="0" kern="1200" dirty="0" err="1">
                          <a:solidFill>
                            <a:schemeClr val="dk1"/>
                          </a:solidFill>
                          <a:effectLst/>
                          <a:latin typeface="Times New Roman" panose="02020603050405020304" pitchFamily="18" charset="0"/>
                          <a:ea typeface="+mn-ea"/>
                          <a:cs typeface="Times New Roman" panose="02020603050405020304" pitchFamily="18" charset="0"/>
                        </a:rPr>
                        <a:t>Impira</a:t>
                      </a:r>
                      <a:endParaRPr lang="en-IN" sz="1100" b="0" i="0" kern="1200" dirty="0">
                        <a:solidFill>
                          <a:schemeClr val="dk1"/>
                        </a:solidFill>
                        <a:effectLst/>
                        <a:latin typeface="Times New Roman" panose="02020603050405020304" pitchFamily="18" charset="0"/>
                        <a:ea typeface="+mn-ea"/>
                        <a:cs typeface="Times New Roman" panose="02020603050405020304" pitchFamily="18" charset="0"/>
                      </a:endParaRPr>
                    </a:p>
                    <a:p>
                      <a:pPr algn="ctr"/>
                      <a:endParaRPr lang="en-IN" sz="11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IN" sz="1100" b="0" i="0" kern="1200" dirty="0">
                          <a:solidFill>
                            <a:schemeClr val="dk1"/>
                          </a:solidFill>
                          <a:effectLst/>
                          <a:latin typeface="Times New Roman" panose="02020603050405020304" pitchFamily="18" charset="0"/>
                          <a:ea typeface="+mn-ea"/>
                          <a:cs typeface="Times New Roman" panose="02020603050405020304" pitchFamily="18" charset="0"/>
                        </a:rPr>
                        <a:t>2021 [8]</a:t>
                      </a:r>
                      <a:endParaRPr lang="en-IN" sz="1100" dirty="0">
                        <a:latin typeface="Times New Roman" panose="02020603050405020304" pitchFamily="18" charset="0"/>
                        <a:cs typeface="Times New Roman" panose="02020603050405020304" pitchFamily="18" charset="0"/>
                      </a:endParaRPr>
                    </a:p>
                    <a:p>
                      <a:pPr algn="ctr"/>
                      <a:endParaRPr lang="en-IN" sz="1100" dirty="0">
                        <a:latin typeface="Times New Roman" panose="02020603050405020304" pitchFamily="18" charset="0"/>
                        <a:cs typeface="Times New Roman" panose="02020603050405020304" pitchFamily="18" charset="0"/>
                      </a:endParaRPr>
                    </a:p>
                  </a:txBody>
                  <a:tcPr/>
                </a:tc>
                <a:tc>
                  <a:txBody>
                    <a:bodyPr/>
                    <a:lstStyle/>
                    <a:p>
                      <a:pPr algn="ctr"/>
                      <a:br>
                        <a:rPr lang="en-US" sz="1100" b="0" i="0" kern="1200" dirty="0">
                          <a:solidFill>
                            <a:schemeClr val="dk1"/>
                          </a:solidFill>
                          <a:effectLst/>
                          <a:latin typeface="Times New Roman" panose="02020603050405020304" pitchFamily="18" charset="0"/>
                          <a:ea typeface="+mn-ea"/>
                          <a:cs typeface="Times New Roman" panose="02020603050405020304" pitchFamily="18" charset="0"/>
                        </a:rPr>
                      </a:br>
                      <a:r>
                        <a:rPr lang="en-US" sz="1100" b="0" i="0" kern="1200" dirty="0" err="1">
                          <a:solidFill>
                            <a:schemeClr val="dk1"/>
                          </a:solidFill>
                          <a:effectLst/>
                          <a:latin typeface="Times New Roman" panose="02020603050405020304" pitchFamily="18" charset="0"/>
                          <a:ea typeface="+mn-ea"/>
                          <a:cs typeface="Times New Roman" panose="02020603050405020304" pitchFamily="18" charset="0"/>
                        </a:rPr>
                        <a:t>Impira</a:t>
                      </a:r>
                      <a:r>
                        <a:rPr lang="en-US" sz="1100" b="0" i="0" kern="1200" dirty="0">
                          <a:solidFill>
                            <a:schemeClr val="dk1"/>
                          </a:solidFill>
                          <a:effectLst/>
                          <a:latin typeface="Times New Roman" panose="02020603050405020304" pitchFamily="18" charset="0"/>
                          <a:ea typeface="+mn-ea"/>
                          <a:cs typeface="Times New Roman" panose="02020603050405020304" pitchFamily="18" charset="0"/>
                        </a:rPr>
                        <a:t>/</a:t>
                      </a:r>
                      <a:r>
                        <a:rPr lang="en-US" sz="1100" b="0" i="0" kern="1200" dirty="0" err="1">
                          <a:solidFill>
                            <a:schemeClr val="dk1"/>
                          </a:solidFill>
                          <a:effectLst/>
                          <a:latin typeface="Times New Roman" panose="02020603050405020304" pitchFamily="18" charset="0"/>
                          <a:ea typeface="+mn-ea"/>
                          <a:cs typeface="Times New Roman" panose="02020603050405020304" pitchFamily="18" charset="0"/>
                        </a:rPr>
                        <a:t>Docquery</a:t>
                      </a:r>
                      <a:r>
                        <a:rPr lang="en-US" sz="1100" b="0" i="0" kern="1200" dirty="0">
                          <a:solidFill>
                            <a:schemeClr val="dk1"/>
                          </a:solidFill>
                          <a:effectLst/>
                          <a:latin typeface="Times New Roman" panose="02020603050405020304" pitchFamily="18" charset="0"/>
                          <a:ea typeface="+mn-ea"/>
                          <a:cs typeface="Times New Roman" panose="02020603050405020304" pitchFamily="18" charset="0"/>
                        </a:rPr>
                        <a:t>: An End-to-End Document Extraction and Search Platform</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b="0" i="0" kern="1200" dirty="0">
                          <a:solidFill>
                            <a:schemeClr val="dk1"/>
                          </a:solidFill>
                          <a:effectLst/>
                          <a:latin typeface="Times New Roman" panose="02020603050405020304" pitchFamily="18" charset="0"/>
                          <a:ea typeface="+mn-ea"/>
                          <a:cs typeface="Times New Roman" panose="02020603050405020304" pitchFamily="18" charset="0"/>
                        </a:rPr>
                        <a:t>Introduces </a:t>
                      </a:r>
                      <a:r>
                        <a:rPr lang="en-US" sz="1100" b="0" i="0" kern="1200" dirty="0" err="1">
                          <a:solidFill>
                            <a:schemeClr val="dk1"/>
                          </a:solidFill>
                          <a:effectLst/>
                          <a:latin typeface="Times New Roman" panose="02020603050405020304" pitchFamily="18" charset="0"/>
                          <a:ea typeface="+mn-ea"/>
                          <a:cs typeface="Times New Roman" panose="02020603050405020304" pitchFamily="18" charset="0"/>
                        </a:rPr>
                        <a:t>Impira</a:t>
                      </a:r>
                      <a:r>
                        <a:rPr lang="en-US" sz="1100" b="0" i="0" kern="1200" dirty="0">
                          <a:solidFill>
                            <a:schemeClr val="dk1"/>
                          </a:solidFill>
                          <a:effectLst/>
                          <a:latin typeface="Times New Roman" panose="02020603050405020304" pitchFamily="18" charset="0"/>
                          <a:ea typeface="+mn-ea"/>
                          <a:cs typeface="Times New Roman" panose="02020603050405020304" pitchFamily="18" charset="0"/>
                        </a:rPr>
                        <a:t>/</a:t>
                      </a:r>
                      <a:r>
                        <a:rPr lang="en-US" sz="1100" b="0" i="0" kern="1200" dirty="0" err="1">
                          <a:solidFill>
                            <a:schemeClr val="dk1"/>
                          </a:solidFill>
                          <a:effectLst/>
                          <a:latin typeface="Times New Roman" panose="02020603050405020304" pitchFamily="18" charset="0"/>
                          <a:ea typeface="+mn-ea"/>
                          <a:cs typeface="Times New Roman" panose="02020603050405020304" pitchFamily="18" charset="0"/>
                        </a:rPr>
                        <a:t>Docquery</a:t>
                      </a:r>
                      <a:r>
                        <a:rPr lang="en-US" sz="1100" b="0" i="0" kern="1200" dirty="0">
                          <a:solidFill>
                            <a:schemeClr val="dk1"/>
                          </a:solidFill>
                          <a:effectLst/>
                          <a:latin typeface="Times New Roman" panose="02020603050405020304" pitchFamily="18" charset="0"/>
                          <a:ea typeface="+mn-ea"/>
                          <a:cs typeface="Times New Roman" panose="02020603050405020304" pitchFamily="18" charset="0"/>
                        </a:rPr>
                        <a:t>, a document extraction and search platform that allows users to extract text from documents and search for them using natural language queries</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br>
                        <a:rPr lang="en-US" sz="1100" b="0" i="0" kern="1200" dirty="0">
                          <a:solidFill>
                            <a:schemeClr val="dk1"/>
                          </a:solidFill>
                          <a:effectLst/>
                          <a:latin typeface="Times New Roman" panose="02020603050405020304" pitchFamily="18" charset="0"/>
                          <a:ea typeface="+mn-ea"/>
                          <a:cs typeface="Times New Roman" panose="02020603050405020304" pitchFamily="18" charset="0"/>
                        </a:rPr>
                      </a:br>
                      <a:r>
                        <a:rPr lang="en-US" sz="1100" b="0" i="0" kern="1200" dirty="0">
                          <a:solidFill>
                            <a:schemeClr val="dk1"/>
                          </a:solidFill>
                          <a:effectLst/>
                          <a:latin typeface="Times New Roman" panose="02020603050405020304" pitchFamily="18" charset="0"/>
                          <a:ea typeface="+mn-ea"/>
                          <a:cs typeface="Times New Roman" panose="02020603050405020304" pitchFamily="18" charset="0"/>
                        </a:rPr>
                        <a:t>Licensing issues can impede commercial usage. </a:t>
                      </a:r>
                      <a:r>
                        <a:rPr lang="en-US" sz="1100" b="0" i="0" kern="1200" dirty="0" err="1">
                          <a:solidFill>
                            <a:schemeClr val="dk1"/>
                          </a:solidFill>
                          <a:effectLst/>
                          <a:latin typeface="Times New Roman" panose="02020603050405020304" pitchFamily="18" charset="0"/>
                          <a:ea typeface="+mn-ea"/>
                          <a:cs typeface="Times New Roman" panose="02020603050405020304" pitchFamily="18" charset="0"/>
                        </a:rPr>
                        <a:t>DocQuery</a:t>
                      </a:r>
                      <a:r>
                        <a:rPr lang="en-US" sz="1100" b="0" i="0" kern="1200" dirty="0">
                          <a:solidFill>
                            <a:schemeClr val="dk1"/>
                          </a:solidFill>
                          <a:effectLst/>
                          <a:latin typeface="Times New Roman" panose="02020603050405020304" pitchFamily="18" charset="0"/>
                          <a:ea typeface="+mn-ea"/>
                          <a:cs typeface="Times New Roman" panose="02020603050405020304" pitchFamily="18" charset="0"/>
                        </a:rPr>
                        <a:t> utilizes </a:t>
                      </a:r>
                      <a:r>
                        <a:rPr lang="en-US" sz="1100" b="0" i="0" kern="1200" dirty="0" err="1">
                          <a:solidFill>
                            <a:schemeClr val="dk1"/>
                          </a:solidFill>
                          <a:effectLst/>
                          <a:latin typeface="Times New Roman" panose="02020603050405020304" pitchFamily="18" charset="0"/>
                          <a:ea typeface="+mn-ea"/>
                          <a:cs typeface="Times New Roman" panose="02020603050405020304" pitchFamily="18" charset="0"/>
                        </a:rPr>
                        <a:t>LayOutLM</a:t>
                      </a:r>
                      <a:r>
                        <a:rPr lang="en-US" sz="1100" b="0" i="0" kern="1200" dirty="0">
                          <a:solidFill>
                            <a:schemeClr val="dk1"/>
                          </a:solidFill>
                          <a:effectLst/>
                          <a:latin typeface="Times New Roman" panose="02020603050405020304" pitchFamily="18" charset="0"/>
                          <a:ea typeface="+mn-ea"/>
                          <a:cs typeface="Times New Roman" panose="02020603050405020304" pitchFamily="18" charset="0"/>
                        </a:rPr>
                        <a:t>, which has lower accuracy compared to models such as </a:t>
                      </a:r>
                      <a:r>
                        <a:rPr lang="en-US" sz="1100" b="0" i="0" kern="1200" dirty="0" err="1">
                          <a:solidFill>
                            <a:schemeClr val="dk1"/>
                          </a:solidFill>
                          <a:effectLst/>
                          <a:latin typeface="Times New Roman" panose="02020603050405020304" pitchFamily="18" charset="0"/>
                          <a:ea typeface="+mn-ea"/>
                          <a:cs typeface="Times New Roman" panose="02020603050405020304" pitchFamily="18" charset="0"/>
                        </a:rPr>
                        <a:t>LiLT</a:t>
                      </a:r>
                      <a:r>
                        <a:rPr lang="en-US" sz="11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sz="1100" dirty="0">
                        <a:latin typeface="Times New Roman" panose="02020603050405020304" pitchFamily="18" charset="0"/>
                        <a:cs typeface="Times New Roman" panose="02020603050405020304" pitchFamily="18" charset="0"/>
                      </a:endParaRPr>
                    </a:p>
                  </a:txBody>
                  <a:tcPr/>
                </a:tc>
                <a:tc>
                  <a:txBody>
                    <a:bodyPr/>
                    <a:lstStyle/>
                    <a:p>
                      <a:pPr fontAlgn="base"/>
                      <a:br>
                        <a:rPr lang="en-US" sz="1100" dirty="0">
                          <a:effectLst/>
                          <a:latin typeface="Times New Roman" panose="02020603050405020304" pitchFamily="18" charset="0"/>
                          <a:cs typeface="Times New Roman" panose="02020603050405020304" pitchFamily="18" charset="0"/>
                        </a:rPr>
                      </a:br>
                      <a:r>
                        <a:rPr lang="en-US" sz="1100" dirty="0">
                          <a:effectLst/>
                          <a:latin typeface="Times New Roman" panose="02020603050405020304" pitchFamily="18" charset="0"/>
                          <a:cs typeface="Times New Roman" panose="02020603050405020304" pitchFamily="18" charset="0"/>
                        </a:rPr>
                        <a:t>Provides an example of a document extraction and search platform that could be used as a reference for your project</a:t>
                      </a:r>
                    </a:p>
                  </a:txBody>
                  <a:tcPr anchor="ctr"/>
                </a:tc>
                <a:tc>
                  <a:txBody>
                    <a:bodyPr/>
                    <a:lstStyle/>
                    <a:p>
                      <a:pPr algn="ctr"/>
                      <a:br>
                        <a:rPr lang="en-IN" sz="1100" b="0" i="0" kern="1200" dirty="0">
                          <a:solidFill>
                            <a:schemeClr val="dk1"/>
                          </a:solidFill>
                          <a:effectLst/>
                          <a:latin typeface="Times New Roman" panose="02020603050405020304" pitchFamily="18" charset="0"/>
                          <a:ea typeface="+mn-ea"/>
                          <a:cs typeface="Times New Roman" panose="02020603050405020304" pitchFamily="18" charset="0"/>
                        </a:rPr>
                      </a:br>
                      <a:br>
                        <a:rPr lang="en-IN" sz="1100" b="0" i="0" kern="1200" dirty="0">
                          <a:solidFill>
                            <a:schemeClr val="dk1"/>
                          </a:solidFill>
                          <a:effectLst/>
                          <a:latin typeface="Times New Roman" panose="02020603050405020304" pitchFamily="18" charset="0"/>
                          <a:ea typeface="+mn-ea"/>
                          <a:cs typeface="Times New Roman" panose="02020603050405020304" pitchFamily="18" charset="0"/>
                        </a:rPr>
                      </a:br>
                      <a:r>
                        <a:rPr lang="en-IN" sz="1100" b="0" i="0" kern="1200" dirty="0">
                          <a:solidFill>
                            <a:schemeClr val="dk1"/>
                          </a:solidFill>
                          <a:effectLst/>
                          <a:latin typeface="Times New Roman" panose="02020603050405020304" pitchFamily="18" charset="0"/>
                          <a:ea typeface="+mn-ea"/>
                          <a:cs typeface="Times New Roman" panose="02020603050405020304" pitchFamily="18" charset="0"/>
                        </a:rPr>
                        <a:t>Technical Report</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36358767"/>
                  </a:ext>
                </a:extLst>
              </a:tr>
            </a:tbl>
          </a:graphicData>
        </a:graphic>
      </p:graphicFrame>
    </p:spTree>
    <p:extLst>
      <p:ext uri="{BB962C8B-B14F-4D97-AF65-F5344CB8AC3E}">
        <p14:creationId xmlns:p14="http://schemas.microsoft.com/office/powerpoint/2010/main" val="3802793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98D83BA-BE76-861C-9A6D-4E31C75E8747}"/>
              </a:ext>
            </a:extLst>
          </p:cNvPr>
          <p:cNvSpPr txBox="1"/>
          <p:nvPr/>
        </p:nvSpPr>
        <p:spPr>
          <a:xfrm>
            <a:off x="1676400" y="-76200"/>
            <a:ext cx="10337800" cy="830997"/>
          </a:xfrm>
          <a:prstGeom prst="rect">
            <a:avLst/>
          </a:prstGeom>
          <a:noFill/>
        </p:spPr>
        <p:txBody>
          <a:bodyPr wrap="square" rtlCol="0">
            <a:spAutoFit/>
          </a:bodyPr>
          <a:lstStyle/>
          <a:p>
            <a:pPr algn="ctr"/>
            <a:r>
              <a:rPr lang="en-IN" sz="4800" b="1" dirty="0">
                <a:solidFill>
                  <a:srgbClr val="00B0F0"/>
                </a:solidFill>
                <a:latin typeface="Times New Roman" panose="02020603050405020304" pitchFamily="18" charset="0"/>
                <a:cs typeface="Times New Roman" panose="02020603050405020304" pitchFamily="18" charset="0"/>
              </a:rPr>
              <a:t>Limitations</a:t>
            </a:r>
          </a:p>
        </p:txBody>
      </p:sp>
      <p:sp>
        <p:nvSpPr>
          <p:cNvPr id="7" name="TextBox 6">
            <a:extLst>
              <a:ext uri="{FF2B5EF4-FFF2-40B4-BE49-F238E27FC236}">
                <a16:creationId xmlns:a16="http://schemas.microsoft.com/office/drawing/2014/main" id="{CEBF7CDB-E7C0-8227-519E-24A6CE36902F}"/>
              </a:ext>
            </a:extLst>
          </p:cNvPr>
          <p:cNvSpPr txBox="1"/>
          <p:nvPr/>
        </p:nvSpPr>
        <p:spPr>
          <a:xfrm>
            <a:off x="1676400" y="754797"/>
            <a:ext cx="10532533" cy="5909310"/>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image-to-text interactive system for PDF documents that we have described has few existing implementations, and those that do exist often have limitations in terms of accuracy, licensing, and integration with existing workflows and systems.</a:t>
            </a:r>
          </a:p>
          <a:p>
            <a:pPr marL="285750" indent="-285750" algn="just">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Accuracy: An important concern for the reliability of the system is the accuracy of the text extracted from images, which may vary depending on a number of factors. The accuracy of the extracted text can impact the effectiveness of natural language queries and the overall performance of the system.</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Training data: the performance of the system heavily relies on the quality and quantity of training data available, which can be a challenge to obtain for certain document types or industries.</a:t>
            </a:r>
          </a:p>
          <a:p>
            <a:pPr marL="285750" indent="-285750" algn="just">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Licensing: licensing restrictions may limit the ability of a user to use the system commercially, which can impact the adoption of the system in certain industries or organizations.</a:t>
            </a:r>
          </a:p>
          <a:p>
            <a:pPr marL="285750" indent="-285750" algn="just">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Integration: integrating the system with existing workflows and systems may require additional effort and resources, which can impact the usability and effectiveness of the system.</a:t>
            </a:r>
          </a:p>
          <a:p>
            <a:pPr marL="285750" indent="-285750" algn="just">
              <a:buFont typeface="Arial" panose="020B0604020202020204" pitchFamily="34" charset="0"/>
              <a:buChar char="•"/>
            </a:pPr>
            <a:endParaRPr lang="en-US" b="0" i="0" dirty="0">
              <a:effectLst/>
              <a:latin typeface="Söhne"/>
            </a:endParaRPr>
          </a:p>
        </p:txBody>
      </p:sp>
    </p:spTree>
    <p:extLst>
      <p:ext uri="{BB962C8B-B14F-4D97-AF65-F5344CB8AC3E}">
        <p14:creationId xmlns:p14="http://schemas.microsoft.com/office/powerpoint/2010/main" val="18946245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B006DC-B7DA-E27C-81A1-AAC57B2C8644}"/>
              </a:ext>
            </a:extLst>
          </p:cNvPr>
          <p:cNvSpPr txBox="1"/>
          <p:nvPr/>
        </p:nvSpPr>
        <p:spPr>
          <a:xfrm>
            <a:off x="1409699" y="0"/>
            <a:ext cx="10481734" cy="830997"/>
          </a:xfrm>
          <a:prstGeom prst="rect">
            <a:avLst/>
          </a:prstGeom>
          <a:noFill/>
        </p:spPr>
        <p:txBody>
          <a:bodyPr wrap="square" rtlCol="0">
            <a:spAutoFit/>
          </a:bodyPr>
          <a:lstStyle/>
          <a:p>
            <a:pPr algn="ctr"/>
            <a:r>
              <a:rPr lang="en-IN" sz="4800" b="1" dirty="0" err="1">
                <a:solidFill>
                  <a:srgbClr val="00B0F0"/>
                </a:solidFill>
                <a:latin typeface="Times New Roman" panose="02020603050405020304" pitchFamily="18" charset="0"/>
                <a:cs typeface="Times New Roman" panose="02020603050405020304" pitchFamily="18" charset="0"/>
              </a:rPr>
              <a:t>Docquery</a:t>
            </a:r>
            <a:endParaRPr lang="en-IN" sz="4800" b="1" dirty="0">
              <a:solidFill>
                <a:srgbClr val="00B0F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FF4C680-02BE-5C79-5B47-5F00C2552197}"/>
              </a:ext>
            </a:extLst>
          </p:cNvPr>
          <p:cNvSpPr txBox="1"/>
          <p:nvPr/>
        </p:nvSpPr>
        <p:spPr>
          <a:xfrm>
            <a:off x="1507066" y="830997"/>
            <a:ext cx="10608734" cy="5355312"/>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proposed system has limited existing implementations, with "</a:t>
            </a:r>
            <a:r>
              <a:rPr lang="en-US" b="1" i="0" dirty="0" err="1">
                <a:effectLst/>
                <a:latin typeface="Times New Roman" panose="02020603050405020304" pitchFamily="18" charset="0"/>
                <a:cs typeface="Times New Roman" panose="02020603050405020304" pitchFamily="18" charset="0"/>
              </a:rPr>
              <a:t>Docquery</a:t>
            </a:r>
            <a:r>
              <a:rPr lang="en-US" b="0" i="0" dirty="0">
                <a:effectLst/>
                <a:latin typeface="Times New Roman" panose="02020603050405020304" pitchFamily="18" charset="0"/>
                <a:cs typeface="Times New Roman" panose="02020603050405020304" pitchFamily="18" charset="0"/>
              </a:rPr>
              <a:t>" being the only available solution. </a:t>
            </a:r>
            <a:r>
              <a:rPr lang="en-US" b="1" i="0" dirty="0" err="1">
                <a:effectLst/>
                <a:latin typeface="Times New Roman" panose="02020603050405020304" pitchFamily="18" charset="0"/>
                <a:cs typeface="Times New Roman" panose="02020603050405020304" pitchFamily="18" charset="0"/>
              </a:rPr>
              <a:t>Docquery</a:t>
            </a:r>
            <a:r>
              <a:rPr lang="en-US" b="0" i="0" dirty="0">
                <a:effectLst/>
                <a:latin typeface="Times New Roman" panose="02020603050405020304" pitchFamily="18" charset="0"/>
                <a:cs typeface="Times New Roman" panose="02020603050405020304" pitchFamily="18" charset="0"/>
              </a:rPr>
              <a:t> is a system that extracts information from documents using </a:t>
            </a:r>
            <a:r>
              <a:rPr lang="en-US" b="0" i="0" dirty="0" err="1">
                <a:effectLst/>
                <a:latin typeface="Times New Roman" panose="02020603050405020304" pitchFamily="18" charset="0"/>
                <a:cs typeface="Times New Roman" panose="02020603050405020304" pitchFamily="18" charset="0"/>
              </a:rPr>
              <a:t>LayoutLM</a:t>
            </a:r>
            <a:r>
              <a:rPr lang="en-US" b="0" i="0" dirty="0">
                <a:effectLst/>
                <a:latin typeface="Times New Roman" panose="02020603050405020304" pitchFamily="18" charset="0"/>
                <a:cs typeface="Times New Roman" panose="02020603050405020304" pitchFamily="18" charset="0"/>
              </a:rPr>
              <a:t> model for text extraction and a closed-domain Q/A system for information retrieval. It operates by identifying regions of text, images, and titles in the document and extracting textual regions as a PDF. The user provides a query, and the system responds with an answer.</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However, the </a:t>
            </a:r>
            <a:r>
              <a:rPr lang="en-US" b="0" i="0" dirty="0" err="1">
                <a:effectLst/>
                <a:latin typeface="Times New Roman" panose="02020603050405020304" pitchFamily="18" charset="0"/>
                <a:cs typeface="Times New Roman" panose="02020603050405020304" pitchFamily="18" charset="0"/>
              </a:rPr>
              <a:t>Docquery</a:t>
            </a:r>
            <a:r>
              <a:rPr lang="en-US" b="0" i="0" dirty="0">
                <a:effectLst/>
                <a:latin typeface="Times New Roman" panose="02020603050405020304" pitchFamily="18" charset="0"/>
                <a:cs typeface="Times New Roman" panose="02020603050405020304" pitchFamily="18" charset="0"/>
              </a:rPr>
              <a:t> implementation has several limitations. It relies on the </a:t>
            </a:r>
            <a:r>
              <a:rPr lang="en-US" b="0" i="0" dirty="0" err="1">
                <a:effectLst/>
                <a:latin typeface="Times New Roman" panose="02020603050405020304" pitchFamily="18" charset="0"/>
                <a:cs typeface="Times New Roman" panose="02020603050405020304" pitchFamily="18" charset="0"/>
              </a:rPr>
              <a:t>LayoutLM</a:t>
            </a:r>
            <a:r>
              <a:rPr lang="en-US" b="0" i="0" dirty="0">
                <a:effectLst/>
                <a:latin typeface="Times New Roman" panose="02020603050405020304" pitchFamily="18" charset="0"/>
                <a:cs typeface="Times New Roman" panose="02020603050405020304" pitchFamily="18" charset="0"/>
              </a:rPr>
              <a:t> model for text extraction, which is less accurate (tested on the Form Understanding in Noisy Scanned Documents [FUNSD] dataset) than models such as </a:t>
            </a:r>
            <a:r>
              <a:rPr lang="en-US" b="0" i="0" dirty="0" err="1">
                <a:effectLst/>
                <a:latin typeface="Times New Roman" panose="02020603050405020304" pitchFamily="18" charset="0"/>
                <a:cs typeface="Times New Roman" panose="02020603050405020304" pitchFamily="18" charset="0"/>
              </a:rPr>
              <a:t>LiLT</a:t>
            </a:r>
            <a:r>
              <a:rPr lang="en-US" b="0" i="0" dirty="0">
                <a:effectLst/>
                <a:latin typeface="Times New Roman" panose="02020603050405020304" pitchFamily="18" charset="0"/>
                <a:cs typeface="Times New Roman" panose="02020603050405020304" pitchFamily="18" charset="0"/>
              </a:rPr>
              <a:t> (Language independent Layout Transformer), particularly when extracting information from semi-structured data formats like invoices.</a:t>
            </a:r>
          </a:p>
          <a:p>
            <a:pPr marL="285750" indent="-285750" algn="just">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Furthermore, the use of </a:t>
            </a:r>
            <a:r>
              <a:rPr lang="en-US" b="0" i="0" dirty="0" err="1">
                <a:effectLst/>
                <a:latin typeface="Times New Roman" panose="02020603050405020304" pitchFamily="18" charset="0"/>
                <a:cs typeface="Times New Roman" panose="02020603050405020304" pitchFamily="18" charset="0"/>
              </a:rPr>
              <a:t>LayoutLM</a:t>
            </a:r>
            <a:r>
              <a:rPr lang="en-US" b="0" i="0" dirty="0">
                <a:effectLst/>
                <a:latin typeface="Times New Roman" panose="02020603050405020304" pitchFamily="18" charset="0"/>
                <a:cs typeface="Times New Roman" panose="02020603050405020304" pitchFamily="18" charset="0"/>
              </a:rPr>
              <a:t> raises licensing issues, which prohibit commercial usage of </a:t>
            </a:r>
            <a:r>
              <a:rPr lang="en-US" b="0" i="0" dirty="0" err="1">
                <a:effectLst/>
                <a:latin typeface="Times New Roman" panose="02020603050405020304" pitchFamily="18" charset="0"/>
                <a:cs typeface="Times New Roman" panose="02020603050405020304" pitchFamily="18" charset="0"/>
              </a:rPr>
              <a:t>Docquery</a:t>
            </a:r>
            <a:r>
              <a:rPr lang="en-US" b="0" i="0" dirty="0">
                <a:effectLst/>
                <a:latin typeface="Times New Roman" panose="02020603050405020304" pitchFamily="18" charset="0"/>
                <a:cs typeface="Times New Roman" panose="02020603050405020304" pitchFamily="18" charset="0"/>
              </a:rPr>
              <a:t>, restricting its use </a:t>
            </a:r>
            <a:r>
              <a:rPr lang="en-US" dirty="0">
                <a:latin typeface="Times New Roman" panose="02020603050405020304" pitchFamily="18" charset="0"/>
                <a:cs typeface="Times New Roman" panose="02020603050405020304" pitchFamily="18" charset="0"/>
              </a:rPr>
              <a:t>for</a:t>
            </a:r>
            <a:r>
              <a:rPr lang="en-US" b="0" i="0" dirty="0">
                <a:effectLst/>
                <a:latin typeface="Times New Roman" panose="02020603050405020304" pitchFamily="18" charset="0"/>
                <a:cs typeface="Times New Roman" panose="02020603050405020304" pitchFamily="18" charset="0"/>
              </a:rPr>
              <a:t> educational purposes only. </a:t>
            </a:r>
          </a:p>
          <a:p>
            <a:pPr algn="just"/>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Additionally, using </a:t>
            </a:r>
            <a:r>
              <a:rPr lang="en-US" b="0" i="0" dirty="0" err="1">
                <a:effectLst/>
                <a:latin typeface="Times New Roman" panose="02020603050405020304" pitchFamily="18" charset="0"/>
                <a:cs typeface="Times New Roman" panose="02020603050405020304" pitchFamily="18" charset="0"/>
              </a:rPr>
              <a:t>Docquery</a:t>
            </a:r>
            <a:r>
              <a:rPr lang="en-US" b="0" i="0" dirty="0">
                <a:effectLst/>
                <a:latin typeface="Times New Roman" panose="02020603050405020304" pitchFamily="18" charset="0"/>
                <a:cs typeface="Times New Roman" panose="02020603050405020304" pitchFamily="18" charset="0"/>
              </a:rPr>
              <a:t> can be challenging for new users, as the system requires dealing with complex </a:t>
            </a:r>
            <a:r>
              <a:rPr lang="en-US" b="0" i="0" dirty="0" err="1">
                <a:effectLst/>
                <a:latin typeface="Times New Roman" panose="02020603050405020304" pitchFamily="18" charset="0"/>
                <a:cs typeface="Times New Roman" panose="02020603050405020304" pitchFamily="18" charset="0"/>
              </a:rPr>
              <a:t>code.Given</a:t>
            </a:r>
            <a:r>
              <a:rPr lang="en-US" b="0" i="0" dirty="0">
                <a:effectLst/>
                <a:latin typeface="Times New Roman" panose="02020603050405020304" pitchFamily="18" charset="0"/>
                <a:cs typeface="Times New Roman" panose="02020603050405020304" pitchFamily="18" charset="0"/>
              </a:rPr>
              <a:t> that most users of the proposed system are unlikely to be familiar with complex code, our solution offers a better alternative to </a:t>
            </a:r>
            <a:r>
              <a:rPr lang="en-US" b="0" i="0" dirty="0" err="1">
                <a:effectLst/>
                <a:latin typeface="Times New Roman" panose="02020603050405020304" pitchFamily="18" charset="0"/>
                <a:cs typeface="Times New Roman" panose="02020603050405020304" pitchFamily="18" charset="0"/>
              </a:rPr>
              <a:t>Docquery</a:t>
            </a:r>
            <a:r>
              <a:rPr lang="en-US" b="0" i="0" dirty="0">
                <a:effectLst/>
                <a:latin typeface="Times New Roman" panose="02020603050405020304" pitchFamily="18" charset="0"/>
                <a:cs typeface="Times New Roman" panose="02020603050405020304" pitchFamily="18" charset="0"/>
              </a:rPr>
              <a:t>, providing users with a simple graphical user interface (GUI).</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269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998737-7EAA-64F7-FE8D-B524EF5DC553}"/>
              </a:ext>
            </a:extLst>
          </p:cNvPr>
          <p:cNvPicPr>
            <a:picLocks noChangeAspect="1"/>
          </p:cNvPicPr>
          <p:nvPr/>
        </p:nvPicPr>
        <p:blipFill>
          <a:blip r:embed="rId2"/>
          <a:stretch>
            <a:fillRect/>
          </a:stretch>
        </p:blipFill>
        <p:spPr>
          <a:xfrm>
            <a:off x="4248043" y="448733"/>
            <a:ext cx="4678047" cy="3662051"/>
          </a:xfrm>
          <a:prstGeom prst="rect">
            <a:avLst/>
          </a:prstGeom>
        </p:spPr>
      </p:pic>
      <p:sp>
        <p:nvSpPr>
          <p:cNvPr id="4" name="TextBox 3">
            <a:extLst>
              <a:ext uri="{FF2B5EF4-FFF2-40B4-BE49-F238E27FC236}">
                <a16:creationId xmlns:a16="http://schemas.microsoft.com/office/drawing/2014/main" id="{845FF6C6-2F0A-CD84-C5CD-2BA67AC157B3}"/>
              </a:ext>
            </a:extLst>
          </p:cNvPr>
          <p:cNvSpPr txBox="1"/>
          <p:nvPr/>
        </p:nvSpPr>
        <p:spPr>
          <a:xfrm>
            <a:off x="1651000" y="5380812"/>
            <a:ext cx="10075333" cy="646331"/>
          </a:xfrm>
          <a:prstGeom prst="rect">
            <a:avLst/>
          </a:prstGeom>
          <a:noFill/>
        </p:spPr>
        <p:txBody>
          <a:bodyPr wrap="square" rtlCol="0">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Bold indicates the SOTA and underline indicates the second best.“EN-R”is short for English </a:t>
            </a:r>
            <a:r>
              <a:rPr lang="en-IN" dirty="0" err="1">
                <a:latin typeface="Times New Roman" panose="02020603050405020304" pitchFamily="18" charset="0"/>
                <a:cs typeface="Times New Roman" panose="02020603050405020304" pitchFamily="18" charset="0"/>
              </a:rPr>
              <a:t>RoBERTa</a:t>
            </a:r>
            <a:r>
              <a:rPr lang="en-IN" dirty="0">
                <a:latin typeface="Times New Roman" panose="02020603050405020304" pitchFamily="18" charset="0"/>
                <a:cs typeface="Times New Roman" panose="02020603050405020304" pitchFamily="18" charset="0"/>
              </a:rPr>
              <a:t> (multilingual model). [] denotes the off-the-shelf textual model used as the text flow of </a:t>
            </a:r>
            <a:r>
              <a:rPr lang="en-IN" dirty="0" err="1">
                <a:latin typeface="Times New Roman" panose="02020603050405020304" pitchFamily="18" charset="0"/>
                <a:cs typeface="Times New Roman" panose="02020603050405020304" pitchFamily="18" charset="0"/>
              </a:rPr>
              <a:t>LiLT</a:t>
            </a:r>
            <a:r>
              <a:rPr lang="en-IN" dirty="0">
                <a:latin typeface="Times New Roman" panose="02020603050405020304" pitchFamily="18" charset="0"/>
                <a:cs typeface="Times New Roman" panose="02020603050405020304" pitchFamily="18" charset="0"/>
              </a:rPr>
              <a:t>.</a:t>
            </a:r>
          </a:p>
        </p:txBody>
      </p:sp>
      <p:sp>
        <p:nvSpPr>
          <p:cNvPr id="2" name="TextBox 1">
            <a:extLst>
              <a:ext uri="{FF2B5EF4-FFF2-40B4-BE49-F238E27FC236}">
                <a16:creationId xmlns:a16="http://schemas.microsoft.com/office/drawing/2014/main" id="{085FCEAE-DC1E-CE50-7690-4FD2FF004D20}"/>
              </a:ext>
            </a:extLst>
          </p:cNvPr>
          <p:cNvSpPr txBox="1"/>
          <p:nvPr/>
        </p:nvSpPr>
        <p:spPr>
          <a:xfrm>
            <a:off x="4248043" y="4284133"/>
            <a:ext cx="4678047" cy="923330"/>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Table 2: Comparison on the semantic entity 		      recognition (SER) task of FUNSD 		      (Jaumeetal.,2019) dataset. [2]</a:t>
            </a:r>
            <a:endParaRPr lang="en-IN" dirty="0"/>
          </a:p>
        </p:txBody>
      </p:sp>
    </p:spTree>
    <p:extLst>
      <p:ext uri="{BB962C8B-B14F-4D97-AF65-F5344CB8AC3E}">
        <p14:creationId xmlns:p14="http://schemas.microsoft.com/office/powerpoint/2010/main" val="38862240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invX="1"/>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677</TotalTime>
  <Words>2223</Words>
  <Application>Microsoft Office PowerPoint</Application>
  <PresentationFormat>Widescreen</PresentationFormat>
  <Paragraphs>154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Corbel</vt:lpstr>
      <vt:lpstr>Söhne</vt:lpstr>
      <vt:lpstr>Times New Roman</vt:lpstr>
      <vt:lpstr>Parallax</vt:lpstr>
      <vt:lpstr>Image to Text Interactive System for PDF Documents</vt:lpstr>
      <vt:lpstr>INTRODUCTION</vt:lpstr>
      <vt:lpstr>PowerPoint Presentation</vt:lpstr>
      <vt:lpstr>Scope of the Project</vt:lpstr>
      <vt:lpstr>Literature Survey</vt:lpstr>
      <vt:lpstr>PowerPoint Presentation</vt:lpstr>
      <vt:lpstr>PowerPoint Presentation</vt:lpstr>
      <vt:lpstr>PowerPoint Presentation</vt:lpstr>
      <vt:lpstr>PowerPoint Presentation</vt:lpstr>
      <vt:lpstr>Problem Definition</vt:lpstr>
      <vt:lpstr>Proposed Solution</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to text interactive system for PDF documents</dc:title>
  <dc:creator>Ashutosh Rai</dc:creator>
  <cp:lastModifiedBy>Ashutosh Rai</cp:lastModifiedBy>
  <cp:revision>7</cp:revision>
  <dcterms:created xsi:type="dcterms:W3CDTF">2023-02-21T13:35:44Z</dcterms:created>
  <dcterms:modified xsi:type="dcterms:W3CDTF">2023-02-22T08:19:37Z</dcterms:modified>
</cp:coreProperties>
</file>