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12150-D5D6-4F80-8F36-E2E0A9047E41}"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1B611-3245-47B9-8F5C-2529F52C47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76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12150-D5D6-4F80-8F36-E2E0A9047E41}"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271564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12150-D5D6-4F80-8F36-E2E0A9047E41}"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96867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12150-D5D6-4F80-8F36-E2E0A9047E41}"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22829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12150-D5D6-4F80-8F36-E2E0A9047E41}"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1B611-3245-47B9-8F5C-2529F52C47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8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12150-D5D6-4F80-8F36-E2E0A9047E41}"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12060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12150-D5D6-4F80-8F36-E2E0A9047E41}"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391991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12150-D5D6-4F80-8F36-E2E0A9047E41}"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387929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12150-D5D6-4F80-8F36-E2E0A9047E41}" type="datetimeFigureOut">
              <a:rPr lang="en-US" smtClean="0"/>
              <a:t>6/1/2019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316236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812150-D5D6-4F80-8F36-E2E0A9047E41}" type="datetimeFigureOut">
              <a:rPr lang="en-US" smtClean="0"/>
              <a:t>6/1/2019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21B611-3245-47B9-8F5C-2529F52C4742}" type="slidenum">
              <a:rPr lang="en-US" smtClean="0"/>
              <a:t>‹#›</a:t>
            </a:fld>
            <a:endParaRPr lang="en-US"/>
          </a:p>
        </p:txBody>
      </p:sp>
    </p:spTree>
    <p:extLst>
      <p:ext uri="{BB962C8B-B14F-4D97-AF65-F5344CB8AC3E}">
        <p14:creationId xmlns:p14="http://schemas.microsoft.com/office/powerpoint/2010/main" val="123083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12150-D5D6-4F80-8F36-E2E0A9047E41}"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1B611-3245-47B9-8F5C-2529F52C4742}" type="slidenum">
              <a:rPr lang="en-US" smtClean="0"/>
              <a:t>‹#›</a:t>
            </a:fld>
            <a:endParaRPr lang="en-US"/>
          </a:p>
        </p:txBody>
      </p:sp>
    </p:spTree>
    <p:extLst>
      <p:ext uri="{BB962C8B-B14F-4D97-AF65-F5344CB8AC3E}">
        <p14:creationId xmlns:p14="http://schemas.microsoft.com/office/powerpoint/2010/main" val="399296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812150-D5D6-4F80-8F36-E2E0A9047E41}" type="datetimeFigureOut">
              <a:rPr lang="en-US" smtClean="0"/>
              <a:t>6/1/2019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21B611-3245-47B9-8F5C-2529F52C474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397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41EB-EFD5-4261-BCDC-2EDD4A2FE30E}"/>
              </a:ext>
            </a:extLst>
          </p:cNvPr>
          <p:cNvSpPr>
            <a:spLocks noGrp="1"/>
          </p:cNvSpPr>
          <p:nvPr>
            <p:ph type="ctrTitle"/>
          </p:nvPr>
        </p:nvSpPr>
        <p:spPr/>
        <p:txBody>
          <a:bodyPr/>
          <a:lstStyle/>
          <a:p>
            <a:r>
              <a:rPr lang="en-US" dirty="0"/>
              <a:t>Conjugate Gradient Method</a:t>
            </a:r>
          </a:p>
        </p:txBody>
      </p:sp>
      <p:sp>
        <p:nvSpPr>
          <p:cNvPr id="3" name="Subtitle 2">
            <a:extLst>
              <a:ext uri="{FF2B5EF4-FFF2-40B4-BE49-F238E27FC236}">
                <a16:creationId xmlns:a16="http://schemas.microsoft.com/office/drawing/2014/main" id="{5E0E4880-94C8-47C7-B2A0-B41DF8984929}"/>
              </a:ext>
            </a:extLst>
          </p:cNvPr>
          <p:cNvSpPr>
            <a:spLocks noGrp="1"/>
          </p:cNvSpPr>
          <p:nvPr>
            <p:ph type="subTitle" idx="1"/>
          </p:nvPr>
        </p:nvSpPr>
        <p:spPr/>
        <p:txBody>
          <a:bodyPr/>
          <a:lstStyle/>
          <a:p>
            <a:r>
              <a:rPr lang="en-US" dirty="0"/>
              <a:t>Inna Williams</a:t>
            </a:r>
          </a:p>
          <a:p>
            <a:r>
              <a:rPr lang="en-US" dirty="0"/>
              <a:t>Saturday, June 1, 2019</a:t>
            </a:r>
          </a:p>
        </p:txBody>
      </p:sp>
    </p:spTree>
    <p:extLst>
      <p:ext uri="{BB962C8B-B14F-4D97-AF65-F5344CB8AC3E}">
        <p14:creationId xmlns:p14="http://schemas.microsoft.com/office/powerpoint/2010/main" val="302680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73B0-7454-416E-9639-356A2B8E0618}"/>
              </a:ext>
            </a:extLst>
          </p:cNvPr>
          <p:cNvSpPr>
            <a:spLocks noGrp="1"/>
          </p:cNvSpPr>
          <p:nvPr>
            <p:ph type="title"/>
          </p:nvPr>
        </p:nvSpPr>
        <p:spPr/>
        <p:txBody>
          <a:bodyPr>
            <a:normAutofit/>
          </a:bodyPr>
          <a:lstStyle/>
          <a:p>
            <a:r>
              <a:rPr lang="en-US" dirty="0"/>
              <a:t>Hilbert Matrix Example</a:t>
            </a:r>
          </a:p>
        </p:txBody>
      </p:sp>
      <p:sp>
        <p:nvSpPr>
          <p:cNvPr id="3" name="Content Placeholder 2">
            <a:extLst>
              <a:ext uri="{FF2B5EF4-FFF2-40B4-BE49-F238E27FC236}">
                <a16:creationId xmlns:a16="http://schemas.microsoft.com/office/drawing/2014/main" id="{B393BB1A-4353-45EC-ACF5-20CD0AE27423}"/>
              </a:ext>
            </a:extLst>
          </p:cNvPr>
          <p:cNvSpPr>
            <a:spLocks noGrp="1"/>
          </p:cNvSpPr>
          <p:nvPr>
            <p:ph idx="1"/>
          </p:nvPr>
        </p:nvSpPr>
        <p:spPr>
          <a:xfrm>
            <a:off x="1097280" y="1845734"/>
            <a:ext cx="10058400" cy="4003131"/>
          </a:xfrm>
        </p:spPr>
        <p:txBody>
          <a:bodyPr>
            <a:normAutofit fontScale="92500" lnSpcReduction="20000"/>
          </a:bodyPr>
          <a:lstStyle/>
          <a:p>
            <a:r>
              <a:rPr lang="en-US" dirty="0"/>
              <a:t>Solve the system </a:t>
            </a:r>
          </a:p>
          <a:p>
            <a:r>
              <a:rPr lang="en-US" dirty="0"/>
              <a:t>Hx = b , where H is the n × n Hilbert matrix and b is the vector of all ones</a:t>
            </a:r>
          </a:p>
          <a:p>
            <a:endParaRPr lang="en-US" dirty="0"/>
          </a:p>
          <a:p>
            <a:endParaRPr lang="en-US" dirty="0"/>
          </a:p>
          <a:p>
            <a:endParaRPr lang="en-US" dirty="0"/>
          </a:p>
          <a:p>
            <a:endParaRPr lang="en-US" dirty="0"/>
          </a:p>
          <a:p>
            <a:endParaRPr lang="en-US" dirty="0"/>
          </a:p>
          <a:p>
            <a:endParaRPr lang="en-US" dirty="0"/>
          </a:p>
          <a:p>
            <a:r>
              <a:rPr lang="en-US" dirty="0"/>
              <a:t>This code will create Hilbert Matrix and call the Conjugate Gradient method to solve it</a:t>
            </a:r>
          </a:p>
          <a:p>
            <a:r>
              <a:rPr lang="en-US" dirty="0"/>
              <a:t>For n = 3, 4</a:t>
            </a:r>
          </a:p>
        </p:txBody>
      </p:sp>
      <p:pic>
        <p:nvPicPr>
          <p:cNvPr id="4" name="Picture 3">
            <a:extLst>
              <a:ext uri="{FF2B5EF4-FFF2-40B4-BE49-F238E27FC236}">
                <a16:creationId xmlns:a16="http://schemas.microsoft.com/office/drawing/2014/main" id="{27B8DA64-140E-4DE7-A28E-3E43742223C4}"/>
              </a:ext>
            </a:extLst>
          </p:cNvPr>
          <p:cNvPicPr>
            <a:picLocks noChangeAspect="1"/>
          </p:cNvPicPr>
          <p:nvPr/>
        </p:nvPicPr>
        <p:blipFill>
          <a:blip r:embed="rId2"/>
          <a:stretch>
            <a:fillRect/>
          </a:stretch>
        </p:blipFill>
        <p:spPr>
          <a:xfrm>
            <a:off x="3229831" y="2621692"/>
            <a:ext cx="4364857" cy="2034746"/>
          </a:xfrm>
          <a:prstGeom prst="rect">
            <a:avLst/>
          </a:prstGeom>
        </p:spPr>
      </p:pic>
    </p:spTree>
    <p:extLst>
      <p:ext uri="{BB962C8B-B14F-4D97-AF65-F5344CB8AC3E}">
        <p14:creationId xmlns:p14="http://schemas.microsoft.com/office/powerpoint/2010/main" val="17957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7DCA-6645-4C78-9BD8-0F0342B866F0}"/>
              </a:ext>
            </a:extLst>
          </p:cNvPr>
          <p:cNvSpPr>
            <a:spLocks noGrp="1"/>
          </p:cNvSpPr>
          <p:nvPr>
            <p:ph type="title"/>
          </p:nvPr>
        </p:nvSpPr>
        <p:spPr/>
        <p:txBody>
          <a:bodyPr/>
          <a:lstStyle/>
          <a:p>
            <a:r>
              <a:rPr lang="en-US" dirty="0"/>
              <a:t>Output</a:t>
            </a:r>
          </a:p>
        </p:txBody>
      </p:sp>
      <p:pic>
        <p:nvPicPr>
          <p:cNvPr id="3" name="Picture 2">
            <a:extLst>
              <a:ext uri="{FF2B5EF4-FFF2-40B4-BE49-F238E27FC236}">
                <a16:creationId xmlns:a16="http://schemas.microsoft.com/office/drawing/2014/main" id="{3BECA38F-1C33-45B5-A3CF-DFEC42880AD5}"/>
              </a:ext>
            </a:extLst>
          </p:cNvPr>
          <p:cNvPicPr>
            <a:picLocks noChangeAspect="1"/>
          </p:cNvPicPr>
          <p:nvPr/>
        </p:nvPicPr>
        <p:blipFill>
          <a:blip r:embed="rId2"/>
          <a:stretch>
            <a:fillRect/>
          </a:stretch>
        </p:blipFill>
        <p:spPr>
          <a:xfrm>
            <a:off x="573572" y="2366962"/>
            <a:ext cx="4794732" cy="3324689"/>
          </a:xfrm>
          <a:prstGeom prst="rect">
            <a:avLst/>
          </a:prstGeom>
        </p:spPr>
      </p:pic>
      <p:pic>
        <p:nvPicPr>
          <p:cNvPr id="5" name="Picture 4">
            <a:extLst>
              <a:ext uri="{FF2B5EF4-FFF2-40B4-BE49-F238E27FC236}">
                <a16:creationId xmlns:a16="http://schemas.microsoft.com/office/drawing/2014/main" id="{5E8B00E3-D14D-466B-9FF8-0A70EAFD224C}"/>
              </a:ext>
            </a:extLst>
          </p:cNvPr>
          <p:cNvPicPr>
            <a:picLocks noChangeAspect="1"/>
          </p:cNvPicPr>
          <p:nvPr/>
        </p:nvPicPr>
        <p:blipFill>
          <a:blip r:embed="rId3"/>
          <a:stretch>
            <a:fillRect/>
          </a:stretch>
        </p:blipFill>
        <p:spPr>
          <a:xfrm>
            <a:off x="6759956" y="2366961"/>
            <a:ext cx="4982270" cy="3324689"/>
          </a:xfrm>
          <a:prstGeom prst="rect">
            <a:avLst/>
          </a:prstGeom>
        </p:spPr>
      </p:pic>
      <p:cxnSp>
        <p:nvCxnSpPr>
          <p:cNvPr id="7" name="Connector: Elbow 6">
            <a:extLst>
              <a:ext uri="{FF2B5EF4-FFF2-40B4-BE49-F238E27FC236}">
                <a16:creationId xmlns:a16="http://schemas.microsoft.com/office/drawing/2014/main" id="{B2829B90-1AA9-49BE-97B4-4123D9D410A7}"/>
              </a:ext>
            </a:extLst>
          </p:cNvPr>
          <p:cNvCxnSpPr>
            <a:stCxn id="3" idx="3"/>
            <a:endCxn id="5" idx="1"/>
          </p:cNvCxnSpPr>
          <p:nvPr/>
        </p:nvCxnSpPr>
        <p:spPr>
          <a:xfrm flipV="1">
            <a:off x="5368304" y="4029306"/>
            <a:ext cx="1391652" cy="1"/>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6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48F5-9BCA-4B2E-A5DC-3CBFD49337AE}"/>
              </a:ext>
            </a:extLst>
          </p:cNvPr>
          <p:cNvSpPr>
            <a:spLocks noGrp="1"/>
          </p:cNvSpPr>
          <p:nvPr>
            <p:ph type="title"/>
          </p:nvPr>
        </p:nvSpPr>
        <p:spPr/>
        <p:txBody>
          <a:bodyPr/>
          <a:lstStyle/>
          <a:p>
            <a:r>
              <a:rPr lang="en-US" dirty="0"/>
              <a:t>Example Sparse Matrix</a:t>
            </a:r>
          </a:p>
        </p:txBody>
      </p:sp>
      <p:sp>
        <p:nvSpPr>
          <p:cNvPr id="3" name="Content Placeholder 2">
            <a:extLst>
              <a:ext uri="{FF2B5EF4-FFF2-40B4-BE49-F238E27FC236}">
                <a16:creationId xmlns:a16="http://schemas.microsoft.com/office/drawing/2014/main" id="{D4D0BD98-5C48-4457-BCF8-61D96A79321E}"/>
              </a:ext>
            </a:extLst>
          </p:cNvPr>
          <p:cNvSpPr>
            <a:spLocks noGrp="1"/>
          </p:cNvSpPr>
          <p:nvPr>
            <p:ph idx="1"/>
          </p:nvPr>
        </p:nvSpPr>
        <p:spPr>
          <a:xfrm>
            <a:off x="1097280" y="1845733"/>
            <a:ext cx="3590050" cy="4291455"/>
          </a:xfrm>
        </p:spPr>
        <p:txBody>
          <a:bodyPr/>
          <a:lstStyle/>
          <a:p>
            <a:pPr>
              <a:spcBef>
                <a:spcPts val="0"/>
              </a:spcBef>
              <a:spcAft>
                <a:spcPts val="0"/>
              </a:spcAft>
            </a:pPr>
            <a:r>
              <a:rPr lang="en-US" dirty="0"/>
              <a:t>Find the solution to where A is a sparse matrix and vector b defined below</a:t>
            </a:r>
          </a:p>
          <a:p>
            <a:pPr>
              <a:spcBef>
                <a:spcPts val="0"/>
              </a:spcBef>
              <a:spcAft>
                <a:spcPts val="0"/>
              </a:spcAft>
            </a:pPr>
            <a:endParaRPr lang="en-US" dirty="0"/>
          </a:p>
          <a:p>
            <a:pPr>
              <a:spcBef>
                <a:spcPts val="0"/>
              </a:spcBef>
              <a:spcAft>
                <a:spcPts val="0"/>
              </a:spcAft>
            </a:pPr>
            <a:r>
              <a:rPr lang="en-US" dirty="0"/>
              <a:t>The solution is the solution is x = [1,1,1,1,1,1]  </a:t>
            </a:r>
          </a:p>
          <a:p>
            <a:pPr>
              <a:spcBef>
                <a:spcPts val="0"/>
              </a:spcBef>
              <a:spcAft>
                <a:spcPts val="0"/>
              </a:spcAft>
            </a:pPr>
            <a:endParaRPr lang="en-US" dirty="0"/>
          </a:p>
          <a:p>
            <a:pPr>
              <a:spcBef>
                <a:spcPts val="0"/>
              </a:spcBef>
              <a:spcAft>
                <a:spcPts val="0"/>
              </a:spcAft>
            </a:pPr>
            <a:r>
              <a:rPr lang="en-US" dirty="0"/>
              <a:t>Find for n = 6, 100, 1000, 10000</a:t>
            </a:r>
          </a:p>
          <a:p>
            <a:endParaRPr lang="en-US" dirty="0"/>
          </a:p>
        </p:txBody>
      </p:sp>
      <p:pic>
        <p:nvPicPr>
          <p:cNvPr id="4" name="Picture 3">
            <a:extLst>
              <a:ext uri="{FF2B5EF4-FFF2-40B4-BE49-F238E27FC236}">
                <a16:creationId xmlns:a16="http://schemas.microsoft.com/office/drawing/2014/main" id="{76791653-192D-4CE2-90BE-158491B1D52A}"/>
              </a:ext>
            </a:extLst>
          </p:cNvPr>
          <p:cNvPicPr>
            <a:picLocks noChangeAspect="1"/>
          </p:cNvPicPr>
          <p:nvPr/>
        </p:nvPicPr>
        <p:blipFill>
          <a:blip r:embed="rId2"/>
          <a:stretch>
            <a:fillRect/>
          </a:stretch>
        </p:blipFill>
        <p:spPr>
          <a:xfrm>
            <a:off x="5717059" y="1845733"/>
            <a:ext cx="5824151" cy="4436495"/>
          </a:xfrm>
          <a:prstGeom prst="rect">
            <a:avLst/>
          </a:prstGeom>
        </p:spPr>
      </p:pic>
    </p:spTree>
    <p:extLst>
      <p:ext uri="{BB962C8B-B14F-4D97-AF65-F5344CB8AC3E}">
        <p14:creationId xmlns:p14="http://schemas.microsoft.com/office/powerpoint/2010/main" val="324873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D5CF-7DBD-468C-AA76-F5BFBAB8C100}"/>
              </a:ext>
            </a:extLst>
          </p:cNvPr>
          <p:cNvSpPr>
            <a:spLocks noGrp="1"/>
          </p:cNvSpPr>
          <p:nvPr>
            <p:ph type="title"/>
          </p:nvPr>
        </p:nvSpPr>
        <p:spPr/>
        <p:txBody>
          <a:bodyPr/>
          <a:lstStyle/>
          <a:p>
            <a:r>
              <a:rPr lang="en-US" b="1" dirty="0"/>
              <a:t>n = 6</a:t>
            </a:r>
            <a:endParaRPr lang="en-US" dirty="0"/>
          </a:p>
        </p:txBody>
      </p:sp>
      <p:pic>
        <p:nvPicPr>
          <p:cNvPr id="4" name="Picture 3">
            <a:extLst>
              <a:ext uri="{FF2B5EF4-FFF2-40B4-BE49-F238E27FC236}">
                <a16:creationId xmlns:a16="http://schemas.microsoft.com/office/drawing/2014/main" id="{EAA9771C-B21A-4F72-877C-9CDBAB497A3C}"/>
              </a:ext>
            </a:extLst>
          </p:cNvPr>
          <p:cNvPicPr>
            <a:picLocks noChangeAspect="1"/>
          </p:cNvPicPr>
          <p:nvPr/>
        </p:nvPicPr>
        <p:blipFill>
          <a:blip r:embed="rId2"/>
          <a:stretch>
            <a:fillRect/>
          </a:stretch>
        </p:blipFill>
        <p:spPr>
          <a:xfrm>
            <a:off x="3438603" y="1836214"/>
            <a:ext cx="4303317" cy="4475714"/>
          </a:xfrm>
          <a:prstGeom prst="rect">
            <a:avLst/>
          </a:prstGeom>
        </p:spPr>
      </p:pic>
    </p:spTree>
    <p:extLst>
      <p:ext uri="{BB962C8B-B14F-4D97-AF65-F5344CB8AC3E}">
        <p14:creationId xmlns:p14="http://schemas.microsoft.com/office/powerpoint/2010/main" val="59223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4F94-5F41-496E-B385-AE51900C8550}"/>
              </a:ext>
            </a:extLst>
          </p:cNvPr>
          <p:cNvSpPr>
            <a:spLocks noGrp="1"/>
          </p:cNvSpPr>
          <p:nvPr>
            <p:ph type="title"/>
          </p:nvPr>
        </p:nvSpPr>
        <p:spPr/>
        <p:txBody>
          <a:bodyPr/>
          <a:lstStyle/>
          <a:p>
            <a:r>
              <a:rPr lang="en-US" b="1" dirty="0"/>
              <a:t>n = 100	, 1000, 10000</a:t>
            </a:r>
            <a:endParaRPr lang="en-US" dirty="0"/>
          </a:p>
        </p:txBody>
      </p:sp>
      <p:pic>
        <p:nvPicPr>
          <p:cNvPr id="4" name="Picture 3">
            <a:extLst>
              <a:ext uri="{FF2B5EF4-FFF2-40B4-BE49-F238E27FC236}">
                <a16:creationId xmlns:a16="http://schemas.microsoft.com/office/drawing/2014/main" id="{FD8CC7FF-06D1-4DF6-8CDA-2EC901A763C4}"/>
              </a:ext>
            </a:extLst>
          </p:cNvPr>
          <p:cNvPicPr>
            <a:picLocks noChangeAspect="1"/>
          </p:cNvPicPr>
          <p:nvPr/>
        </p:nvPicPr>
        <p:blipFill>
          <a:blip r:embed="rId2"/>
          <a:stretch>
            <a:fillRect/>
          </a:stretch>
        </p:blipFill>
        <p:spPr>
          <a:xfrm>
            <a:off x="890762" y="2233372"/>
            <a:ext cx="3487398" cy="2346866"/>
          </a:xfrm>
          <a:prstGeom prst="rect">
            <a:avLst/>
          </a:prstGeom>
        </p:spPr>
      </p:pic>
      <p:pic>
        <p:nvPicPr>
          <p:cNvPr id="5" name="Picture 4">
            <a:extLst>
              <a:ext uri="{FF2B5EF4-FFF2-40B4-BE49-F238E27FC236}">
                <a16:creationId xmlns:a16="http://schemas.microsoft.com/office/drawing/2014/main" id="{41F9EC3A-C3BC-4E91-BB03-08E6E5FFA42C}"/>
              </a:ext>
            </a:extLst>
          </p:cNvPr>
          <p:cNvPicPr>
            <a:picLocks noChangeAspect="1"/>
          </p:cNvPicPr>
          <p:nvPr/>
        </p:nvPicPr>
        <p:blipFill>
          <a:blip r:embed="rId3"/>
          <a:stretch>
            <a:fillRect/>
          </a:stretch>
        </p:blipFill>
        <p:spPr>
          <a:xfrm>
            <a:off x="4519817" y="2233373"/>
            <a:ext cx="3649487" cy="2437481"/>
          </a:xfrm>
          <a:prstGeom prst="rect">
            <a:avLst/>
          </a:prstGeom>
        </p:spPr>
      </p:pic>
      <p:pic>
        <p:nvPicPr>
          <p:cNvPr id="6" name="Picture 5">
            <a:extLst>
              <a:ext uri="{FF2B5EF4-FFF2-40B4-BE49-F238E27FC236}">
                <a16:creationId xmlns:a16="http://schemas.microsoft.com/office/drawing/2014/main" id="{51BF4187-5D0C-4398-BCC5-1A39BDE9E96C}"/>
              </a:ext>
            </a:extLst>
          </p:cNvPr>
          <p:cNvPicPr>
            <a:picLocks noChangeAspect="1"/>
          </p:cNvPicPr>
          <p:nvPr/>
        </p:nvPicPr>
        <p:blipFill>
          <a:blip r:embed="rId4"/>
          <a:stretch>
            <a:fillRect/>
          </a:stretch>
        </p:blipFill>
        <p:spPr>
          <a:xfrm>
            <a:off x="8169304" y="2233372"/>
            <a:ext cx="3560510" cy="2437482"/>
          </a:xfrm>
          <a:prstGeom prst="rect">
            <a:avLst/>
          </a:prstGeom>
        </p:spPr>
      </p:pic>
    </p:spTree>
    <p:extLst>
      <p:ext uri="{BB962C8B-B14F-4D97-AF65-F5344CB8AC3E}">
        <p14:creationId xmlns:p14="http://schemas.microsoft.com/office/powerpoint/2010/main" val="189207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3530-4713-4DD1-AF7F-6FDB5A7971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A7D6FD-4122-4166-AA3A-76E723D20A55}"/>
              </a:ext>
            </a:extLst>
          </p:cNvPr>
          <p:cNvSpPr>
            <a:spLocks noGrp="1"/>
          </p:cNvSpPr>
          <p:nvPr>
            <p:ph idx="1"/>
          </p:nvPr>
        </p:nvSpPr>
        <p:spPr/>
        <p:txBody>
          <a:bodyPr>
            <a:normAutofit/>
          </a:bodyPr>
          <a:lstStyle/>
          <a:p>
            <a:pPr algn="ctr"/>
            <a:r>
              <a:rPr lang="en-US" sz="4000" dirty="0"/>
              <a:t>Conjugate gradient method applicable to sparse systems that are too large to be handled by a direct implementation or other direct methods such as the Cholesky decomposition. Large sparse systems often arise when numerically solving partial differential equations or optimization problems.</a:t>
            </a:r>
          </a:p>
        </p:txBody>
      </p:sp>
    </p:spTree>
    <p:extLst>
      <p:ext uri="{BB962C8B-B14F-4D97-AF65-F5344CB8AC3E}">
        <p14:creationId xmlns:p14="http://schemas.microsoft.com/office/powerpoint/2010/main" val="74677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ED73-BFAE-4387-B61D-1E60A3C3064B}"/>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5887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7BD2-A4A4-4DFF-8CFA-3C8981E82A6E}"/>
              </a:ext>
            </a:extLst>
          </p:cNvPr>
          <p:cNvSpPr>
            <a:spLocks noGrp="1"/>
          </p:cNvSpPr>
          <p:nvPr>
            <p:ph type="title"/>
          </p:nvPr>
        </p:nvSpPr>
        <p:spPr/>
        <p:txBody>
          <a:bodyPr/>
          <a:lstStyle/>
          <a:p>
            <a:r>
              <a:rPr lang="en-US" dirty="0"/>
              <a:t>Inner Product</a:t>
            </a:r>
          </a:p>
        </p:txBody>
      </p:sp>
      <p:sp>
        <p:nvSpPr>
          <p:cNvPr id="3" name="Content Placeholder 2">
            <a:extLst>
              <a:ext uri="{FF2B5EF4-FFF2-40B4-BE49-F238E27FC236}">
                <a16:creationId xmlns:a16="http://schemas.microsoft.com/office/drawing/2014/main" id="{0FC7DD29-814B-41B3-91D4-6C1A99C186CC}"/>
              </a:ext>
            </a:extLst>
          </p:cNvPr>
          <p:cNvSpPr>
            <a:spLocks noGrp="1"/>
          </p:cNvSpPr>
          <p:nvPr>
            <p:ph idx="1"/>
          </p:nvPr>
        </p:nvSpPr>
        <p:spPr>
          <a:xfrm>
            <a:off x="1097280" y="1845734"/>
            <a:ext cx="10205034" cy="1721250"/>
          </a:xfrm>
        </p:spPr>
        <p:txBody>
          <a:bodyPr/>
          <a:lstStyle/>
          <a:p>
            <a:pPr>
              <a:lnSpc>
                <a:spcPct val="100000"/>
              </a:lnSpc>
              <a:spcBef>
                <a:spcPts val="0"/>
              </a:spcBef>
              <a:spcAft>
                <a:spcPts val="0"/>
              </a:spcAft>
            </a:pPr>
            <a:r>
              <a:rPr lang="en-US" dirty="0"/>
              <a:t>The Conjugate Gradient Method converges to the solution of a positive-definite </a:t>
            </a:r>
          </a:p>
          <a:p>
            <a:pPr>
              <a:lnSpc>
                <a:spcPct val="100000"/>
              </a:lnSpc>
              <a:spcBef>
                <a:spcPts val="0"/>
              </a:spcBef>
              <a:spcAft>
                <a:spcPts val="0"/>
              </a:spcAft>
            </a:pPr>
            <a:r>
              <a:rPr lang="en-US" dirty="0"/>
              <a:t>n × n linear system by successively locating and eliminating the n orthogonal components of the error, one by one. The complexity of the algorithm is minimized by using the directions established by pairwise orthogonal residual vectors. The idea behind this method is to use inner product. </a:t>
            </a:r>
          </a:p>
          <a:p>
            <a:pPr>
              <a:lnSpc>
                <a:spcPct val="100000"/>
              </a:lnSpc>
              <a:spcBef>
                <a:spcPts val="0"/>
              </a:spcBef>
              <a:spcAft>
                <a:spcPts val="0"/>
              </a:spcAft>
            </a:pPr>
            <a:endParaRPr lang="en-US" dirty="0"/>
          </a:p>
        </p:txBody>
      </p:sp>
      <p:pic>
        <p:nvPicPr>
          <p:cNvPr id="5" name="Picture 4">
            <a:extLst>
              <a:ext uri="{FF2B5EF4-FFF2-40B4-BE49-F238E27FC236}">
                <a16:creationId xmlns:a16="http://schemas.microsoft.com/office/drawing/2014/main" id="{B2A38651-A00A-4350-9D1C-5474269EEAB9}"/>
              </a:ext>
            </a:extLst>
          </p:cNvPr>
          <p:cNvPicPr>
            <a:picLocks noChangeAspect="1"/>
          </p:cNvPicPr>
          <p:nvPr/>
        </p:nvPicPr>
        <p:blipFill>
          <a:blip r:embed="rId2"/>
          <a:stretch>
            <a:fillRect/>
          </a:stretch>
        </p:blipFill>
        <p:spPr>
          <a:xfrm>
            <a:off x="3341253" y="4074276"/>
            <a:ext cx="4982270" cy="1543265"/>
          </a:xfrm>
          <a:prstGeom prst="rect">
            <a:avLst/>
          </a:prstGeom>
        </p:spPr>
      </p:pic>
    </p:spTree>
    <p:extLst>
      <p:ext uri="{BB962C8B-B14F-4D97-AF65-F5344CB8AC3E}">
        <p14:creationId xmlns:p14="http://schemas.microsoft.com/office/powerpoint/2010/main" val="216962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FE64-DCBE-40ED-AFB3-691F3F75497C}"/>
              </a:ext>
            </a:extLst>
          </p:cNvPr>
          <p:cNvSpPr>
            <a:spLocks noGrp="1"/>
          </p:cNvSpPr>
          <p:nvPr>
            <p:ph type="title"/>
          </p:nvPr>
        </p:nvSpPr>
        <p:spPr/>
        <p:txBody>
          <a:bodyPr/>
          <a:lstStyle/>
          <a:p>
            <a:r>
              <a:rPr lang="en-US" dirty="0"/>
              <a:t>Inner Product (contd.)</a:t>
            </a:r>
          </a:p>
        </p:txBody>
      </p:sp>
      <p:sp>
        <p:nvSpPr>
          <p:cNvPr id="3" name="Content Placeholder 2">
            <a:extLst>
              <a:ext uri="{FF2B5EF4-FFF2-40B4-BE49-F238E27FC236}">
                <a16:creationId xmlns:a16="http://schemas.microsoft.com/office/drawing/2014/main" id="{90E8D173-F563-47CF-9680-04C17561952E}"/>
              </a:ext>
            </a:extLst>
          </p:cNvPr>
          <p:cNvSpPr>
            <a:spLocks noGrp="1"/>
          </p:cNvSpPr>
          <p:nvPr>
            <p:ph idx="1"/>
          </p:nvPr>
        </p:nvSpPr>
        <p:spPr>
          <a:xfrm>
            <a:off x="1097279" y="1845734"/>
            <a:ext cx="10328601" cy="4250266"/>
          </a:xfrm>
        </p:spPr>
        <p:txBody>
          <a:bodyPr>
            <a:normAutofit fontScale="70000" lnSpcReduction="20000"/>
          </a:bodyPr>
          <a:lstStyle/>
          <a:p>
            <a:r>
              <a:rPr lang="en-US" sz="2900" dirty="0"/>
              <a:t>A is symmetric matrix and therefore inner product retain the properties of symmetry, linearity and positive definiteness of A, therefore</a:t>
            </a:r>
          </a:p>
          <a:p>
            <a:endParaRPr lang="en-US" sz="2900" dirty="0"/>
          </a:p>
          <a:p>
            <a:endParaRPr lang="en-US" sz="2900" dirty="0"/>
          </a:p>
          <a:p>
            <a:endParaRPr lang="en-US" sz="2900" dirty="0"/>
          </a:p>
          <a:p>
            <a:endParaRPr lang="en-US" sz="2900" dirty="0"/>
          </a:p>
          <a:p>
            <a:r>
              <a:rPr lang="en-US" sz="2900" dirty="0"/>
              <a:t>If matrix A is positive definite and v != 0 then (v, v)  = Transpose(v) Av  &gt;  0  </a:t>
            </a:r>
          </a:p>
          <a:p>
            <a:r>
              <a:rPr lang="en-US" sz="2900" dirty="0"/>
              <a:t>If u is conjugate to v, then v is conjugate to u. If we have a set of </a:t>
            </a:r>
            <a:r>
              <a:rPr lang="en-US" sz="2900" i="1" dirty="0"/>
              <a:t>n</a:t>
            </a:r>
            <a:r>
              <a:rPr lang="en-US" sz="2900" dirty="0"/>
              <a:t> mutually conjugate vectors with respect to A then we can express the solution x of</a:t>
            </a:r>
          </a:p>
          <a:p>
            <a:r>
              <a:rPr lang="en-US" sz="2900" dirty="0"/>
              <a:t>Ax = b in this basis.</a:t>
            </a:r>
          </a:p>
          <a:p>
            <a:r>
              <a:rPr lang="en-US" sz="2900" dirty="0"/>
              <a:t>If choose the conjugate vectors in proper way that allows  to approximately solve systems where </a:t>
            </a:r>
            <a:r>
              <a:rPr lang="en-US" sz="2900" i="1" dirty="0"/>
              <a:t>n</a:t>
            </a:r>
            <a:r>
              <a:rPr lang="en-US" sz="2900" dirty="0"/>
              <a:t> is so large that the direct method would take too much time.</a:t>
            </a:r>
            <a:endParaRPr lang="en-US" dirty="0"/>
          </a:p>
        </p:txBody>
      </p:sp>
      <p:pic>
        <p:nvPicPr>
          <p:cNvPr id="5" name="Picture 4">
            <a:extLst>
              <a:ext uri="{FF2B5EF4-FFF2-40B4-BE49-F238E27FC236}">
                <a16:creationId xmlns:a16="http://schemas.microsoft.com/office/drawing/2014/main" id="{89E04A90-FACC-48F8-8AA2-36F296C27D31}"/>
              </a:ext>
            </a:extLst>
          </p:cNvPr>
          <p:cNvPicPr>
            <a:picLocks noChangeAspect="1"/>
          </p:cNvPicPr>
          <p:nvPr/>
        </p:nvPicPr>
        <p:blipFill>
          <a:blip r:embed="rId2"/>
          <a:stretch>
            <a:fillRect/>
          </a:stretch>
        </p:blipFill>
        <p:spPr>
          <a:xfrm>
            <a:off x="3394837" y="2649837"/>
            <a:ext cx="5463286" cy="894492"/>
          </a:xfrm>
          <a:prstGeom prst="rect">
            <a:avLst/>
          </a:prstGeom>
        </p:spPr>
      </p:pic>
    </p:spTree>
    <p:extLst>
      <p:ext uri="{BB962C8B-B14F-4D97-AF65-F5344CB8AC3E}">
        <p14:creationId xmlns:p14="http://schemas.microsoft.com/office/powerpoint/2010/main" val="188111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AED1-7A88-40D6-99F1-EC1F740CFB9F}"/>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3EA915FC-E1C3-4310-A9B2-7EAEF5FB81E7}"/>
              </a:ext>
            </a:extLst>
          </p:cNvPr>
          <p:cNvSpPr>
            <a:spLocks noGrp="1"/>
          </p:cNvSpPr>
          <p:nvPr>
            <p:ph idx="1"/>
          </p:nvPr>
        </p:nvSpPr>
        <p:spPr>
          <a:xfrm>
            <a:off x="1066799" y="1845733"/>
            <a:ext cx="10779211" cy="4283217"/>
          </a:xfrm>
        </p:spPr>
        <p:txBody>
          <a:bodyPr>
            <a:normAutofit fontScale="92500" lnSpcReduction="10000"/>
          </a:bodyPr>
          <a:lstStyle/>
          <a:p>
            <a:r>
              <a:rPr lang="en-US" dirty="0"/>
              <a:t>The conjugate gradient iteration finds the solution of Ax=b starting with initial vector r</a:t>
            </a:r>
            <a:r>
              <a:rPr lang="en-US" baseline="-25000" dirty="0"/>
              <a:t>n</a:t>
            </a:r>
            <a:r>
              <a:rPr lang="en-US" dirty="0"/>
              <a:t>=r</a:t>
            </a:r>
            <a:r>
              <a:rPr lang="en-US" baseline="-25000" dirty="0"/>
              <a:t>0</a:t>
            </a:r>
            <a:r>
              <a:rPr lang="en-US" dirty="0"/>
              <a:t> by updating three different vectors on each step. The vector x</a:t>
            </a:r>
            <a:r>
              <a:rPr lang="en-US" baseline="-25000" dirty="0"/>
              <a:t>n</a:t>
            </a:r>
            <a:r>
              <a:rPr lang="en-US" dirty="0"/>
              <a:t> is the approximate solution at step n, the vector r</a:t>
            </a:r>
            <a:r>
              <a:rPr lang="en-US" baseline="-25000" dirty="0"/>
              <a:t>n</a:t>
            </a:r>
            <a:r>
              <a:rPr lang="en-US" dirty="0"/>
              <a:t> the residual of the approximate solution x</a:t>
            </a:r>
            <a:r>
              <a:rPr lang="en-US" baseline="-25000" dirty="0"/>
              <a:t>n</a:t>
            </a:r>
            <a:r>
              <a:rPr lang="en-US" dirty="0"/>
              <a:t> and vector p</a:t>
            </a:r>
            <a:r>
              <a:rPr lang="en-US" baseline="-25000" dirty="0"/>
              <a:t>n</a:t>
            </a:r>
            <a:r>
              <a:rPr lang="en-US" dirty="0"/>
              <a:t> that represents the new direction of the next step of the search. Each residual is made to be orthogonal to all the previous residuals. If this can be done then eventually the method will run out of the orthogonal directions where to continue next step of the search.</a:t>
            </a:r>
          </a:p>
          <a:p>
            <a:endParaRPr lang="en-US" dirty="0"/>
          </a:p>
          <a:p>
            <a:endParaRPr lang="en-US" dirty="0"/>
          </a:p>
          <a:p>
            <a:endParaRPr lang="en-US" dirty="0"/>
          </a:p>
          <a:p>
            <a:r>
              <a:rPr lang="en-US" dirty="0"/>
              <a:t>The method stops  when residual reaches zero and solution found in n steps.</a:t>
            </a:r>
          </a:p>
          <a:p>
            <a:r>
              <a:rPr lang="en-US" dirty="0"/>
              <a:t>Vector p</a:t>
            </a:r>
            <a:r>
              <a:rPr lang="en-US" baseline="-25000" dirty="0"/>
              <a:t>n</a:t>
            </a:r>
            <a:r>
              <a:rPr lang="en-US" dirty="0"/>
              <a:t> is pairwise conjugate and represent the direction of the algorithm. This vector chosen from vector space of previous residuals. Every next residual must be orthogonal to the previous residuals. If this can be done then eventually the method will run out of the orthogonal directions where to continue next step of the search. </a:t>
            </a:r>
          </a:p>
          <a:p>
            <a:endParaRPr lang="en-US" dirty="0"/>
          </a:p>
          <a:p>
            <a:endParaRPr lang="en-US" dirty="0"/>
          </a:p>
        </p:txBody>
      </p:sp>
      <p:pic>
        <p:nvPicPr>
          <p:cNvPr id="6" name="Content Placeholder 3">
            <a:extLst>
              <a:ext uri="{FF2B5EF4-FFF2-40B4-BE49-F238E27FC236}">
                <a16:creationId xmlns:a16="http://schemas.microsoft.com/office/drawing/2014/main" id="{A8A64A52-070B-48AE-BC2F-595A27428D23}"/>
              </a:ext>
            </a:extLst>
          </p:cNvPr>
          <p:cNvPicPr>
            <a:picLocks noChangeAspect="1"/>
          </p:cNvPicPr>
          <p:nvPr/>
        </p:nvPicPr>
        <p:blipFill>
          <a:blip r:embed="rId2"/>
          <a:stretch>
            <a:fillRect/>
          </a:stretch>
        </p:blipFill>
        <p:spPr>
          <a:xfrm>
            <a:off x="3133718" y="3237469"/>
            <a:ext cx="5482859" cy="980303"/>
          </a:xfrm>
          <a:prstGeom prst="rect">
            <a:avLst/>
          </a:prstGeom>
        </p:spPr>
      </p:pic>
    </p:spTree>
    <p:extLst>
      <p:ext uri="{BB962C8B-B14F-4D97-AF65-F5344CB8AC3E}">
        <p14:creationId xmlns:p14="http://schemas.microsoft.com/office/powerpoint/2010/main" val="373076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1961-4152-4B50-819E-4F538BF5D660}"/>
              </a:ext>
            </a:extLst>
          </p:cNvPr>
          <p:cNvSpPr>
            <a:spLocks noGrp="1"/>
          </p:cNvSpPr>
          <p:nvPr>
            <p:ph type="title"/>
          </p:nvPr>
        </p:nvSpPr>
        <p:spPr/>
        <p:txBody>
          <a:bodyPr/>
          <a:lstStyle/>
          <a:p>
            <a:r>
              <a:rPr lang="en-US" dirty="0"/>
              <a:t>Choice of </a:t>
            </a:r>
            <a:r>
              <a:rPr lang="el-GR" dirty="0"/>
              <a:t>α</a:t>
            </a:r>
            <a:r>
              <a:rPr lang="en-US" dirty="0"/>
              <a:t> and </a:t>
            </a:r>
            <a:r>
              <a:rPr lang="el-GR" dirty="0"/>
              <a:t>β</a:t>
            </a:r>
            <a:endParaRPr lang="en-US" dirty="0"/>
          </a:p>
        </p:txBody>
      </p:sp>
      <p:sp>
        <p:nvSpPr>
          <p:cNvPr id="3" name="Content Placeholder 2">
            <a:extLst>
              <a:ext uri="{FF2B5EF4-FFF2-40B4-BE49-F238E27FC236}">
                <a16:creationId xmlns:a16="http://schemas.microsoft.com/office/drawing/2014/main" id="{0D32BA39-F019-4B50-8562-EBD112DD184C}"/>
              </a:ext>
            </a:extLst>
          </p:cNvPr>
          <p:cNvSpPr>
            <a:spLocks noGrp="1"/>
          </p:cNvSpPr>
          <p:nvPr>
            <p:ph idx="1"/>
          </p:nvPr>
        </p:nvSpPr>
        <p:spPr/>
        <p:txBody>
          <a:bodyPr/>
          <a:lstStyle/>
          <a:p>
            <a:r>
              <a:rPr lang="en-US" dirty="0"/>
              <a:t>The method stops  when residual reaches zero and solution found in n steps.</a:t>
            </a:r>
          </a:p>
          <a:p>
            <a:r>
              <a:rPr lang="en-US" dirty="0"/>
              <a:t>Vector pn is pairwise conjugate and represent the direction of the algorithm. This vector chosen from vector space of previous residuals. Every next residual must be orthogonal to the previous.</a:t>
            </a:r>
          </a:p>
          <a:p>
            <a:endParaRPr lang="en-US" dirty="0"/>
          </a:p>
        </p:txBody>
      </p:sp>
      <p:pic>
        <p:nvPicPr>
          <p:cNvPr id="5" name="Picture 4">
            <a:extLst>
              <a:ext uri="{FF2B5EF4-FFF2-40B4-BE49-F238E27FC236}">
                <a16:creationId xmlns:a16="http://schemas.microsoft.com/office/drawing/2014/main" id="{09078052-F9C5-4125-9540-06CEF0B5626B}"/>
              </a:ext>
            </a:extLst>
          </p:cNvPr>
          <p:cNvPicPr>
            <a:picLocks noChangeAspect="1"/>
          </p:cNvPicPr>
          <p:nvPr/>
        </p:nvPicPr>
        <p:blipFill>
          <a:blip r:embed="rId2"/>
          <a:stretch>
            <a:fillRect/>
          </a:stretch>
        </p:blipFill>
        <p:spPr>
          <a:xfrm>
            <a:off x="1200862" y="3170489"/>
            <a:ext cx="4534533" cy="2543530"/>
          </a:xfrm>
          <a:prstGeom prst="rect">
            <a:avLst/>
          </a:prstGeom>
        </p:spPr>
      </p:pic>
      <p:pic>
        <p:nvPicPr>
          <p:cNvPr id="6" name="Picture 5">
            <a:extLst>
              <a:ext uri="{FF2B5EF4-FFF2-40B4-BE49-F238E27FC236}">
                <a16:creationId xmlns:a16="http://schemas.microsoft.com/office/drawing/2014/main" id="{114D2975-F0A6-4117-A4CE-DF452C03A0CC}"/>
              </a:ext>
            </a:extLst>
          </p:cNvPr>
          <p:cNvPicPr>
            <a:picLocks noChangeAspect="1"/>
          </p:cNvPicPr>
          <p:nvPr/>
        </p:nvPicPr>
        <p:blipFill>
          <a:blip r:embed="rId3"/>
          <a:stretch>
            <a:fillRect/>
          </a:stretch>
        </p:blipFill>
        <p:spPr>
          <a:xfrm>
            <a:off x="6096000" y="3170489"/>
            <a:ext cx="3610479" cy="1771897"/>
          </a:xfrm>
          <a:prstGeom prst="rect">
            <a:avLst/>
          </a:prstGeom>
        </p:spPr>
      </p:pic>
    </p:spTree>
    <p:extLst>
      <p:ext uri="{BB962C8B-B14F-4D97-AF65-F5344CB8AC3E}">
        <p14:creationId xmlns:p14="http://schemas.microsoft.com/office/powerpoint/2010/main" val="217666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442D-C297-4899-A38A-F5412BBFA847}"/>
              </a:ext>
            </a:extLst>
          </p:cNvPr>
          <p:cNvSpPr>
            <a:spLocks noGrp="1"/>
          </p:cNvSpPr>
          <p:nvPr>
            <p:ph type="title"/>
          </p:nvPr>
        </p:nvSpPr>
        <p:spPr/>
        <p:txBody>
          <a:bodyPr/>
          <a:lstStyle/>
          <a:p>
            <a:r>
              <a:rPr lang="en-US" dirty="0"/>
              <a:t>Solution By Hand</a:t>
            </a:r>
          </a:p>
        </p:txBody>
      </p:sp>
      <p:pic>
        <p:nvPicPr>
          <p:cNvPr id="4" name="Picture 3">
            <a:extLst>
              <a:ext uri="{FF2B5EF4-FFF2-40B4-BE49-F238E27FC236}">
                <a16:creationId xmlns:a16="http://schemas.microsoft.com/office/drawing/2014/main" id="{1B6E5F68-AEB6-45D0-AE70-D5230F8CD489}"/>
              </a:ext>
            </a:extLst>
          </p:cNvPr>
          <p:cNvPicPr>
            <a:picLocks noChangeAspect="1"/>
          </p:cNvPicPr>
          <p:nvPr/>
        </p:nvPicPr>
        <p:blipFill>
          <a:blip r:embed="rId2"/>
          <a:stretch>
            <a:fillRect/>
          </a:stretch>
        </p:blipFill>
        <p:spPr>
          <a:xfrm>
            <a:off x="603803" y="1853975"/>
            <a:ext cx="5947404" cy="1646405"/>
          </a:xfrm>
          <a:prstGeom prst="rect">
            <a:avLst/>
          </a:prstGeom>
        </p:spPr>
      </p:pic>
      <p:pic>
        <p:nvPicPr>
          <p:cNvPr id="5" name="Picture 4">
            <a:extLst>
              <a:ext uri="{FF2B5EF4-FFF2-40B4-BE49-F238E27FC236}">
                <a16:creationId xmlns:a16="http://schemas.microsoft.com/office/drawing/2014/main" id="{1B75D719-B5E6-4FEF-9F04-8747C3B1DD8F}"/>
              </a:ext>
            </a:extLst>
          </p:cNvPr>
          <p:cNvPicPr>
            <a:picLocks noChangeAspect="1"/>
          </p:cNvPicPr>
          <p:nvPr/>
        </p:nvPicPr>
        <p:blipFill>
          <a:blip r:embed="rId3"/>
          <a:stretch>
            <a:fillRect/>
          </a:stretch>
        </p:blipFill>
        <p:spPr>
          <a:xfrm>
            <a:off x="6441990" y="1766800"/>
            <a:ext cx="4628017" cy="1908730"/>
          </a:xfrm>
          <a:prstGeom prst="rect">
            <a:avLst/>
          </a:prstGeom>
        </p:spPr>
      </p:pic>
      <p:pic>
        <p:nvPicPr>
          <p:cNvPr id="6" name="Picture 5">
            <a:extLst>
              <a:ext uri="{FF2B5EF4-FFF2-40B4-BE49-F238E27FC236}">
                <a16:creationId xmlns:a16="http://schemas.microsoft.com/office/drawing/2014/main" id="{274DBC64-0C85-436B-8C91-A78D847498CD}"/>
              </a:ext>
            </a:extLst>
          </p:cNvPr>
          <p:cNvPicPr>
            <a:picLocks noChangeAspect="1"/>
          </p:cNvPicPr>
          <p:nvPr/>
        </p:nvPicPr>
        <p:blipFill>
          <a:blip r:embed="rId4"/>
          <a:stretch>
            <a:fillRect/>
          </a:stretch>
        </p:blipFill>
        <p:spPr>
          <a:xfrm>
            <a:off x="2713690" y="3850680"/>
            <a:ext cx="5939960" cy="1948757"/>
          </a:xfrm>
          <a:prstGeom prst="rect">
            <a:avLst/>
          </a:prstGeom>
        </p:spPr>
      </p:pic>
    </p:spTree>
    <p:extLst>
      <p:ext uri="{BB962C8B-B14F-4D97-AF65-F5344CB8AC3E}">
        <p14:creationId xmlns:p14="http://schemas.microsoft.com/office/powerpoint/2010/main" val="248850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A009-AE16-466E-9E31-9D575FCE683B}"/>
              </a:ext>
            </a:extLst>
          </p:cNvPr>
          <p:cNvSpPr>
            <a:spLocks noGrp="1"/>
          </p:cNvSpPr>
          <p:nvPr>
            <p:ph type="title"/>
          </p:nvPr>
        </p:nvSpPr>
        <p:spPr/>
        <p:txBody>
          <a:bodyPr/>
          <a:lstStyle/>
          <a:p>
            <a:r>
              <a:rPr lang="en-US" dirty="0"/>
              <a:t>Solution By Hand (contd.)</a:t>
            </a:r>
          </a:p>
        </p:txBody>
      </p:sp>
      <p:pic>
        <p:nvPicPr>
          <p:cNvPr id="4" name="Picture 3">
            <a:extLst>
              <a:ext uri="{FF2B5EF4-FFF2-40B4-BE49-F238E27FC236}">
                <a16:creationId xmlns:a16="http://schemas.microsoft.com/office/drawing/2014/main" id="{B1CD1630-8529-4D41-945B-31ACC2872B38}"/>
              </a:ext>
            </a:extLst>
          </p:cNvPr>
          <p:cNvPicPr>
            <a:picLocks noChangeAspect="1"/>
          </p:cNvPicPr>
          <p:nvPr/>
        </p:nvPicPr>
        <p:blipFill>
          <a:blip r:embed="rId2"/>
          <a:stretch>
            <a:fillRect/>
          </a:stretch>
        </p:blipFill>
        <p:spPr>
          <a:xfrm>
            <a:off x="802205" y="2252804"/>
            <a:ext cx="4887007" cy="3505689"/>
          </a:xfrm>
          <a:prstGeom prst="rect">
            <a:avLst/>
          </a:prstGeom>
        </p:spPr>
      </p:pic>
      <p:pic>
        <p:nvPicPr>
          <p:cNvPr id="5" name="Picture 4">
            <a:extLst>
              <a:ext uri="{FF2B5EF4-FFF2-40B4-BE49-F238E27FC236}">
                <a16:creationId xmlns:a16="http://schemas.microsoft.com/office/drawing/2014/main" id="{B9EA3C6C-CAD2-42A6-95CF-556D64AA5310}"/>
              </a:ext>
            </a:extLst>
          </p:cNvPr>
          <p:cNvPicPr>
            <a:picLocks noChangeAspect="1"/>
          </p:cNvPicPr>
          <p:nvPr/>
        </p:nvPicPr>
        <p:blipFill>
          <a:blip r:embed="rId3"/>
          <a:stretch>
            <a:fillRect/>
          </a:stretch>
        </p:blipFill>
        <p:spPr>
          <a:xfrm>
            <a:off x="5755115" y="2027573"/>
            <a:ext cx="6039693" cy="3181794"/>
          </a:xfrm>
          <a:prstGeom prst="rect">
            <a:avLst/>
          </a:prstGeom>
        </p:spPr>
      </p:pic>
    </p:spTree>
    <p:extLst>
      <p:ext uri="{BB962C8B-B14F-4D97-AF65-F5344CB8AC3E}">
        <p14:creationId xmlns:p14="http://schemas.microsoft.com/office/powerpoint/2010/main" val="142324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67BA-255E-4A61-8667-CF4E9BCFC49A}"/>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92D7FD99-8175-4655-9E24-E18455E68C84}"/>
              </a:ext>
            </a:extLst>
          </p:cNvPr>
          <p:cNvSpPr>
            <a:spLocks noGrp="1"/>
          </p:cNvSpPr>
          <p:nvPr>
            <p:ph idx="1"/>
          </p:nvPr>
        </p:nvSpPr>
        <p:spPr/>
        <p:txBody>
          <a:bodyPr/>
          <a:lstStyle/>
          <a:p>
            <a:r>
              <a:rPr lang="en-US" dirty="0"/>
              <a:t>Code that solves this problem written in MATLAB</a:t>
            </a:r>
          </a:p>
        </p:txBody>
      </p:sp>
      <p:pic>
        <p:nvPicPr>
          <p:cNvPr id="4" name="image26.png">
            <a:extLst>
              <a:ext uri="{FF2B5EF4-FFF2-40B4-BE49-F238E27FC236}">
                <a16:creationId xmlns:a16="http://schemas.microsoft.com/office/drawing/2014/main" id="{B3904E2A-7065-4BDC-9A94-9D557F34AABC}"/>
              </a:ext>
            </a:extLst>
          </p:cNvPr>
          <p:cNvPicPr/>
          <p:nvPr/>
        </p:nvPicPr>
        <p:blipFill>
          <a:blip r:embed="rId2"/>
          <a:srcRect/>
          <a:stretch>
            <a:fillRect/>
          </a:stretch>
        </p:blipFill>
        <p:spPr>
          <a:xfrm>
            <a:off x="4004360" y="2247054"/>
            <a:ext cx="3541499" cy="4023360"/>
          </a:xfrm>
          <a:prstGeom prst="rect">
            <a:avLst/>
          </a:prstGeom>
          <a:ln/>
        </p:spPr>
      </p:pic>
    </p:spTree>
    <p:extLst>
      <p:ext uri="{BB962C8B-B14F-4D97-AF65-F5344CB8AC3E}">
        <p14:creationId xmlns:p14="http://schemas.microsoft.com/office/powerpoint/2010/main" val="151953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48A7-D105-460A-9313-DEC8E01CC70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8C9DFFF9-46C7-4F01-867D-E0C338637BEB}"/>
              </a:ext>
            </a:extLst>
          </p:cNvPr>
          <p:cNvSpPr>
            <a:spLocks noGrp="1"/>
          </p:cNvSpPr>
          <p:nvPr>
            <p:ph idx="1"/>
          </p:nvPr>
        </p:nvSpPr>
        <p:spPr>
          <a:xfrm>
            <a:off x="1097280" y="1845734"/>
            <a:ext cx="3968990" cy="1844817"/>
          </a:xfrm>
        </p:spPr>
        <p:txBody>
          <a:bodyPr>
            <a:normAutofit/>
          </a:bodyPr>
          <a:lstStyle/>
          <a:p>
            <a:r>
              <a:rPr lang="en-US" dirty="0"/>
              <a:t>Using the following test in MATLAB</a:t>
            </a:r>
          </a:p>
          <a:p>
            <a:r>
              <a:rPr lang="en-US" dirty="0"/>
              <a:t>Output:</a:t>
            </a:r>
          </a:p>
          <a:p>
            <a:endParaRPr lang="en-US" dirty="0"/>
          </a:p>
        </p:txBody>
      </p:sp>
      <p:pic>
        <p:nvPicPr>
          <p:cNvPr id="4" name="Picture 3">
            <a:extLst>
              <a:ext uri="{FF2B5EF4-FFF2-40B4-BE49-F238E27FC236}">
                <a16:creationId xmlns:a16="http://schemas.microsoft.com/office/drawing/2014/main" id="{A4E42067-601D-449E-8F28-994BBC28877F}"/>
              </a:ext>
            </a:extLst>
          </p:cNvPr>
          <p:cNvPicPr>
            <a:picLocks noChangeAspect="1"/>
          </p:cNvPicPr>
          <p:nvPr/>
        </p:nvPicPr>
        <p:blipFill>
          <a:blip r:embed="rId2"/>
          <a:stretch>
            <a:fillRect/>
          </a:stretch>
        </p:blipFill>
        <p:spPr>
          <a:xfrm>
            <a:off x="1486959" y="2657962"/>
            <a:ext cx="3152379" cy="3431276"/>
          </a:xfrm>
          <a:prstGeom prst="rect">
            <a:avLst/>
          </a:prstGeom>
        </p:spPr>
      </p:pic>
      <p:pic>
        <p:nvPicPr>
          <p:cNvPr id="5" name="Picture 4">
            <a:extLst>
              <a:ext uri="{FF2B5EF4-FFF2-40B4-BE49-F238E27FC236}">
                <a16:creationId xmlns:a16="http://schemas.microsoft.com/office/drawing/2014/main" id="{BB13240C-20D2-4C06-ADB2-3D0308801CF9}"/>
              </a:ext>
            </a:extLst>
          </p:cNvPr>
          <p:cNvPicPr>
            <a:picLocks noChangeAspect="1"/>
          </p:cNvPicPr>
          <p:nvPr/>
        </p:nvPicPr>
        <p:blipFill>
          <a:blip r:embed="rId3"/>
          <a:stretch>
            <a:fillRect/>
          </a:stretch>
        </p:blipFill>
        <p:spPr>
          <a:xfrm>
            <a:off x="6238755" y="2872149"/>
            <a:ext cx="3553321" cy="3000794"/>
          </a:xfrm>
          <a:prstGeom prst="rect">
            <a:avLst/>
          </a:prstGeom>
        </p:spPr>
      </p:pic>
      <p:cxnSp>
        <p:nvCxnSpPr>
          <p:cNvPr id="8" name="Connector: Elbow 7">
            <a:extLst>
              <a:ext uri="{FF2B5EF4-FFF2-40B4-BE49-F238E27FC236}">
                <a16:creationId xmlns:a16="http://schemas.microsoft.com/office/drawing/2014/main" id="{F64B09E1-3910-493D-AF53-5455A1DE3029}"/>
              </a:ext>
            </a:extLst>
          </p:cNvPr>
          <p:cNvCxnSpPr>
            <a:stCxn id="4" idx="3"/>
            <a:endCxn id="5" idx="1"/>
          </p:cNvCxnSpPr>
          <p:nvPr/>
        </p:nvCxnSpPr>
        <p:spPr>
          <a:xfrm flipV="1">
            <a:off x="4639338" y="4372546"/>
            <a:ext cx="1599417" cy="105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8033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116</TotalTime>
  <Words>593</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Conjugate Gradient Method</vt:lpstr>
      <vt:lpstr>Inner Product</vt:lpstr>
      <vt:lpstr>Inner Product (contd.)</vt:lpstr>
      <vt:lpstr>Algorithm</vt:lpstr>
      <vt:lpstr>Choice of α and β</vt:lpstr>
      <vt:lpstr>Solution By Hand</vt:lpstr>
      <vt:lpstr>Solution By Hand (contd.)</vt:lpstr>
      <vt:lpstr>Code</vt:lpstr>
      <vt:lpstr>Output</vt:lpstr>
      <vt:lpstr>Hilbert Matrix Example</vt:lpstr>
      <vt:lpstr>Output</vt:lpstr>
      <vt:lpstr>Example Sparse Matrix</vt:lpstr>
      <vt:lpstr>n = 6</vt:lpstr>
      <vt:lpstr>n = 100 , 1000, 10000</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Conjugate Gradient Method</dc:title>
  <dc:creator>rohit</dc:creator>
  <cp:lastModifiedBy>rohit</cp:lastModifiedBy>
  <cp:revision>42</cp:revision>
  <dcterms:created xsi:type="dcterms:W3CDTF">2019-06-01T14:45:49Z</dcterms:created>
  <dcterms:modified xsi:type="dcterms:W3CDTF">2019-06-01T16:51:01Z</dcterms:modified>
</cp:coreProperties>
</file>