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KIgNedfD7NQLEGQS+j9mahnCp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19"/>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3"/>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3"/>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3"/>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4"/>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4"/>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24"/>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5"/>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2.png"/><Relationship Id="rId10" Type="http://schemas.openxmlformats.org/officeDocument/2006/relationships/image" Target="../media/image31.png"/><Relationship Id="rId9"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Jackpot model Pricing</a:t>
            </a:r>
            <a:endParaRPr/>
          </a:p>
        </p:txBody>
      </p:sp>
      <p:sp>
        <p:nvSpPr>
          <p:cNvPr id="102" name="Google Shape;102;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INNA WILLIAMS, JUNE 2,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11"/>
          <p:cNvPicPr preferRelativeResize="0"/>
          <p:nvPr/>
        </p:nvPicPr>
        <p:blipFill rotWithShape="1">
          <a:blip r:embed="rId3">
            <a:alphaModFix/>
          </a:blip>
          <a:srcRect b="0" l="0" r="0" t="0"/>
          <a:stretch/>
        </p:blipFill>
        <p:spPr>
          <a:xfrm>
            <a:off x="1171014" y="988906"/>
            <a:ext cx="8887386" cy="628738"/>
          </a:xfrm>
          <a:prstGeom prst="rect">
            <a:avLst/>
          </a:prstGeom>
          <a:noFill/>
          <a:ln>
            <a:noFill/>
          </a:ln>
        </p:spPr>
      </p:pic>
      <p:pic>
        <p:nvPicPr>
          <p:cNvPr id="173" name="Google Shape;173;p11"/>
          <p:cNvPicPr preferRelativeResize="0"/>
          <p:nvPr/>
        </p:nvPicPr>
        <p:blipFill rotWithShape="1">
          <a:blip r:embed="rId4">
            <a:alphaModFix/>
          </a:blip>
          <a:srcRect b="0" l="0" r="0" t="0"/>
          <a:stretch/>
        </p:blipFill>
        <p:spPr>
          <a:xfrm>
            <a:off x="1902675" y="1905975"/>
            <a:ext cx="6575725" cy="1570875"/>
          </a:xfrm>
          <a:prstGeom prst="rect">
            <a:avLst/>
          </a:prstGeom>
          <a:noFill/>
          <a:ln>
            <a:noFill/>
          </a:ln>
        </p:spPr>
      </p:pic>
      <p:pic>
        <p:nvPicPr>
          <p:cNvPr id="174" name="Google Shape;174;p11"/>
          <p:cNvPicPr preferRelativeResize="0"/>
          <p:nvPr/>
        </p:nvPicPr>
        <p:blipFill rotWithShape="1">
          <a:blip r:embed="rId5">
            <a:alphaModFix/>
          </a:blip>
          <a:srcRect b="0" l="0" r="0" t="0"/>
          <a:stretch/>
        </p:blipFill>
        <p:spPr>
          <a:xfrm>
            <a:off x="3267775" y="4225125"/>
            <a:ext cx="4029075" cy="34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180" name="Google Shape;180;p12"/>
          <p:cNvPicPr preferRelativeResize="0"/>
          <p:nvPr/>
        </p:nvPicPr>
        <p:blipFill rotWithShape="1">
          <a:blip r:embed="rId3">
            <a:alphaModFix/>
          </a:blip>
          <a:srcRect b="0" l="0" r="0" t="0"/>
          <a:stretch/>
        </p:blipFill>
        <p:spPr>
          <a:xfrm>
            <a:off x="1097280" y="1112708"/>
            <a:ext cx="4706007" cy="3238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Computational complexity is</a:t>
            </a:r>
            <a:r>
              <a:rPr b="1" lang="en-US"/>
              <a:t> O(n x d)</a:t>
            </a:r>
            <a:endParaRPr/>
          </a:p>
          <a:p>
            <a:pPr indent="-91440" lvl="0" marL="91440" rtl="0" algn="l">
              <a:lnSpc>
                <a:spcPct val="90000"/>
              </a:lnSpc>
              <a:spcBef>
                <a:spcPts val="1400"/>
              </a:spcBef>
              <a:spcAft>
                <a:spcPts val="0"/>
              </a:spcAft>
              <a:buSzPts val="2000"/>
              <a:buChar char=" "/>
            </a:pPr>
            <a:r>
              <a:rPr lang="en-US"/>
              <a:t>The complexity could be made more efficient if we use R each for loop</a:t>
            </a:r>
            <a:endParaRPr/>
          </a:p>
          <a:p>
            <a:pPr indent="-91440" lvl="0" marL="91440" rtl="0" algn="l">
              <a:lnSpc>
                <a:spcPct val="90000"/>
              </a:lnSpc>
              <a:spcBef>
                <a:spcPts val="1400"/>
              </a:spcBef>
              <a:spcAft>
                <a:spcPts val="0"/>
              </a:spcAft>
              <a:buSzPts val="2000"/>
              <a:buChar char=" "/>
            </a:pPr>
            <a:r>
              <a:rPr lang="en-US"/>
              <a:t>That uses parallel computing.</a:t>
            </a:r>
            <a:endParaRPr/>
          </a:p>
        </p:txBody>
      </p:sp>
      <p:pic>
        <p:nvPicPr>
          <p:cNvPr id="186" name="Google Shape;186;p13"/>
          <p:cNvPicPr preferRelativeResize="0"/>
          <p:nvPr/>
        </p:nvPicPr>
        <p:blipFill rotWithShape="1">
          <a:blip r:embed="rId3">
            <a:alphaModFix/>
          </a:blip>
          <a:srcRect b="0" l="0" r="0" t="0"/>
          <a:stretch/>
        </p:blipFill>
        <p:spPr>
          <a:xfrm>
            <a:off x="1097280" y="1162028"/>
            <a:ext cx="7230484" cy="304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14"/>
          <p:cNvPicPr preferRelativeResize="0"/>
          <p:nvPr/>
        </p:nvPicPr>
        <p:blipFill rotWithShape="1">
          <a:blip r:embed="rId3">
            <a:alphaModFix/>
          </a:blip>
          <a:srcRect b="0" l="0" r="0" t="0"/>
          <a:stretch/>
        </p:blipFill>
        <p:spPr>
          <a:xfrm>
            <a:off x="1097280" y="1281089"/>
            <a:ext cx="5630061" cy="333422"/>
          </a:xfrm>
          <a:prstGeom prst="rect">
            <a:avLst/>
          </a:prstGeom>
          <a:noFill/>
          <a:ln>
            <a:noFill/>
          </a:ln>
        </p:spPr>
      </p:pic>
      <p:pic>
        <p:nvPicPr>
          <p:cNvPr id="192" name="Google Shape;192;p14"/>
          <p:cNvPicPr preferRelativeResize="0"/>
          <p:nvPr/>
        </p:nvPicPr>
        <p:blipFill rotWithShape="1">
          <a:blip r:embed="rId4">
            <a:alphaModFix/>
          </a:blip>
          <a:srcRect b="0" l="0" r="0" t="0"/>
          <a:stretch/>
        </p:blipFill>
        <p:spPr>
          <a:xfrm>
            <a:off x="1034975" y="2264150"/>
            <a:ext cx="8990676" cy="230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Jackpot Model Pricing</a:t>
            </a:r>
            <a:endParaRPr/>
          </a:p>
        </p:txBody>
      </p:sp>
      <p:pic>
        <p:nvPicPr>
          <p:cNvPr id="108" name="Google Shape;108;p2"/>
          <p:cNvPicPr preferRelativeResize="0"/>
          <p:nvPr/>
        </p:nvPicPr>
        <p:blipFill rotWithShape="1">
          <a:blip r:embed="rId3">
            <a:alphaModFix/>
          </a:blip>
          <a:srcRect b="0" l="0" r="0" t="0"/>
          <a:stretch/>
        </p:blipFill>
        <p:spPr>
          <a:xfrm>
            <a:off x="2056836" y="2133419"/>
            <a:ext cx="8078327" cy="2591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Implementation</a:t>
            </a:r>
            <a:endParaRPr/>
          </a:p>
        </p:txBody>
      </p:sp>
      <p:sp>
        <p:nvSpPr>
          <p:cNvPr id="114" name="Google Shape;114;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Code implemented using the reference class with member  variables and with class methods. When object of this class is created the method initialize is called automatically. All the required constant variables initialized in this function. All the variables that are member variables also initialized when the Constructor is called and the object of the Jackpot class is created.</a:t>
            </a:r>
            <a:endParaRPr/>
          </a:p>
          <a:p>
            <a:pPr indent="-91440" lvl="0" marL="91440" rtl="0" algn="l">
              <a:lnSpc>
                <a:spcPct val="90000"/>
              </a:lnSpc>
              <a:spcBef>
                <a:spcPts val="1400"/>
              </a:spcBef>
              <a:spcAft>
                <a:spcPts val="0"/>
              </a:spcAft>
              <a:buSzPts val="2000"/>
              <a:buChar char=" "/>
            </a:pPr>
            <a:r>
              <a:rPr lang="en-US"/>
              <a:t>The formulas will be used in the following way:</a:t>
            </a:r>
            <a:endParaRPr/>
          </a:p>
        </p:txBody>
      </p:sp>
      <p:pic>
        <p:nvPicPr>
          <p:cNvPr id="115" name="Google Shape;115;p3"/>
          <p:cNvPicPr preferRelativeResize="0"/>
          <p:nvPr/>
        </p:nvPicPr>
        <p:blipFill rotWithShape="1">
          <a:blip r:embed="rId3">
            <a:alphaModFix/>
          </a:blip>
          <a:srcRect b="0" l="0" r="0" t="0"/>
          <a:stretch/>
        </p:blipFill>
        <p:spPr>
          <a:xfrm>
            <a:off x="2509337" y="3560806"/>
            <a:ext cx="7173326" cy="17433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Methods</a:t>
            </a:r>
            <a:endParaRPr/>
          </a:p>
        </p:txBody>
      </p:sp>
      <p:sp>
        <p:nvSpPr>
          <p:cNvPr id="121" name="Google Shape;121;p4"/>
          <p:cNvSpPr txBox="1"/>
          <p:nvPr>
            <p:ph idx="1" type="body"/>
          </p:nvPr>
        </p:nvSpPr>
        <p:spPr>
          <a:xfrm>
            <a:off x="1097280" y="1845734"/>
            <a:ext cx="4153480" cy="4266742"/>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b="1" lang="en-US"/>
              <a:t>initialize() </a:t>
            </a:r>
            <a:endParaRPr/>
          </a:p>
          <a:p>
            <a:pPr indent="-91440" lvl="0" marL="91440" rtl="0" algn="l">
              <a:lnSpc>
                <a:spcPct val="90000"/>
              </a:lnSpc>
              <a:spcBef>
                <a:spcPts val="1400"/>
              </a:spcBef>
              <a:spcAft>
                <a:spcPts val="0"/>
              </a:spcAft>
              <a:buSzPts val="2000"/>
              <a:buChar char=" "/>
            </a:pPr>
            <a:r>
              <a:rPr lang="en-US"/>
              <a:t>Code constants come from the formulas:</a:t>
            </a:r>
            <a:endParaRPr/>
          </a:p>
          <a:p>
            <a:pPr indent="0" lvl="0" marL="91440" rtl="0" algn="l">
              <a:lnSpc>
                <a:spcPct val="90000"/>
              </a:lnSpc>
              <a:spcBef>
                <a:spcPts val="1400"/>
              </a:spcBef>
              <a:spcAft>
                <a:spcPts val="0"/>
              </a:spcAft>
              <a:buSzPts val="2000"/>
              <a:buNone/>
            </a:pPr>
            <a:r>
              <a:t/>
            </a:r>
            <a:endParaRPr/>
          </a:p>
        </p:txBody>
      </p:sp>
      <p:pic>
        <p:nvPicPr>
          <p:cNvPr id="122" name="Google Shape;122;p4"/>
          <p:cNvPicPr preferRelativeResize="0"/>
          <p:nvPr/>
        </p:nvPicPr>
        <p:blipFill rotWithShape="1">
          <a:blip r:embed="rId3">
            <a:alphaModFix/>
          </a:blip>
          <a:srcRect b="0" l="0" r="0" t="0"/>
          <a:stretch/>
        </p:blipFill>
        <p:spPr>
          <a:xfrm>
            <a:off x="1314915" y="3141708"/>
            <a:ext cx="2543530" cy="533474"/>
          </a:xfrm>
          <a:prstGeom prst="rect">
            <a:avLst/>
          </a:prstGeom>
          <a:noFill/>
          <a:ln>
            <a:noFill/>
          </a:ln>
        </p:spPr>
      </p:pic>
      <p:pic>
        <p:nvPicPr>
          <p:cNvPr id="123" name="Google Shape;123;p4"/>
          <p:cNvPicPr preferRelativeResize="0"/>
          <p:nvPr/>
        </p:nvPicPr>
        <p:blipFill rotWithShape="1">
          <a:blip r:embed="rId4">
            <a:alphaModFix/>
          </a:blip>
          <a:srcRect b="0" l="0" r="0" t="0"/>
          <a:stretch/>
        </p:blipFill>
        <p:spPr>
          <a:xfrm>
            <a:off x="1097280" y="3675182"/>
            <a:ext cx="4153480" cy="2181529"/>
          </a:xfrm>
          <a:prstGeom prst="rect">
            <a:avLst/>
          </a:prstGeom>
          <a:noFill/>
          <a:ln>
            <a:noFill/>
          </a:ln>
        </p:spPr>
      </p:pic>
      <p:sp>
        <p:nvSpPr>
          <p:cNvPr id="124" name="Google Shape;124;p4"/>
          <p:cNvSpPr txBox="1"/>
          <p:nvPr/>
        </p:nvSpPr>
        <p:spPr>
          <a:xfrm>
            <a:off x="5146177" y="1845734"/>
            <a:ext cx="4153480" cy="4266742"/>
          </a:xfrm>
          <a:prstGeom prst="rect">
            <a:avLst/>
          </a:prstGeom>
          <a:noFill/>
          <a:ln>
            <a:noFill/>
          </a:ln>
        </p:spPr>
        <p:txBody>
          <a:bodyPr anchorCtr="0" anchor="t" bIns="45700" lIns="0" spcFirstLastPara="1" rIns="0" wrap="square" tIns="45700">
            <a:normAutofit/>
          </a:bodyPr>
          <a:lstStyle/>
          <a:p>
            <a:pPr indent="-91440" lvl="0" marL="91440" marR="0" rtl="0" algn="l">
              <a:lnSpc>
                <a:spcPct val="80000"/>
              </a:lnSpc>
              <a:spcBef>
                <a:spcPts val="0"/>
              </a:spcBef>
              <a:spcAft>
                <a:spcPts val="0"/>
              </a:spcAft>
              <a:buClr>
                <a:schemeClr val="accent1"/>
              </a:buClr>
              <a:buSzPts val="2000"/>
              <a:buFont typeface="Calibri"/>
              <a:buChar char=" "/>
            </a:pPr>
            <a:r>
              <a:rPr b="1" i="0" lang="en-US" sz="2000" u="none" cap="none" strike="noStrike">
                <a:solidFill>
                  <a:srgbClr val="3F3F3F"/>
                </a:solidFill>
                <a:latin typeface="Calibri"/>
                <a:ea typeface="Calibri"/>
                <a:cs typeface="Calibri"/>
                <a:sym typeface="Calibri"/>
              </a:rPr>
              <a:t>init() </a:t>
            </a:r>
            <a:endParaRPr b="0" i="0" sz="1400" u="none" cap="none" strike="noStrike">
              <a:solidFill>
                <a:srgbClr val="000000"/>
              </a:solidFill>
              <a:latin typeface="Arial"/>
              <a:ea typeface="Arial"/>
              <a:cs typeface="Arial"/>
              <a:sym typeface="Arial"/>
            </a:endParaRPr>
          </a:p>
          <a:p>
            <a:pPr indent="-91440" lvl="0" marL="91440" marR="0" rtl="0" algn="l">
              <a:lnSpc>
                <a:spcPct val="8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This method initializes required matrices, such as Z</a:t>
            </a:r>
            <a:r>
              <a:rPr b="0" baseline="-25000" i="0" lang="en-US" sz="2000" u="none" cap="none" strike="noStrike">
                <a:solidFill>
                  <a:srgbClr val="3F3F3F"/>
                </a:solidFill>
                <a:latin typeface="Calibri"/>
                <a:ea typeface="Calibri"/>
                <a:cs typeface="Calibri"/>
                <a:sym typeface="Calibri"/>
              </a:rPr>
              <a:t>j</a:t>
            </a:r>
            <a:r>
              <a:rPr b="0" i="0" lang="en-US" sz="2000" u="none" cap="none" strike="noStrike">
                <a:solidFill>
                  <a:srgbClr val="3F3F3F"/>
                </a:solidFill>
                <a:latin typeface="Calibri"/>
                <a:ea typeface="Calibri"/>
                <a:cs typeface="Calibri"/>
                <a:sym typeface="Calibri"/>
              </a:rPr>
              <a:t>, Y</a:t>
            </a:r>
            <a:r>
              <a:rPr b="0" baseline="-25000" i="0" lang="en-US" sz="2000" u="none" cap="none" strike="noStrike">
                <a:solidFill>
                  <a:srgbClr val="3F3F3F"/>
                </a:solidFill>
                <a:latin typeface="Calibri"/>
                <a:ea typeface="Calibri"/>
                <a:cs typeface="Calibri"/>
                <a:sym typeface="Calibri"/>
              </a:rPr>
              <a:t>j</a:t>
            </a:r>
            <a:r>
              <a:rPr b="0" i="0" lang="en-US" sz="2000" u="none" cap="none" strike="noStrike">
                <a:solidFill>
                  <a:srgbClr val="3F3F3F"/>
                </a:solidFill>
                <a:latin typeface="Calibri"/>
                <a:ea typeface="Calibri"/>
                <a:cs typeface="Calibri"/>
                <a:sym typeface="Calibri"/>
              </a:rPr>
              <a:t>, X</a:t>
            </a:r>
            <a:r>
              <a:rPr b="0" baseline="-25000" i="0" lang="en-US" sz="2000" u="none" cap="none" strike="noStrike">
                <a:solidFill>
                  <a:srgbClr val="3F3F3F"/>
                </a:solidFill>
                <a:latin typeface="Calibri"/>
                <a:ea typeface="Calibri"/>
                <a:cs typeface="Calibri"/>
                <a:sym typeface="Calibri"/>
              </a:rPr>
              <a:t>j</a:t>
            </a:r>
            <a:r>
              <a:rPr b="0" i="0" lang="en-US" sz="2000" u="none" cap="none" strike="noStrike">
                <a:solidFill>
                  <a:srgbClr val="3F3F3F"/>
                </a:solidFill>
                <a:latin typeface="Calibri"/>
                <a:ea typeface="Calibri"/>
                <a:cs typeface="Calibri"/>
                <a:sym typeface="Calibri"/>
              </a:rPr>
              <a:t> , X</a:t>
            </a:r>
            <a:r>
              <a:rPr b="0" baseline="-25000" i="0" lang="en-US" sz="2000" u="none" cap="none" strike="noStrike">
                <a:solidFill>
                  <a:srgbClr val="3F3F3F"/>
                </a:solidFill>
                <a:latin typeface="Calibri"/>
                <a:ea typeface="Calibri"/>
                <a:cs typeface="Calibri"/>
                <a:sym typeface="Calibri"/>
              </a:rPr>
              <a:t>j</a:t>
            </a:r>
            <a:r>
              <a:rPr b="0" i="0" lang="en-US" sz="2000" u="none" cap="none" strike="noStrike">
                <a:solidFill>
                  <a:srgbClr val="3F3F3F"/>
                </a:solidFill>
                <a:latin typeface="Calibri"/>
                <a:ea typeface="Calibri"/>
                <a:cs typeface="Calibri"/>
                <a:sym typeface="Calibri"/>
              </a:rPr>
              <a:t> for the constant rate and constant sigma and calculates the following:</a:t>
            </a:r>
            <a:endParaRPr b="0" i="0" sz="1400" u="none" cap="none" strike="noStrike">
              <a:solidFill>
                <a:srgbClr val="000000"/>
              </a:solidFill>
              <a:latin typeface="Arial"/>
              <a:ea typeface="Arial"/>
              <a:cs typeface="Arial"/>
              <a:sym typeface="Arial"/>
            </a:endParaRPr>
          </a:p>
          <a:p>
            <a:pPr indent="0" lvl="0" marL="91440" marR="0" rtl="0" algn="l">
              <a:lnSpc>
                <a:spcPct val="8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0" lvl="0" marL="91440" marR="0" rtl="0" algn="l">
              <a:lnSpc>
                <a:spcPct val="8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0" lvl="0" marL="91440" marR="0" rtl="0" algn="l">
              <a:lnSpc>
                <a:spcPct val="8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0" lvl="0" marL="91440" marR="0" rtl="0" algn="l">
              <a:lnSpc>
                <a:spcPct val="8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8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It also initializes S_Maturity,rate_at_maturity and Discounted_payoffs</a:t>
            </a:r>
            <a:endParaRPr b="0" i="0" sz="2000" u="none" cap="none" strike="noStrike">
              <a:solidFill>
                <a:srgbClr val="3F3F3F"/>
              </a:solidFill>
              <a:latin typeface="Calibri"/>
              <a:ea typeface="Calibri"/>
              <a:cs typeface="Calibri"/>
              <a:sym typeface="Calibri"/>
            </a:endParaRPr>
          </a:p>
          <a:p>
            <a:pPr indent="0" lvl="0" marL="91440" marR="0" rtl="0" algn="l">
              <a:lnSpc>
                <a:spcPct val="8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pic>
        <p:nvPicPr>
          <p:cNvPr id="125" name="Google Shape;125;p4"/>
          <p:cNvPicPr preferRelativeResize="0"/>
          <p:nvPr/>
        </p:nvPicPr>
        <p:blipFill rotWithShape="1">
          <a:blip r:embed="rId5">
            <a:alphaModFix/>
          </a:blip>
          <a:srcRect b="0" l="0" r="0" t="0"/>
          <a:stretch/>
        </p:blipFill>
        <p:spPr>
          <a:xfrm>
            <a:off x="5497655" y="3790511"/>
            <a:ext cx="2887173" cy="5809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Methods (contd.)</a:t>
            </a:r>
            <a:endParaRPr/>
          </a:p>
        </p:txBody>
      </p:sp>
      <p:sp>
        <p:nvSpPr>
          <p:cNvPr id="131" name="Google Shape;131;p5"/>
          <p:cNvSpPr txBox="1"/>
          <p:nvPr>
            <p:ph idx="1" type="body"/>
          </p:nvPr>
        </p:nvSpPr>
        <p:spPr>
          <a:xfrm>
            <a:off x="1196135" y="1809750"/>
            <a:ext cx="4570352" cy="4076699"/>
          </a:xfrm>
          <a:prstGeom prst="rect">
            <a:avLst/>
          </a:prstGeom>
          <a:noFill/>
          <a:ln>
            <a:noFill/>
          </a:ln>
        </p:spPr>
        <p:txBody>
          <a:bodyPr anchorCtr="0" anchor="t" bIns="45700" lIns="0" spcFirstLastPara="1" rIns="0" wrap="square" tIns="45700">
            <a:noAutofit/>
          </a:bodyPr>
          <a:lstStyle/>
          <a:p>
            <a:pPr indent="-91440" lvl="0" marL="91440" rtl="0" algn="l">
              <a:lnSpc>
                <a:spcPct val="100000"/>
              </a:lnSpc>
              <a:spcBef>
                <a:spcPts val="0"/>
              </a:spcBef>
              <a:spcAft>
                <a:spcPts val="0"/>
              </a:spcAft>
              <a:buSzPts val="1600"/>
              <a:buChar char=" "/>
            </a:pPr>
            <a:r>
              <a:rPr b="1" lang="en-US" sz="1600"/>
              <a:t>r(): </a:t>
            </a:r>
            <a:r>
              <a:rPr lang="en-US" sz="1600"/>
              <a:t>Calculate matrix r used in the above modified formula. Also calculates any annualized interest rate for the fair price.</a:t>
            </a:r>
            <a:endParaRPr/>
          </a:p>
          <a:p>
            <a:pPr indent="0" lvl="0" marL="91440" rtl="0" algn="l">
              <a:lnSpc>
                <a:spcPct val="100000"/>
              </a:lnSpc>
              <a:spcBef>
                <a:spcPts val="0"/>
              </a:spcBef>
              <a:spcAft>
                <a:spcPts val="0"/>
              </a:spcAft>
              <a:buSzPts val="1600"/>
              <a:buNone/>
            </a:pPr>
            <a:r>
              <a:t/>
            </a:r>
            <a:endParaRPr sz="1600"/>
          </a:p>
          <a:p>
            <a:pPr indent="-91440" lvl="0" marL="91440" rtl="0" algn="l">
              <a:lnSpc>
                <a:spcPct val="100000"/>
              </a:lnSpc>
              <a:spcBef>
                <a:spcPts val="0"/>
              </a:spcBef>
              <a:spcAft>
                <a:spcPts val="0"/>
              </a:spcAft>
              <a:buSzPts val="1600"/>
              <a:buChar char=" "/>
            </a:pPr>
            <a:r>
              <a:rPr b="1" lang="en-US" sz="1600"/>
              <a:t>s(): </a:t>
            </a:r>
            <a:r>
              <a:rPr lang="en-US" sz="1600"/>
              <a:t>Calculates the sample path</a:t>
            </a:r>
            <a:endParaRPr/>
          </a:p>
          <a:p>
            <a:pPr indent="0" lvl="0" marL="91440" rtl="0" algn="l">
              <a:lnSpc>
                <a:spcPct val="100000"/>
              </a:lnSpc>
              <a:spcBef>
                <a:spcPts val="0"/>
              </a:spcBef>
              <a:spcAft>
                <a:spcPts val="0"/>
              </a:spcAft>
              <a:buSzPts val="1600"/>
              <a:buNone/>
            </a:pPr>
            <a:r>
              <a:t/>
            </a:r>
            <a:endParaRPr sz="1600"/>
          </a:p>
          <a:p>
            <a:pPr indent="-91440" lvl="0" marL="91440" rtl="0" algn="l">
              <a:lnSpc>
                <a:spcPct val="100000"/>
              </a:lnSpc>
              <a:spcBef>
                <a:spcPts val="0"/>
              </a:spcBef>
              <a:spcAft>
                <a:spcPts val="0"/>
              </a:spcAft>
              <a:buSzPts val="1600"/>
              <a:buChar char=" "/>
            </a:pPr>
            <a:r>
              <a:rPr b="1" lang="en-US" sz="1600"/>
              <a:t>Run():</a:t>
            </a:r>
            <a:endParaRPr/>
          </a:p>
          <a:p>
            <a:pPr indent="-91440" lvl="0" marL="91440" rtl="0" algn="l">
              <a:lnSpc>
                <a:spcPct val="100000"/>
              </a:lnSpc>
              <a:spcBef>
                <a:spcPts val="0"/>
              </a:spcBef>
              <a:spcAft>
                <a:spcPts val="0"/>
              </a:spcAft>
              <a:buSzPts val="1600"/>
              <a:buFont typeface="Arial"/>
              <a:buChar char="•"/>
            </a:pPr>
            <a:r>
              <a:rPr lang="en-US" sz="1600"/>
              <a:t>Call other methods and calculates Jackpot call option price</a:t>
            </a:r>
            <a:endParaRPr/>
          </a:p>
          <a:p>
            <a:pPr indent="-91440" lvl="0" marL="91440" rtl="0" algn="l">
              <a:lnSpc>
                <a:spcPct val="100000"/>
              </a:lnSpc>
              <a:spcBef>
                <a:spcPts val="0"/>
              </a:spcBef>
              <a:spcAft>
                <a:spcPts val="0"/>
              </a:spcAft>
              <a:buSzPts val="1600"/>
              <a:buFont typeface="Arial"/>
              <a:buChar char="•"/>
            </a:pPr>
            <a:r>
              <a:rPr lang="en-US" sz="1600"/>
              <a:t>Calculates sample size</a:t>
            </a:r>
            <a:endParaRPr/>
          </a:p>
          <a:p>
            <a:pPr indent="-91440" lvl="0" marL="91440" rtl="0" algn="l">
              <a:lnSpc>
                <a:spcPct val="100000"/>
              </a:lnSpc>
              <a:spcBef>
                <a:spcPts val="0"/>
              </a:spcBef>
              <a:spcAft>
                <a:spcPts val="0"/>
              </a:spcAft>
              <a:buSzPts val="1600"/>
              <a:buFont typeface="Arial"/>
              <a:buChar char="•"/>
            </a:pPr>
            <a:r>
              <a:rPr lang="en-US" sz="1600"/>
              <a:t>Calculates estimated error for the calculated sample size</a:t>
            </a:r>
            <a:endParaRPr/>
          </a:p>
          <a:p>
            <a:pPr indent="-91440" lvl="0" marL="91440" rtl="0" algn="l">
              <a:lnSpc>
                <a:spcPct val="100000"/>
              </a:lnSpc>
              <a:spcBef>
                <a:spcPts val="0"/>
              </a:spcBef>
              <a:spcAft>
                <a:spcPts val="0"/>
              </a:spcAft>
              <a:buSzPts val="1600"/>
              <a:buFont typeface="Arial"/>
              <a:buChar char="•"/>
            </a:pPr>
            <a:r>
              <a:rPr lang="en-US" sz="1600"/>
              <a:t>Calls Method to Calculate Estimated Euro Call Fair Price</a:t>
            </a:r>
            <a:endParaRPr/>
          </a:p>
          <a:p>
            <a:pPr indent="-91440" lvl="0" marL="91440" rtl="0" algn="l">
              <a:lnSpc>
                <a:spcPct val="100000"/>
              </a:lnSpc>
              <a:spcBef>
                <a:spcPts val="0"/>
              </a:spcBef>
              <a:spcAft>
                <a:spcPts val="0"/>
              </a:spcAft>
              <a:buSzPts val="1600"/>
              <a:buFont typeface="Arial"/>
              <a:buChar char="•"/>
            </a:pPr>
            <a:r>
              <a:rPr lang="en-US" sz="1600"/>
              <a:t>Calls Method to Calculate Variance reduction method</a:t>
            </a:r>
            <a:endParaRPr/>
          </a:p>
          <a:p>
            <a:pPr indent="0" lvl="0" marL="91440" rtl="0" algn="l">
              <a:lnSpc>
                <a:spcPct val="100000"/>
              </a:lnSpc>
              <a:spcBef>
                <a:spcPts val="0"/>
              </a:spcBef>
              <a:spcAft>
                <a:spcPts val="0"/>
              </a:spcAft>
              <a:buSzPts val="1600"/>
              <a:buNone/>
            </a:pPr>
            <a:r>
              <a:t/>
            </a:r>
            <a:endParaRPr sz="1600"/>
          </a:p>
          <a:p>
            <a:pPr indent="-91440" lvl="0" marL="91440" rtl="0" algn="l">
              <a:lnSpc>
                <a:spcPct val="100000"/>
              </a:lnSpc>
              <a:spcBef>
                <a:spcPts val="0"/>
              </a:spcBef>
              <a:spcAft>
                <a:spcPts val="0"/>
              </a:spcAft>
              <a:buSzPts val="1600"/>
              <a:buChar char=" "/>
            </a:pPr>
            <a:r>
              <a:rPr b="1" lang="en-US" sz="1600"/>
              <a:t>s_t_rate_sigma_const(): </a:t>
            </a:r>
            <a:r>
              <a:rPr lang="en-US" sz="1600"/>
              <a:t>Calculates sample path for constant rate and constant volatility</a:t>
            </a:r>
            <a:endParaRPr/>
          </a:p>
        </p:txBody>
      </p:sp>
      <p:sp>
        <p:nvSpPr>
          <p:cNvPr id="132" name="Google Shape;132;p5"/>
          <p:cNvSpPr txBox="1"/>
          <p:nvPr/>
        </p:nvSpPr>
        <p:spPr>
          <a:xfrm>
            <a:off x="6244385" y="1809750"/>
            <a:ext cx="4570352" cy="4076698"/>
          </a:xfrm>
          <a:prstGeom prst="rect">
            <a:avLst/>
          </a:prstGeom>
          <a:noFill/>
          <a:ln>
            <a:noFill/>
          </a:ln>
        </p:spPr>
        <p:txBody>
          <a:bodyPr anchorCtr="0" anchor="t" bIns="45700" lIns="0" spcFirstLastPara="1" rIns="0" wrap="square" tIns="45700">
            <a:noAutofit/>
          </a:bodyPr>
          <a:lstStyle/>
          <a:p>
            <a:pPr indent="-91440" lvl="0" marL="91440" marR="0" rtl="0" algn="l">
              <a:lnSpc>
                <a:spcPct val="100000"/>
              </a:lnSpc>
              <a:spcBef>
                <a:spcPts val="0"/>
              </a:spcBef>
              <a:spcAft>
                <a:spcPts val="0"/>
              </a:spcAft>
              <a:buClr>
                <a:schemeClr val="accent1"/>
              </a:buClr>
              <a:buSzPts val="1600"/>
              <a:buFont typeface="Calibri"/>
              <a:buChar char=" "/>
            </a:pPr>
            <a:r>
              <a:rPr b="1" i="0" lang="en-US" sz="1600" u="none" cap="none" strike="noStrike">
                <a:solidFill>
                  <a:srgbClr val="3F3F3F"/>
                </a:solidFill>
                <a:latin typeface="Calibri"/>
                <a:ea typeface="Calibri"/>
                <a:cs typeface="Calibri"/>
                <a:sym typeface="Calibri"/>
              </a:rPr>
              <a:t>Run_For_Const_RATE_SIGMA(): </a:t>
            </a:r>
            <a:r>
              <a:rPr b="0" i="0" lang="en-US" sz="1600" u="none" cap="none" strike="noStrike">
                <a:solidFill>
                  <a:srgbClr val="3F3F3F"/>
                </a:solidFill>
                <a:latin typeface="Calibri"/>
                <a:ea typeface="Calibri"/>
                <a:cs typeface="Calibri"/>
                <a:sym typeface="Calibri"/>
              </a:rPr>
              <a:t>Calculates European call option with a constant interest rate of r = 0.07 (and constant volatility of 13% for the jackpot model)</a:t>
            </a:r>
            <a:endParaRPr b="0" i="0" sz="1400" u="none" cap="none" strike="noStrike">
              <a:solidFill>
                <a:srgbClr val="000000"/>
              </a:solidFill>
              <a:latin typeface="Arial"/>
              <a:ea typeface="Arial"/>
              <a:cs typeface="Arial"/>
              <a:sym typeface="Arial"/>
            </a:endParaRPr>
          </a:p>
          <a:p>
            <a:pPr indent="0" lvl="0" marL="91440" marR="0" rtl="0" algn="l">
              <a:lnSpc>
                <a:spcPct val="100000"/>
              </a:lnSpc>
              <a:spcBef>
                <a:spcPts val="0"/>
              </a:spcBef>
              <a:spcAft>
                <a:spcPts val="0"/>
              </a:spcAft>
              <a:buClr>
                <a:schemeClr val="accent1"/>
              </a:buClr>
              <a:buSzPts val="1600"/>
              <a:buFont typeface="Calibri"/>
              <a:buNone/>
            </a:pPr>
            <a:r>
              <a:t/>
            </a:r>
            <a:endParaRPr b="0" i="0" sz="1600" u="none" cap="none" strike="noStrike">
              <a:solidFill>
                <a:srgbClr val="3F3F3F"/>
              </a:solidFill>
              <a:latin typeface="Calibri"/>
              <a:ea typeface="Calibri"/>
              <a:cs typeface="Calibri"/>
              <a:sym typeface="Calibri"/>
            </a:endParaRPr>
          </a:p>
          <a:p>
            <a:pPr indent="-91440" lvl="0" marL="91440" marR="0" rtl="0" algn="l">
              <a:lnSpc>
                <a:spcPct val="100000"/>
              </a:lnSpc>
              <a:spcBef>
                <a:spcPts val="0"/>
              </a:spcBef>
              <a:spcAft>
                <a:spcPts val="0"/>
              </a:spcAft>
              <a:buClr>
                <a:schemeClr val="accent1"/>
              </a:buClr>
              <a:buSzPts val="1600"/>
              <a:buFont typeface="Calibri"/>
              <a:buChar char=" "/>
            </a:pPr>
            <a:r>
              <a:rPr b="1" i="0" lang="en-US" sz="1600" u="none" cap="none" strike="noStrike">
                <a:solidFill>
                  <a:srgbClr val="3F3F3F"/>
                </a:solidFill>
                <a:latin typeface="Calibri"/>
                <a:ea typeface="Calibri"/>
                <a:cs typeface="Calibri"/>
                <a:sym typeface="Calibri"/>
              </a:rPr>
              <a:t>Calculate_Estimated_Euro_Call_Fair_Price(): </a:t>
            </a:r>
            <a:r>
              <a:rPr b="0" i="0" lang="en-US" sz="1600" u="none" cap="none" strike="noStrike">
                <a:solidFill>
                  <a:srgbClr val="3F3F3F"/>
                </a:solidFill>
                <a:latin typeface="Calibri"/>
                <a:ea typeface="Calibri"/>
                <a:cs typeface="Calibri"/>
                <a:sym typeface="Calibri"/>
              </a:rPr>
              <a:t>Calculates estimated fair price of the European call option</a:t>
            </a:r>
            <a:endParaRPr b="0" i="0" sz="1400" u="none" cap="none" strike="noStrike">
              <a:solidFill>
                <a:srgbClr val="000000"/>
              </a:solidFill>
              <a:latin typeface="Arial"/>
              <a:ea typeface="Arial"/>
              <a:cs typeface="Arial"/>
              <a:sym typeface="Arial"/>
            </a:endParaRPr>
          </a:p>
          <a:p>
            <a:pPr indent="0" lvl="0" marL="91440" marR="0" rtl="0" algn="l">
              <a:lnSpc>
                <a:spcPct val="100000"/>
              </a:lnSpc>
              <a:spcBef>
                <a:spcPts val="0"/>
              </a:spcBef>
              <a:spcAft>
                <a:spcPts val="0"/>
              </a:spcAft>
              <a:buClr>
                <a:schemeClr val="accent1"/>
              </a:buClr>
              <a:buSzPts val="1600"/>
              <a:buFont typeface="Calibri"/>
              <a:buNone/>
            </a:pPr>
            <a:r>
              <a:t/>
            </a:r>
            <a:endParaRPr b="0" i="0" sz="1600" u="none" cap="none" strike="noStrike">
              <a:solidFill>
                <a:srgbClr val="3F3F3F"/>
              </a:solidFill>
              <a:latin typeface="Calibri"/>
              <a:ea typeface="Calibri"/>
              <a:cs typeface="Calibri"/>
              <a:sym typeface="Calibri"/>
            </a:endParaRPr>
          </a:p>
          <a:p>
            <a:pPr indent="-91440" lvl="0" marL="91440" marR="0" rtl="0" algn="l">
              <a:lnSpc>
                <a:spcPct val="100000"/>
              </a:lnSpc>
              <a:spcBef>
                <a:spcPts val="0"/>
              </a:spcBef>
              <a:spcAft>
                <a:spcPts val="0"/>
              </a:spcAft>
              <a:buClr>
                <a:schemeClr val="accent1"/>
              </a:buClr>
              <a:buSzPts val="1600"/>
              <a:buFont typeface="Calibri"/>
              <a:buChar char=" "/>
            </a:pPr>
            <a:r>
              <a:rPr b="1" i="0" lang="en-US" sz="1600" u="none" cap="none" strike="noStrike">
                <a:solidFill>
                  <a:srgbClr val="3F3F3F"/>
                </a:solidFill>
                <a:latin typeface="Calibri"/>
                <a:ea typeface="Calibri"/>
                <a:cs typeface="Calibri"/>
                <a:sym typeface="Calibri"/>
              </a:rPr>
              <a:t>GeometricMeanAsianControlVariate(): </a:t>
            </a:r>
            <a:r>
              <a:rPr b="0" i="0" lang="en-US" sz="1600" u="none" cap="none" strike="noStrike">
                <a:solidFill>
                  <a:srgbClr val="3F3F3F"/>
                </a:solidFill>
                <a:latin typeface="Calibri"/>
                <a:ea typeface="Calibri"/>
                <a:cs typeface="Calibri"/>
                <a:sym typeface="Calibri"/>
              </a:rPr>
              <a:t>Calculates variance reduction method using Geometric Mean Asian as Control Variant</a:t>
            </a:r>
            <a:endParaRPr b="0" i="0" sz="1400" u="none" cap="none" strike="noStrike">
              <a:solidFill>
                <a:srgbClr val="000000"/>
              </a:solidFill>
              <a:latin typeface="Arial"/>
              <a:ea typeface="Arial"/>
              <a:cs typeface="Arial"/>
              <a:sym typeface="Arial"/>
            </a:endParaRPr>
          </a:p>
          <a:p>
            <a:pPr indent="0" lvl="0" marL="91440" marR="0" rtl="0" algn="l">
              <a:lnSpc>
                <a:spcPct val="100000"/>
              </a:lnSpc>
              <a:spcBef>
                <a:spcPts val="0"/>
              </a:spcBef>
              <a:spcAft>
                <a:spcPts val="0"/>
              </a:spcAft>
              <a:buClr>
                <a:schemeClr val="accent1"/>
              </a:buClr>
              <a:buSzPts val="1600"/>
              <a:buFont typeface="Calibri"/>
              <a:buNone/>
            </a:pPr>
            <a:r>
              <a:t/>
            </a:r>
            <a:endParaRPr b="0" i="0" sz="1600" u="none" cap="none" strike="noStrike">
              <a:solidFill>
                <a:srgbClr val="3F3F3F"/>
              </a:solidFill>
              <a:latin typeface="Calibri"/>
              <a:ea typeface="Calibri"/>
              <a:cs typeface="Calibri"/>
              <a:sym typeface="Calibri"/>
            </a:endParaRPr>
          </a:p>
          <a:p>
            <a:pPr indent="-91440" lvl="0" marL="91440" marR="0" rtl="0" algn="l">
              <a:lnSpc>
                <a:spcPct val="100000"/>
              </a:lnSpc>
              <a:spcBef>
                <a:spcPts val="0"/>
              </a:spcBef>
              <a:spcAft>
                <a:spcPts val="0"/>
              </a:spcAft>
              <a:buClr>
                <a:schemeClr val="accent1"/>
              </a:buClr>
              <a:buSzPts val="1600"/>
              <a:buFont typeface="Calibri"/>
              <a:buChar char=" "/>
            </a:pPr>
            <a:r>
              <a:rPr b="1" i="0" lang="en-US" sz="1600" u="none" cap="none" strike="noStrike">
                <a:solidFill>
                  <a:srgbClr val="3F3F3F"/>
                </a:solidFill>
                <a:latin typeface="Calibri"/>
                <a:ea typeface="Calibri"/>
                <a:cs typeface="Calibri"/>
                <a:sym typeface="Calibri"/>
              </a:rPr>
              <a:t>DisplayOutput()</a:t>
            </a:r>
            <a:endParaRPr b="0" i="0" sz="1400" u="none" cap="none" strike="noStrike">
              <a:solidFill>
                <a:srgbClr val="000000"/>
              </a:solidFill>
              <a:latin typeface="Arial"/>
              <a:ea typeface="Arial"/>
              <a:cs typeface="Arial"/>
              <a:sym typeface="Arial"/>
            </a:endParaRPr>
          </a:p>
          <a:p>
            <a:pPr indent="-91440" lvl="0" marL="91440" marR="0" rtl="0" algn="l">
              <a:lnSpc>
                <a:spcPct val="100000"/>
              </a:lnSpc>
              <a:spcBef>
                <a:spcPts val="0"/>
              </a:spcBef>
              <a:spcAft>
                <a:spcPts val="0"/>
              </a:spcAft>
              <a:buClr>
                <a:schemeClr val="accent1"/>
              </a:buClr>
              <a:buSzPts val="1600"/>
              <a:buFont typeface="Calibri"/>
              <a:buChar char=" "/>
            </a:pPr>
            <a:r>
              <a:rPr b="1" i="0" lang="en-US" sz="1600" u="none" cap="none" strike="noStrike">
                <a:solidFill>
                  <a:srgbClr val="3F3F3F"/>
                </a:solidFill>
                <a:latin typeface="Calibri"/>
                <a:ea typeface="Calibri"/>
                <a:cs typeface="Calibri"/>
                <a:sym typeface="Calibri"/>
              </a:rPr>
              <a:t>DisplayControlVarOutput()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6"/>
          <p:cNvPicPr preferRelativeResize="0"/>
          <p:nvPr/>
        </p:nvPicPr>
        <p:blipFill rotWithShape="1">
          <a:blip r:embed="rId3">
            <a:alphaModFix/>
          </a:blip>
          <a:srcRect b="0" l="0" r="0" t="0"/>
          <a:stretch/>
        </p:blipFill>
        <p:spPr>
          <a:xfrm>
            <a:off x="157300" y="2404850"/>
            <a:ext cx="5906201" cy="2884625"/>
          </a:xfrm>
          <a:prstGeom prst="rect">
            <a:avLst/>
          </a:prstGeom>
          <a:noFill/>
          <a:ln>
            <a:noFill/>
          </a:ln>
        </p:spPr>
      </p:pic>
      <p:pic>
        <p:nvPicPr>
          <p:cNvPr id="138" name="Google Shape;138;p6"/>
          <p:cNvPicPr preferRelativeResize="0"/>
          <p:nvPr/>
        </p:nvPicPr>
        <p:blipFill rotWithShape="1">
          <a:blip r:embed="rId4">
            <a:alphaModFix/>
          </a:blip>
          <a:srcRect b="0" l="0" r="0" t="0"/>
          <a:stretch/>
        </p:blipFill>
        <p:spPr>
          <a:xfrm>
            <a:off x="6230725" y="2435838"/>
            <a:ext cx="5613475" cy="2822650"/>
          </a:xfrm>
          <a:prstGeom prst="rect">
            <a:avLst/>
          </a:prstGeom>
          <a:noFill/>
          <a:ln>
            <a:noFill/>
          </a:ln>
        </p:spPr>
      </p:pic>
      <p:pic>
        <p:nvPicPr>
          <p:cNvPr id="139" name="Google Shape;139;p6"/>
          <p:cNvPicPr preferRelativeResize="0"/>
          <p:nvPr/>
        </p:nvPicPr>
        <p:blipFill rotWithShape="1">
          <a:blip r:embed="rId5">
            <a:alphaModFix/>
          </a:blip>
          <a:srcRect b="0" l="0" r="0" t="0"/>
          <a:stretch/>
        </p:blipFill>
        <p:spPr>
          <a:xfrm>
            <a:off x="1244050" y="554075"/>
            <a:ext cx="9806101" cy="112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b="0" l="0" r="0" t="0"/>
          <a:stretch/>
        </p:blipFill>
        <p:spPr>
          <a:xfrm>
            <a:off x="1166554" y="1242988"/>
            <a:ext cx="3705742" cy="352474"/>
          </a:xfrm>
          <a:prstGeom prst="rect">
            <a:avLst/>
          </a:prstGeom>
          <a:noFill/>
          <a:ln>
            <a:noFill/>
          </a:ln>
        </p:spPr>
      </p:pic>
      <p:sp>
        <p:nvSpPr>
          <p:cNvPr id="145" name="Google Shape;145;p7"/>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000"/>
              <a:buChar char=" "/>
            </a:pPr>
            <a:r>
              <a:rPr lang="en-US"/>
              <a:t>From the tests above for both d=12 or d=52 required size round to 88000</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0" l="0" r="0" t="0"/>
          <a:stretch/>
        </p:blipFill>
        <p:spPr>
          <a:xfrm>
            <a:off x="1116330" y="817404"/>
            <a:ext cx="6649378" cy="371527"/>
          </a:xfrm>
          <a:prstGeom prst="rect">
            <a:avLst/>
          </a:prstGeom>
          <a:noFill/>
          <a:ln>
            <a:noFill/>
          </a:ln>
        </p:spPr>
      </p:pic>
      <p:pic>
        <p:nvPicPr>
          <p:cNvPr id="151" name="Google Shape;151;p9"/>
          <p:cNvPicPr preferRelativeResize="0"/>
          <p:nvPr/>
        </p:nvPicPr>
        <p:blipFill rotWithShape="1">
          <a:blip r:embed="rId4">
            <a:alphaModFix/>
          </a:blip>
          <a:srcRect b="0" l="0" r="0" t="0"/>
          <a:stretch/>
        </p:blipFill>
        <p:spPr>
          <a:xfrm>
            <a:off x="1097280" y="1226765"/>
            <a:ext cx="8440328" cy="390580"/>
          </a:xfrm>
          <a:prstGeom prst="rect">
            <a:avLst/>
          </a:prstGeom>
          <a:noFill/>
          <a:ln>
            <a:noFill/>
          </a:ln>
        </p:spPr>
      </p:pic>
      <p:pic>
        <p:nvPicPr>
          <p:cNvPr id="152" name="Google Shape;152;p9"/>
          <p:cNvPicPr preferRelativeResize="0"/>
          <p:nvPr/>
        </p:nvPicPr>
        <p:blipFill rotWithShape="1">
          <a:blip r:embed="rId5">
            <a:alphaModFix/>
          </a:blip>
          <a:srcRect b="0" l="0" r="0" t="0"/>
          <a:stretch/>
        </p:blipFill>
        <p:spPr>
          <a:xfrm>
            <a:off x="497400" y="1919175"/>
            <a:ext cx="4429125" cy="2057400"/>
          </a:xfrm>
          <a:prstGeom prst="rect">
            <a:avLst/>
          </a:prstGeom>
          <a:noFill/>
          <a:ln>
            <a:noFill/>
          </a:ln>
        </p:spPr>
      </p:pic>
      <p:pic>
        <p:nvPicPr>
          <p:cNvPr id="153" name="Google Shape;153;p9"/>
          <p:cNvPicPr preferRelativeResize="0"/>
          <p:nvPr/>
        </p:nvPicPr>
        <p:blipFill rotWithShape="1">
          <a:blip r:embed="rId6">
            <a:alphaModFix/>
          </a:blip>
          <a:srcRect b="0" l="0" r="0" t="0"/>
          <a:stretch/>
        </p:blipFill>
        <p:spPr>
          <a:xfrm>
            <a:off x="6090425" y="1825075"/>
            <a:ext cx="4533900" cy="2105025"/>
          </a:xfrm>
          <a:prstGeom prst="rect">
            <a:avLst/>
          </a:prstGeom>
          <a:noFill/>
          <a:ln>
            <a:noFill/>
          </a:ln>
        </p:spPr>
      </p:pic>
      <p:pic>
        <p:nvPicPr>
          <p:cNvPr id="154" name="Google Shape;154;p9"/>
          <p:cNvPicPr preferRelativeResize="0"/>
          <p:nvPr/>
        </p:nvPicPr>
        <p:blipFill rotWithShape="1">
          <a:blip r:embed="rId7">
            <a:alphaModFix/>
          </a:blip>
          <a:srcRect b="0" l="0" r="0" t="0"/>
          <a:stretch/>
        </p:blipFill>
        <p:spPr>
          <a:xfrm>
            <a:off x="2337350" y="4278400"/>
            <a:ext cx="6276975" cy="627700"/>
          </a:xfrm>
          <a:prstGeom prst="rect">
            <a:avLst/>
          </a:prstGeom>
          <a:noFill/>
          <a:ln>
            <a:noFill/>
          </a:ln>
        </p:spPr>
      </p:pic>
      <p:pic>
        <p:nvPicPr>
          <p:cNvPr id="155" name="Google Shape;155;p9"/>
          <p:cNvPicPr preferRelativeResize="0"/>
          <p:nvPr/>
        </p:nvPicPr>
        <p:blipFill rotWithShape="1">
          <a:blip r:embed="rId8">
            <a:alphaModFix/>
          </a:blip>
          <a:srcRect b="0" l="0" r="0" t="0"/>
          <a:stretch/>
        </p:blipFill>
        <p:spPr>
          <a:xfrm>
            <a:off x="2425400" y="5207925"/>
            <a:ext cx="6188926" cy="39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1133475" y="919107"/>
            <a:ext cx="10182225" cy="731685"/>
          </a:xfrm>
          <a:prstGeom prst="rect">
            <a:avLst/>
          </a:prstGeom>
          <a:noFill/>
          <a:ln>
            <a:noFill/>
          </a:ln>
        </p:spPr>
      </p:pic>
      <p:pic>
        <p:nvPicPr>
          <p:cNvPr id="161" name="Google Shape;161;p10"/>
          <p:cNvPicPr preferRelativeResize="0"/>
          <p:nvPr/>
        </p:nvPicPr>
        <p:blipFill rotWithShape="1">
          <a:blip r:embed="rId4">
            <a:alphaModFix/>
          </a:blip>
          <a:srcRect b="0" l="0" r="0" t="0"/>
          <a:stretch/>
        </p:blipFill>
        <p:spPr>
          <a:xfrm>
            <a:off x="3011988" y="1778400"/>
            <a:ext cx="6168024" cy="709400"/>
          </a:xfrm>
          <a:prstGeom prst="rect">
            <a:avLst/>
          </a:prstGeom>
          <a:noFill/>
          <a:ln>
            <a:noFill/>
          </a:ln>
        </p:spPr>
      </p:pic>
      <p:pic>
        <p:nvPicPr>
          <p:cNvPr id="162" name="Google Shape;162;p10"/>
          <p:cNvPicPr preferRelativeResize="0"/>
          <p:nvPr/>
        </p:nvPicPr>
        <p:blipFill rotWithShape="1">
          <a:blip r:embed="rId5">
            <a:alphaModFix/>
          </a:blip>
          <a:srcRect b="0" l="0" r="0" t="0"/>
          <a:stretch/>
        </p:blipFill>
        <p:spPr>
          <a:xfrm>
            <a:off x="4250825" y="2722927"/>
            <a:ext cx="3690350" cy="1678325"/>
          </a:xfrm>
          <a:prstGeom prst="rect">
            <a:avLst/>
          </a:prstGeom>
          <a:noFill/>
          <a:ln>
            <a:noFill/>
          </a:ln>
        </p:spPr>
      </p:pic>
      <p:pic>
        <p:nvPicPr>
          <p:cNvPr id="163" name="Google Shape;163;p10"/>
          <p:cNvPicPr preferRelativeResize="0"/>
          <p:nvPr/>
        </p:nvPicPr>
        <p:blipFill rotWithShape="1">
          <a:blip r:embed="rId6">
            <a:alphaModFix/>
          </a:blip>
          <a:srcRect b="0" l="0" r="0" t="0"/>
          <a:stretch/>
        </p:blipFill>
        <p:spPr>
          <a:xfrm>
            <a:off x="8122975" y="2722925"/>
            <a:ext cx="3773975" cy="1736275"/>
          </a:xfrm>
          <a:prstGeom prst="rect">
            <a:avLst/>
          </a:prstGeom>
          <a:noFill/>
          <a:ln>
            <a:noFill/>
          </a:ln>
        </p:spPr>
      </p:pic>
      <p:pic>
        <p:nvPicPr>
          <p:cNvPr id="164" name="Google Shape;164;p10"/>
          <p:cNvPicPr preferRelativeResize="0"/>
          <p:nvPr/>
        </p:nvPicPr>
        <p:blipFill rotWithShape="1">
          <a:blip r:embed="rId7">
            <a:alphaModFix/>
          </a:blip>
          <a:srcRect b="0" l="0" r="0" t="0"/>
          <a:stretch/>
        </p:blipFill>
        <p:spPr>
          <a:xfrm>
            <a:off x="209075" y="4717275"/>
            <a:ext cx="3690350" cy="1465600"/>
          </a:xfrm>
          <a:prstGeom prst="rect">
            <a:avLst/>
          </a:prstGeom>
          <a:noFill/>
          <a:ln>
            <a:noFill/>
          </a:ln>
        </p:spPr>
      </p:pic>
      <p:pic>
        <p:nvPicPr>
          <p:cNvPr id="165" name="Google Shape;165;p10"/>
          <p:cNvPicPr preferRelativeResize="0"/>
          <p:nvPr/>
        </p:nvPicPr>
        <p:blipFill rotWithShape="1">
          <a:blip r:embed="rId8">
            <a:alphaModFix/>
          </a:blip>
          <a:srcRect b="0" l="0" r="0" t="0"/>
          <a:stretch/>
        </p:blipFill>
        <p:spPr>
          <a:xfrm>
            <a:off x="4209000" y="4717275"/>
            <a:ext cx="3516700" cy="1513475"/>
          </a:xfrm>
          <a:prstGeom prst="rect">
            <a:avLst/>
          </a:prstGeom>
          <a:noFill/>
          <a:ln>
            <a:noFill/>
          </a:ln>
        </p:spPr>
      </p:pic>
      <p:pic>
        <p:nvPicPr>
          <p:cNvPr id="166" name="Google Shape;166;p10"/>
          <p:cNvPicPr preferRelativeResize="0"/>
          <p:nvPr/>
        </p:nvPicPr>
        <p:blipFill rotWithShape="1">
          <a:blip r:embed="rId9">
            <a:alphaModFix/>
          </a:blip>
          <a:srcRect b="0" l="0" r="0" t="0"/>
          <a:stretch/>
        </p:blipFill>
        <p:spPr>
          <a:xfrm>
            <a:off x="8122975" y="4765150"/>
            <a:ext cx="3596263" cy="1465600"/>
          </a:xfrm>
          <a:prstGeom prst="rect">
            <a:avLst/>
          </a:prstGeom>
          <a:noFill/>
          <a:ln>
            <a:noFill/>
          </a:ln>
        </p:spPr>
      </p:pic>
      <p:pic>
        <p:nvPicPr>
          <p:cNvPr id="167" name="Google Shape;167;p10"/>
          <p:cNvPicPr preferRelativeResize="0"/>
          <p:nvPr/>
        </p:nvPicPr>
        <p:blipFill rotWithShape="1">
          <a:blip r:embed="rId10">
            <a:alphaModFix/>
          </a:blip>
          <a:srcRect b="0" l="0" r="0" t="0"/>
          <a:stretch/>
        </p:blipFill>
        <p:spPr>
          <a:xfrm>
            <a:off x="209075" y="2791300"/>
            <a:ext cx="3773975" cy="162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2019-06-02T15:46:14Z</dcterms:created>
  <dc:creator>rohit</dc:creator>
</cp:coreProperties>
</file>