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8"/>
  </p:notesMasterIdLst>
  <p:sldIdLst>
    <p:sldId id="256" r:id="rId2"/>
    <p:sldId id="257" r:id="rId3"/>
    <p:sldId id="265" r:id="rId4"/>
    <p:sldId id="258" r:id="rId5"/>
    <p:sldId id="259" r:id="rId6"/>
    <p:sldId id="268" r:id="rId7"/>
    <p:sldId id="261" r:id="rId8"/>
    <p:sldId id="269" r:id="rId9"/>
    <p:sldId id="270" r:id="rId10"/>
    <p:sldId id="266" r:id="rId11"/>
    <p:sldId id="271" r:id="rId12"/>
    <p:sldId id="272" r:id="rId13"/>
    <p:sldId id="260" r:id="rId14"/>
    <p:sldId id="262" r:id="rId15"/>
    <p:sldId id="273" r:id="rId16"/>
    <p:sldId id="26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17.1.2024.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733522" y="666730"/>
            <a:ext cx="2771150" cy="273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4422375" y="2526976"/>
            <a:ext cx="4036333" cy="8757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Programsko</a:t>
            </a:r>
            <a:r>
              <a:rPr lang="en-US" sz="2000" b="1" cap="small" dirty="0">
                <a:solidFill>
                  <a:srgbClr val="363636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inženjerstvo</a:t>
            </a:r>
            <a:endParaRPr lang="en-US" sz="2000" b="1" cap="small" dirty="0">
              <a:solidFill>
                <a:srgbClr val="363636"/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         </a:t>
            </a:r>
            <a:r>
              <a:rPr lang="en-US" sz="1600" b="1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ak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 god. 2023./2024.</a:t>
            </a:r>
            <a:endParaRPr lang="hr-HR" sz="1600" b="1" dirty="0">
              <a:solidFill>
                <a:srgbClr val="363636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E60C55-0B9A-415C-B973-238B00D9203B}"/>
              </a:ext>
            </a:extLst>
          </p:cNvPr>
          <p:cNvSpPr txBox="1"/>
          <p:nvPr/>
        </p:nvSpPr>
        <p:spPr>
          <a:xfrm>
            <a:off x="6472518" y="1130608"/>
            <a:ext cx="25977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100" b="0" dirty="0"/>
              <a:t>Zavod za elektroniku, mikroelektroniku, računalne i inteligentne sustave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17.1.2024.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17.1.2024.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BalkanLingo</a:t>
            </a:r>
            <a:br>
              <a:rPr lang="en-US" dirty="0"/>
            </a:br>
            <a:r>
              <a:rPr lang="hr-HR" sz="4400" dirty="0"/>
              <a:t>Tim od 6 i po’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1D6A6-3DEC-3CF5-6D13-0C9594E31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Ispitivanje</a:t>
            </a:r>
            <a:r>
              <a:rPr lang="en-US" dirty="0"/>
              <a:t> </a:t>
            </a:r>
            <a:r>
              <a:rPr lang="en-US" dirty="0" err="1"/>
              <a:t>sustava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64D2A-F329-9FC3-5364-705A6F505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hr-HR" sz="2400" dirty="0"/>
              <a:t>Ispitivanje aplikacije se izvodi pomoću </a:t>
            </a:r>
            <a:r>
              <a:rPr lang="hr-HR" sz="2400" dirty="0" err="1"/>
              <a:t>Jesta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hr-HR" sz="2400" dirty="0"/>
              <a:t>Ispitujemo dostupnost ruta, npr. može li </a:t>
            </a:r>
            <a:r>
              <a:rPr lang="hr-HR" sz="2400" dirty="0" err="1"/>
              <a:t>normani</a:t>
            </a:r>
            <a:r>
              <a:rPr lang="hr-HR" sz="2400" dirty="0"/>
              <a:t> korisnik ili napraviti neku ilegalnu akciju na nekoj ruti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Ispitujemo funkcije baze podataka te vraćaju li one točan rezultat</a:t>
            </a:r>
            <a:endParaRPr lang="en-US" sz="2400" dirty="0"/>
          </a:p>
          <a:p>
            <a:pPr marL="457200" lvl="1" indent="0">
              <a:buNone/>
            </a:pP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C9195-7B0B-E541-4DB2-C7E26AB7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27070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1D6A6-3DEC-3CF5-6D13-0C9594E31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Ispitivanje</a:t>
            </a:r>
            <a:r>
              <a:rPr lang="en-US" dirty="0"/>
              <a:t> </a:t>
            </a:r>
            <a:r>
              <a:rPr lang="en-US" dirty="0" err="1"/>
              <a:t>sustava</a:t>
            </a:r>
            <a:endParaRPr lang="hr-HR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E5BFF6B-DDC9-58B2-E0CD-8A4A0151F8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4192" y="3060011"/>
            <a:ext cx="7086600" cy="27908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C9195-7B0B-E541-4DB2-C7E26AB7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11</a:t>
            </a:fld>
            <a:endParaRPr lang="hr-H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1F470F-5E2B-776D-B387-644AE278C9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26"/>
          <a:stretch/>
        </p:blipFill>
        <p:spPr>
          <a:xfrm>
            <a:off x="953208" y="1291905"/>
            <a:ext cx="7478951" cy="181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998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1D6A6-3DEC-3CF5-6D13-0C9594E31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Ispitivanje</a:t>
            </a:r>
            <a:r>
              <a:rPr lang="en-US" dirty="0"/>
              <a:t> </a:t>
            </a:r>
            <a:r>
              <a:rPr lang="en-US" dirty="0" err="1"/>
              <a:t>sustava</a:t>
            </a: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C9195-7B0B-E541-4DB2-C7E26AB7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12</a:t>
            </a:fld>
            <a:endParaRPr lang="hr-HR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754BCB-9BFE-D42D-A9AD-3481C862E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0EBC61-CE35-6601-3F06-53AEB2D35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29562"/>
            <a:ext cx="7435064" cy="503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785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400" dirty="0"/>
              <a:t>Korišteni programski jezici i tehnologije</a:t>
            </a:r>
          </a:p>
          <a:p>
            <a:pPr lvl="1">
              <a:lnSpc>
                <a:spcPct val="100000"/>
              </a:lnSpc>
            </a:pPr>
            <a:r>
              <a:rPr lang="hr-HR" sz="2000" dirty="0" err="1"/>
              <a:t>Frontend</a:t>
            </a:r>
            <a:r>
              <a:rPr lang="hr-HR" sz="2000" dirty="0"/>
              <a:t>: HTMX </a:t>
            </a:r>
          </a:p>
          <a:p>
            <a:pPr lvl="1">
              <a:lnSpc>
                <a:spcPct val="100000"/>
              </a:lnSpc>
            </a:pPr>
            <a:r>
              <a:rPr lang="hr-HR" sz="2000" dirty="0" err="1"/>
              <a:t>Backend</a:t>
            </a:r>
            <a:r>
              <a:rPr lang="hr-HR" sz="2000" dirty="0"/>
              <a:t>: Express (node.js), SQLite3, Jest, Ajax, </a:t>
            </a:r>
            <a:r>
              <a:rPr lang="hr-HR" sz="2000" dirty="0" err="1"/>
              <a:t>Nodemailer</a:t>
            </a:r>
            <a:r>
              <a:rPr lang="hr-HR" sz="2000" dirty="0"/>
              <a:t>, Google-</a:t>
            </a:r>
            <a:r>
              <a:rPr lang="hr-HR" sz="2000" dirty="0" err="1"/>
              <a:t>Translate</a:t>
            </a:r>
            <a:r>
              <a:rPr lang="hr-HR" sz="2000" dirty="0"/>
              <a:t>-</a:t>
            </a:r>
            <a:r>
              <a:rPr lang="hr-HR" sz="2000" dirty="0" err="1"/>
              <a:t>Api</a:t>
            </a:r>
            <a:r>
              <a:rPr lang="hr-HR" sz="2000" dirty="0"/>
              <a:t>, </a:t>
            </a:r>
            <a:r>
              <a:rPr lang="hr-HR" sz="2000" dirty="0" err="1"/>
              <a:t>FreeDictionaryApi</a:t>
            </a:r>
            <a:r>
              <a:rPr lang="hr-HR" sz="2000" dirty="0"/>
              <a:t>, </a:t>
            </a:r>
            <a:r>
              <a:rPr lang="hr-HR" sz="2000" dirty="0" err="1"/>
              <a:t>ElevenLabs</a:t>
            </a:r>
            <a:endParaRPr lang="en-US" sz="2000" dirty="0"/>
          </a:p>
          <a:p>
            <a:pPr marL="457200" lvl="1" indent="0">
              <a:lnSpc>
                <a:spcPct val="100000"/>
              </a:lnSpc>
              <a:buNone/>
            </a:pPr>
            <a:endParaRPr lang="hr-HR" sz="2000" dirty="0"/>
          </a:p>
          <a:p>
            <a:pPr>
              <a:lnSpc>
                <a:spcPct val="100000"/>
              </a:lnSpc>
            </a:pPr>
            <a:r>
              <a:rPr lang="hr-HR" sz="2400" dirty="0" err="1"/>
              <a:t>Visual</a:t>
            </a:r>
            <a:r>
              <a:rPr lang="hr-HR" sz="2400" dirty="0"/>
              <a:t> studio </a:t>
            </a:r>
            <a:r>
              <a:rPr lang="hr-HR" sz="2400" dirty="0" err="1"/>
              <a:t>code</a:t>
            </a:r>
            <a:r>
              <a:rPr lang="hr-HR" sz="2400" dirty="0"/>
              <a:t>, </a:t>
            </a:r>
            <a:r>
              <a:rPr lang="hr-HR" sz="2400" dirty="0" err="1"/>
              <a:t>Docker</a:t>
            </a:r>
            <a:r>
              <a:rPr lang="hr-HR" sz="2400" dirty="0"/>
              <a:t>, DB browser for </a:t>
            </a:r>
            <a:r>
              <a:rPr lang="hr-HR" sz="2400" dirty="0" err="1"/>
              <a:t>SQLite</a:t>
            </a:r>
            <a:r>
              <a:rPr lang="hr-HR" sz="2400" dirty="0"/>
              <a:t>, </a:t>
            </a:r>
            <a:r>
              <a:rPr lang="hr-HR" sz="2400" dirty="0" err="1"/>
              <a:t>LaTeX</a:t>
            </a:r>
            <a:r>
              <a:rPr lang="hr-HR" sz="2400" dirty="0"/>
              <a:t>, </a:t>
            </a:r>
            <a:r>
              <a:rPr lang="hr-HR" sz="2400" dirty="0" err="1"/>
              <a:t>Discord</a:t>
            </a:r>
            <a:r>
              <a:rPr lang="hr-HR" sz="2400" dirty="0"/>
              <a:t>, MS </a:t>
            </a:r>
            <a:r>
              <a:rPr lang="hr-HR" sz="2400" dirty="0" err="1"/>
              <a:t>Teams</a:t>
            </a:r>
            <a:r>
              <a:rPr lang="hr-HR" sz="2400" dirty="0"/>
              <a:t>, </a:t>
            </a:r>
            <a:r>
              <a:rPr lang="hr-HR" sz="2400" dirty="0" err="1"/>
              <a:t>Visual</a:t>
            </a:r>
            <a:r>
              <a:rPr lang="hr-HR" sz="2400" dirty="0"/>
              <a:t> </a:t>
            </a:r>
            <a:r>
              <a:rPr lang="hr-HR" sz="2400" dirty="0" err="1"/>
              <a:t>Paradigm</a:t>
            </a:r>
            <a:r>
              <a:rPr lang="hr-HR" sz="2400" dirty="0"/>
              <a:t>, </a:t>
            </a:r>
            <a:r>
              <a:rPr lang="hr-HR" sz="2400" dirty="0" err="1"/>
              <a:t>Lucidchart</a:t>
            </a:r>
            <a:endParaRPr lang="hr-HR" sz="2400" dirty="0"/>
          </a:p>
          <a:p>
            <a:pPr marL="457200" lvl="1" indent="0">
              <a:lnSpc>
                <a:spcPct val="100000"/>
              </a:lnSpc>
              <a:buNone/>
            </a:pPr>
            <a:endParaRPr lang="hr-H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400" dirty="0"/>
              <a:t>Razvoj se odvijao u 4 mini ciklusa</a:t>
            </a:r>
          </a:p>
          <a:p>
            <a:pPr lvl="1">
              <a:lnSpc>
                <a:spcPct val="100000"/>
              </a:lnSpc>
            </a:pPr>
            <a:r>
              <a:rPr lang="hr-HR" sz="1800" dirty="0"/>
              <a:t>Odlučivanje o funkcionalnosti i pisanje dokumentacija</a:t>
            </a:r>
          </a:p>
          <a:p>
            <a:pPr lvl="1">
              <a:lnSpc>
                <a:spcPct val="100000"/>
              </a:lnSpc>
            </a:pPr>
            <a:r>
              <a:rPr lang="hr-HR" sz="1800" dirty="0"/>
              <a:t>Stvaranje minimalne aplikacije</a:t>
            </a:r>
          </a:p>
          <a:p>
            <a:pPr lvl="1">
              <a:lnSpc>
                <a:spcPct val="100000"/>
              </a:lnSpc>
            </a:pPr>
            <a:r>
              <a:rPr lang="hr-HR" sz="1800" dirty="0"/>
              <a:t>Dovršavanje aplikacije</a:t>
            </a:r>
          </a:p>
          <a:p>
            <a:pPr lvl="1">
              <a:lnSpc>
                <a:spcPct val="100000"/>
              </a:lnSpc>
            </a:pPr>
            <a:r>
              <a:rPr lang="hr-HR" sz="1800" dirty="0"/>
              <a:t>Dopunjavanje i izmjena stare dokumentacije</a:t>
            </a:r>
            <a:endParaRPr lang="hr-HR" sz="800" dirty="0"/>
          </a:p>
          <a:p>
            <a:pPr>
              <a:lnSpc>
                <a:spcPct val="100000"/>
              </a:lnSpc>
            </a:pPr>
            <a:r>
              <a:rPr lang="hr-HR" sz="2400" dirty="0"/>
              <a:t>Najsličnije cikličnom modelu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Svaki član je prosječno radio 24-34 sati na projektu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400" dirty="0"/>
              <a:t>Vremenska linija razvoja (specifikacija, implementacija, ispitivanje, dokumentiranje)</a:t>
            </a:r>
          </a:p>
          <a:p>
            <a:pPr lvl="1">
              <a:lnSpc>
                <a:spcPct val="100000"/>
              </a:lnSpc>
            </a:pPr>
            <a:r>
              <a:rPr lang="hr-HR" sz="2000" dirty="0"/>
              <a:t>Poželjan grafički prikaz</a:t>
            </a:r>
            <a:endParaRPr lang="en-US" sz="2000" dirty="0"/>
          </a:p>
          <a:p>
            <a:pPr lvl="1">
              <a:lnSpc>
                <a:spcPct val="100000"/>
              </a:lnSpc>
            </a:pPr>
            <a:r>
              <a:rPr lang="en-US" sz="2000" dirty="0" err="1"/>
              <a:t>Prokomentirati</a:t>
            </a:r>
            <a:r>
              <a:rPr lang="en-US" sz="2000" dirty="0"/>
              <a:t> </a:t>
            </a:r>
            <a:r>
              <a:rPr lang="en-US" sz="2000" dirty="0" err="1"/>
              <a:t>kojem</a:t>
            </a:r>
            <a:r>
              <a:rPr lang="en-US" sz="2000" dirty="0"/>
              <a:t> je SDLC </a:t>
            </a:r>
            <a:r>
              <a:rPr lang="en-US" sz="2000" dirty="0" err="1"/>
              <a:t>modelu</a:t>
            </a:r>
            <a:r>
              <a:rPr lang="en-US" sz="2000" dirty="0"/>
              <a:t> </a:t>
            </a:r>
            <a:r>
              <a:rPr lang="en-US" sz="2000" dirty="0" err="1"/>
              <a:t>Vaš</a:t>
            </a:r>
            <a:r>
              <a:rPr lang="en-US" sz="2000" dirty="0"/>
              <a:t> </a:t>
            </a:r>
            <a:r>
              <a:rPr lang="en-US" sz="2000" dirty="0" err="1"/>
              <a:t>proces</a:t>
            </a:r>
            <a:r>
              <a:rPr lang="en-US" sz="2000" dirty="0"/>
              <a:t> </a:t>
            </a:r>
            <a:r>
              <a:rPr lang="en-US" sz="2000" dirty="0" err="1"/>
              <a:t>razvoja</a:t>
            </a:r>
            <a:r>
              <a:rPr lang="en-US" sz="2000" dirty="0"/>
              <a:t> bio </a:t>
            </a:r>
            <a:r>
              <a:rPr lang="en-US" sz="2000" dirty="0" err="1"/>
              <a:t>najsličniji</a:t>
            </a:r>
            <a:r>
              <a:rPr lang="en-US" sz="2000" dirty="0"/>
              <a:t> (</a:t>
            </a:r>
            <a:r>
              <a:rPr lang="en-US" sz="2000" dirty="0" err="1"/>
              <a:t>vodopadni</a:t>
            </a:r>
            <a:r>
              <a:rPr lang="en-US" sz="2000" dirty="0"/>
              <a:t>, </a:t>
            </a:r>
            <a:r>
              <a:rPr lang="en-US" sz="2000" dirty="0" err="1"/>
              <a:t>agilni</a:t>
            </a:r>
            <a:r>
              <a:rPr lang="en-US" sz="2000" dirty="0"/>
              <a:t>…)</a:t>
            </a:r>
            <a:endParaRPr lang="hr-HR" sz="2000" dirty="0"/>
          </a:p>
          <a:p>
            <a:pPr marL="457200" lvl="1" indent="0">
              <a:lnSpc>
                <a:spcPct val="100000"/>
              </a:lnSpc>
              <a:buNone/>
            </a:pPr>
            <a:endParaRPr lang="hr-HR" sz="2000" dirty="0"/>
          </a:p>
          <a:p>
            <a:pPr>
              <a:lnSpc>
                <a:spcPct val="100000"/>
              </a:lnSpc>
            </a:pPr>
            <a:r>
              <a:rPr lang="hr-HR" sz="2400" dirty="0"/>
              <a:t>Raspodjela posla po članovima tima</a:t>
            </a:r>
            <a:endParaRPr lang="en-US" sz="2400" dirty="0"/>
          </a:p>
          <a:p>
            <a:pPr lvl="1">
              <a:lnSpc>
                <a:spcPct val="100000"/>
              </a:lnSpc>
            </a:pPr>
            <a:r>
              <a:rPr lang="en-US" sz="1800" dirty="0" err="1"/>
              <a:t>Navesti</a:t>
            </a:r>
            <a:r>
              <a:rPr lang="en-US" sz="1800" dirty="0"/>
              <a:t> </a:t>
            </a:r>
            <a:r>
              <a:rPr lang="en-US" sz="1800" dirty="0" err="1"/>
              <a:t>približan</a:t>
            </a:r>
            <a:r>
              <a:rPr lang="en-US" sz="1800" dirty="0"/>
              <a:t> </a:t>
            </a:r>
            <a:r>
              <a:rPr lang="en-US" sz="1800" dirty="0" err="1"/>
              <a:t>broj</a:t>
            </a:r>
            <a:r>
              <a:rPr lang="en-US" sz="1800" dirty="0"/>
              <a:t> sati </a:t>
            </a:r>
            <a:r>
              <a:rPr lang="en-US" sz="1800" dirty="0" err="1"/>
              <a:t>utrošenih</a:t>
            </a:r>
            <a:r>
              <a:rPr lang="en-US" sz="1800" dirty="0"/>
              <a:t> </a:t>
            </a:r>
            <a:r>
              <a:rPr lang="en-US" sz="1800" dirty="0" err="1"/>
              <a:t>na</a:t>
            </a:r>
            <a:r>
              <a:rPr lang="en-US" sz="1800" dirty="0"/>
              <a:t> </a:t>
            </a:r>
            <a:r>
              <a:rPr lang="en-US" sz="1800" dirty="0" err="1"/>
              <a:t>izradu</a:t>
            </a:r>
            <a:r>
              <a:rPr lang="en-US" sz="1800" dirty="0"/>
              <a:t> </a:t>
            </a:r>
            <a:r>
              <a:rPr lang="en-US" sz="1800" dirty="0" err="1"/>
              <a:t>projekta</a:t>
            </a:r>
            <a:endParaRPr lang="hr-HR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60487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Naučene lekcije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Dobro:</a:t>
            </a:r>
          </a:p>
          <a:p>
            <a:pPr lvl="1"/>
            <a:r>
              <a:rPr lang="hr-HR" dirty="0">
                <a:sym typeface="Wingdings" panose="05000000000000000000" pitchFamily="2" charset="2"/>
              </a:rPr>
              <a:t>Svi članovi su radili dio posla koji im je bio zanimljiv</a:t>
            </a:r>
          </a:p>
          <a:p>
            <a:pPr lvl="1"/>
            <a:r>
              <a:rPr lang="hr-HR" dirty="0">
                <a:sym typeface="Wingdings" panose="05000000000000000000" pitchFamily="2" charset="2"/>
              </a:rPr>
              <a:t>Svi smo imali otprilike jednaku količinu posla</a:t>
            </a:r>
          </a:p>
          <a:p>
            <a:pPr lvl="1"/>
            <a:r>
              <a:rPr lang="hr-HR" dirty="0">
                <a:sym typeface="Wingdings" panose="05000000000000000000" pitchFamily="2" charset="2"/>
              </a:rPr>
              <a:t>Jednostavnost programskog rješenja</a:t>
            </a:r>
          </a:p>
          <a:p>
            <a:r>
              <a:rPr lang="hr-HR" dirty="0">
                <a:sym typeface="Wingdings" panose="05000000000000000000" pitchFamily="2" charset="2"/>
              </a:rPr>
              <a:t>Moglo bolje:</a:t>
            </a:r>
          </a:p>
          <a:p>
            <a:pPr lvl="1"/>
            <a:r>
              <a:rPr lang="hr-HR" dirty="0">
                <a:sym typeface="Wingdings" panose="05000000000000000000" pitchFamily="2" charset="2"/>
              </a:rPr>
              <a:t>Koristiti </a:t>
            </a:r>
            <a:r>
              <a:rPr lang="hr-HR" dirty="0" err="1">
                <a:sym typeface="Wingdings" panose="05000000000000000000" pitchFamily="2" charset="2"/>
              </a:rPr>
              <a:t>Hono</a:t>
            </a:r>
            <a:r>
              <a:rPr lang="hr-HR" dirty="0">
                <a:sym typeface="Wingdings" panose="05000000000000000000" pitchFamily="2" charset="2"/>
              </a:rPr>
              <a:t> ili </a:t>
            </a:r>
            <a:r>
              <a:rPr lang="hr-HR" dirty="0" err="1">
                <a:sym typeface="Wingdings" panose="05000000000000000000" pitchFamily="2" charset="2"/>
              </a:rPr>
              <a:t>Elysiu</a:t>
            </a:r>
            <a:r>
              <a:rPr lang="hr-HR" dirty="0">
                <a:sym typeface="Wingdings" panose="05000000000000000000" pitchFamily="2" charset="2"/>
              </a:rPr>
              <a:t> umjesto Express-a</a:t>
            </a:r>
          </a:p>
          <a:p>
            <a:r>
              <a:rPr lang="hr-HR" dirty="0">
                <a:sym typeface="Wingdings" panose="05000000000000000000" pitchFamily="2" charset="2"/>
              </a:rPr>
              <a:t>Nikad više:</a:t>
            </a:r>
          </a:p>
          <a:p>
            <a:pPr lvl="1"/>
            <a:r>
              <a:rPr lang="hr-HR" dirty="0">
                <a:sym typeface="Wingdings" panose="05000000000000000000" pitchFamily="2" charset="2"/>
              </a:rPr>
              <a:t>Nikad više ne pisati </a:t>
            </a:r>
            <a:r>
              <a:rPr lang="hr-HR" dirty="0" err="1">
                <a:sym typeface="Wingdings" panose="05000000000000000000" pitchFamily="2" charset="2"/>
              </a:rPr>
              <a:t>backend</a:t>
            </a:r>
            <a:r>
              <a:rPr lang="hr-HR" dirty="0">
                <a:sym typeface="Wingdings" panose="05000000000000000000" pitchFamily="2" charset="2"/>
              </a:rPr>
              <a:t>-e bez </a:t>
            </a:r>
            <a:r>
              <a:rPr lang="hr-HR" dirty="0" err="1">
                <a:sym typeface="Wingdings" panose="05000000000000000000" pitchFamily="2" charset="2"/>
              </a:rPr>
              <a:t>TypeScripta</a:t>
            </a:r>
            <a:r>
              <a:rPr lang="hr-HR" dirty="0">
                <a:sym typeface="Wingdings" panose="05000000000000000000" pitchFamily="2" charset="2"/>
              </a:rPr>
              <a:t>, sigurno 50% manje vremena utrošeno u </a:t>
            </a:r>
            <a:r>
              <a:rPr lang="hr-HR" dirty="0" err="1">
                <a:sym typeface="Wingdings" panose="05000000000000000000" pitchFamily="2" charset="2"/>
              </a:rPr>
              <a:t>debugiranje</a:t>
            </a:r>
            <a:endParaRPr lang="hr-HR" dirty="0">
              <a:sym typeface="Wingdings" panose="05000000000000000000" pitchFamily="2" charset="2"/>
            </a:endParaRPr>
          </a:p>
          <a:p>
            <a:pPr lvl="1"/>
            <a:endParaRPr lang="hr-HR" dirty="0">
              <a:sym typeface="Wingdings" panose="05000000000000000000" pitchFamily="2" charset="2"/>
            </a:endParaRP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  <a:p>
            <a:r>
              <a:rPr lang="hr-HR" dirty="0"/>
              <a:t>Pregled zahtjeva</a:t>
            </a:r>
          </a:p>
          <a:p>
            <a:r>
              <a:rPr lang="hr-HR" dirty="0"/>
              <a:t>Korišteni alati i tehnologije</a:t>
            </a:r>
          </a:p>
          <a:p>
            <a:r>
              <a:rPr lang="hr-HR" dirty="0"/>
              <a:t>Arhitektura</a:t>
            </a:r>
          </a:p>
          <a:p>
            <a:r>
              <a:rPr lang="hr-HR" dirty="0"/>
              <a:t>Organizacija rada </a:t>
            </a:r>
          </a:p>
          <a:p>
            <a:r>
              <a:rPr lang="hr-HR" dirty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EEFE2-0E87-C862-EA2A-11CE3190D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Članovi</a:t>
            </a:r>
            <a:r>
              <a:rPr lang="en-US" dirty="0"/>
              <a:t> </a:t>
            </a:r>
            <a:r>
              <a:rPr lang="en-US" dirty="0" err="1"/>
              <a:t>tima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8C00-8248-A3F2-C0FB-65F0B6FDA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116" y="1395554"/>
            <a:ext cx="8271545" cy="4931327"/>
          </a:xfrm>
        </p:spPr>
        <p:txBody>
          <a:bodyPr>
            <a:normAutofit/>
          </a:bodyPr>
          <a:lstStyle/>
          <a:p>
            <a:r>
              <a:rPr lang="hr-HR" sz="2400" dirty="0"/>
              <a:t>Nino Nogić – Voditelj grupe, upravljanje projektom / </a:t>
            </a:r>
            <a:r>
              <a:rPr lang="hr-HR" sz="2400" dirty="0" err="1"/>
              <a:t>backend</a:t>
            </a:r>
            <a:endParaRPr lang="hr-HR" sz="2400" dirty="0"/>
          </a:p>
          <a:p>
            <a:r>
              <a:rPr lang="hr-HR" sz="2400" dirty="0"/>
              <a:t>Hrvoje </a:t>
            </a:r>
            <a:r>
              <a:rPr lang="hr-HR" sz="2400" dirty="0" err="1"/>
              <a:t>Biloš</a:t>
            </a:r>
            <a:r>
              <a:rPr lang="hr-HR" sz="2400" dirty="0"/>
              <a:t> – dokumentacija / </a:t>
            </a:r>
            <a:r>
              <a:rPr lang="hr-HR" sz="2400" dirty="0" err="1"/>
              <a:t>backend</a:t>
            </a:r>
            <a:endParaRPr lang="hr-HR" sz="2400" dirty="0"/>
          </a:p>
          <a:p>
            <a:r>
              <a:rPr lang="hr-HR" sz="2400" dirty="0"/>
              <a:t>Borna Krušlin - dokumentacija / </a:t>
            </a:r>
            <a:r>
              <a:rPr lang="hr-HR" sz="2400" dirty="0" err="1"/>
              <a:t>backend</a:t>
            </a:r>
            <a:endParaRPr lang="hr-HR" sz="2400" dirty="0"/>
          </a:p>
          <a:p>
            <a:r>
              <a:rPr lang="hr-HR" sz="2400" dirty="0"/>
              <a:t>Petar </a:t>
            </a:r>
            <a:r>
              <a:rPr lang="hr-HR" sz="2400" dirty="0" err="1"/>
              <a:t>Panđa</a:t>
            </a:r>
            <a:r>
              <a:rPr lang="hr-HR" sz="2400" dirty="0"/>
              <a:t> – dokumentacija / baza podataka / testiranje</a:t>
            </a:r>
          </a:p>
          <a:p>
            <a:r>
              <a:rPr lang="hr-HR" sz="2400" dirty="0"/>
              <a:t>Martin </a:t>
            </a:r>
            <a:r>
              <a:rPr lang="hr-HR" sz="2400" dirty="0" err="1"/>
              <a:t>Bogoje</a:t>
            </a:r>
            <a:r>
              <a:rPr lang="hr-HR" sz="2400" dirty="0"/>
              <a:t> – dokumentacija / </a:t>
            </a:r>
            <a:r>
              <a:rPr lang="hr-HR" sz="2400" dirty="0" err="1"/>
              <a:t>frontend</a:t>
            </a:r>
            <a:endParaRPr lang="hr-HR" sz="2400" dirty="0"/>
          </a:p>
          <a:p>
            <a:r>
              <a:rPr lang="hr-HR" sz="2400" dirty="0"/>
              <a:t>Alberto Kerim – dokumentacija / </a:t>
            </a:r>
            <a:r>
              <a:rPr lang="hr-HR" sz="2400" dirty="0" err="1"/>
              <a:t>frontend</a:t>
            </a:r>
            <a:r>
              <a:rPr lang="hr-HR" sz="2400" dirty="0"/>
              <a:t> / </a:t>
            </a:r>
            <a:r>
              <a:rPr lang="hr-HR" sz="2400" dirty="0" err="1"/>
              <a:t>backend</a:t>
            </a:r>
            <a:endParaRPr lang="hr-HR" sz="2400" dirty="0"/>
          </a:p>
          <a:p>
            <a:r>
              <a:rPr lang="hr-HR" sz="2400" dirty="0"/>
              <a:t>Lana </a:t>
            </a:r>
            <a:r>
              <a:rPr lang="hr-HR" sz="2400" dirty="0" err="1"/>
              <a:t>Kuretić</a:t>
            </a:r>
            <a:r>
              <a:rPr lang="hr-HR" sz="2400" dirty="0"/>
              <a:t> – dokumentacija / UX / UI / lektoriranje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ED4CF-678A-0529-FC12-9BA325545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67652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 err="1"/>
              <a:t>Cilj</a:t>
            </a:r>
            <a:r>
              <a:rPr lang="hr-HR" sz="2400" dirty="0"/>
              <a:t> </a:t>
            </a:r>
            <a:r>
              <a:rPr lang="en-US" sz="2400" dirty="0" err="1"/>
              <a:t>projekta</a:t>
            </a:r>
            <a:r>
              <a:rPr lang="en-US" sz="2400" dirty="0"/>
              <a:t> je </a:t>
            </a:r>
            <a:r>
              <a:rPr lang="en-US" sz="2400" dirty="0" err="1"/>
              <a:t>razvijanje</a:t>
            </a:r>
            <a:r>
              <a:rPr lang="en-US" sz="2400" dirty="0"/>
              <a:t> </a:t>
            </a:r>
            <a:r>
              <a:rPr lang="en-US" sz="2400" dirty="0" err="1"/>
              <a:t>programske</a:t>
            </a:r>
            <a:r>
              <a:rPr lang="en-US" sz="2400" dirty="0"/>
              <a:t> </a:t>
            </a:r>
            <a:r>
              <a:rPr lang="en-US" sz="2400" dirty="0" err="1"/>
              <a:t>potpore</a:t>
            </a:r>
            <a:r>
              <a:rPr lang="en-US" sz="2400" dirty="0"/>
              <a:t> za web </a:t>
            </a:r>
            <a:r>
              <a:rPr lang="en-US" sz="2400" dirty="0" err="1"/>
              <a:t>aplikaciju</a:t>
            </a:r>
            <a:r>
              <a:rPr lang="en-US" sz="2400" dirty="0"/>
              <a:t> ”</a:t>
            </a:r>
            <a:r>
              <a:rPr lang="en-US" sz="2400" dirty="0" err="1"/>
              <a:t>BalkanLingo</a:t>
            </a:r>
            <a:r>
              <a:rPr lang="en-US" sz="2400" dirty="0"/>
              <a:t>” </a:t>
            </a:r>
            <a:r>
              <a:rPr lang="en-US" sz="2400" dirty="0" err="1"/>
              <a:t>koja</a:t>
            </a:r>
            <a:r>
              <a:rPr lang="en-US" sz="2400" dirty="0"/>
              <a:t> </a:t>
            </a:r>
            <a:r>
              <a:rPr lang="en-US" sz="2400" dirty="0" err="1"/>
              <a:t>omogu</a:t>
            </a:r>
            <a:r>
              <a:rPr lang="hr-HR" sz="2400" dirty="0"/>
              <a:t>ć</a:t>
            </a:r>
            <a:r>
              <a:rPr lang="en-US" sz="2400" dirty="0" err="1"/>
              <a:t>uje</a:t>
            </a:r>
            <a:r>
              <a:rPr lang="en-US" sz="2400" dirty="0"/>
              <a:t> </a:t>
            </a:r>
            <a:r>
              <a:rPr lang="en-US" sz="2400" dirty="0" err="1"/>
              <a:t>korisnicima</a:t>
            </a:r>
            <a:r>
              <a:rPr lang="en-US" sz="2400" dirty="0"/>
              <a:t> u</a:t>
            </a:r>
            <a:r>
              <a:rPr lang="hr-HR" sz="2400" dirty="0"/>
              <a:t>č</a:t>
            </a:r>
            <a:r>
              <a:rPr lang="en-US" sz="2400" dirty="0" err="1"/>
              <a:t>enje</a:t>
            </a:r>
            <a:r>
              <a:rPr lang="en-US" sz="2400" dirty="0"/>
              <a:t> </a:t>
            </a:r>
            <a:r>
              <a:rPr lang="en-US" sz="2400" dirty="0" err="1"/>
              <a:t>stranih</a:t>
            </a:r>
            <a:r>
              <a:rPr lang="en-US" sz="2400" dirty="0"/>
              <a:t> </a:t>
            </a:r>
            <a:r>
              <a:rPr lang="en-US" sz="2400" dirty="0" err="1"/>
              <a:t>jezika</a:t>
            </a:r>
            <a:r>
              <a:rPr lang="en-US" sz="2400" dirty="0"/>
              <a:t> </a:t>
            </a:r>
            <a:r>
              <a:rPr lang="en-US" sz="2400" dirty="0" err="1"/>
              <a:t>uz</a:t>
            </a:r>
            <a:r>
              <a:rPr lang="en-US" sz="2400" dirty="0"/>
              <a:t> </a:t>
            </a:r>
            <a:r>
              <a:rPr lang="en-US" sz="2400" dirty="0" err="1"/>
              <a:t>preduvjet</a:t>
            </a:r>
            <a:r>
              <a:rPr lang="en-US" sz="2400" dirty="0"/>
              <a:t> </a:t>
            </a:r>
            <a:r>
              <a:rPr lang="en-US" sz="2400" dirty="0" err="1"/>
              <a:t>poznavanja</a:t>
            </a:r>
            <a:r>
              <a:rPr lang="en-US" sz="2400" dirty="0"/>
              <a:t> </a:t>
            </a:r>
            <a:r>
              <a:rPr lang="en-US" sz="2400" dirty="0" err="1"/>
              <a:t>hrvatskog</a:t>
            </a:r>
            <a:r>
              <a:rPr lang="en-US" sz="2400" dirty="0"/>
              <a:t> </a:t>
            </a:r>
            <a:r>
              <a:rPr lang="en-US" sz="2400" dirty="0" err="1"/>
              <a:t>jezika</a:t>
            </a:r>
            <a:r>
              <a:rPr lang="en-US" sz="2400" dirty="0"/>
              <a:t>. </a:t>
            </a:r>
            <a:endParaRPr lang="hr-HR" sz="2400" dirty="0"/>
          </a:p>
          <a:p>
            <a:pPr>
              <a:lnSpc>
                <a:spcPct val="100000"/>
              </a:lnSpc>
            </a:pPr>
            <a:r>
              <a:rPr lang="hr-HR" sz="2400" dirty="0"/>
              <a:t>Na tržištu postoji nekoliko sličnih aplikacija </a:t>
            </a:r>
          </a:p>
          <a:p>
            <a:pPr lvl="1">
              <a:lnSpc>
                <a:spcPct val="100000"/>
              </a:lnSpc>
            </a:pPr>
            <a:r>
              <a:rPr lang="hr-HR" sz="2000" dirty="0" err="1"/>
              <a:t>Kahoot</a:t>
            </a:r>
            <a:endParaRPr lang="hr-HR" sz="2000" dirty="0"/>
          </a:p>
          <a:p>
            <a:pPr lvl="1">
              <a:lnSpc>
                <a:spcPct val="100000"/>
              </a:lnSpc>
            </a:pPr>
            <a:r>
              <a:rPr lang="hr-HR" sz="2000" dirty="0" err="1"/>
              <a:t>Duolingo</a:t>
            </a:r>
            <a:endParaRPr lang="hr-HR" sz="2000" dirty="0"/>
          </a:p>
          <a:p>
            <a:pPr lvl="1">
              <a:lnSpc>
                <a:spcPct val="100000"/>
              </a:lnSpc>
            </a:pPr>
            <a:r>
              <a:rPr lang="hr-HR" sz="2000" dirty="0"/>
              <a:t>Anki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28908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hr-HR" sz="2400" dirty="0"/>
          </a:p>
          <a:p>
            <a:pPr>
              <a:lnSpc>
                <a:spcPct val="100000"/>
              </a:lnSpc>
            </a:pPr>
            <a:endParaRPr lang="hr-H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138677-2E7D-A718-25A9-04B98CE29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395553"/>
            <a:ext cx="7886700" cy="495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hr-HR" sz="2400" dirty="0"/>
          </a:p>
          <a:p>
            <a:pPr>
              <a:lnSpc>
                <a:spcPct val="100000"/>
              </a:lnSpc>
            </a:pPr>
            <a:endParaRPr lang="hr-H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FA9B97-B2D5-D2D4-76D6-E048E701F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378713"/>
            <a:ext cx="7886700" cy="496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606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hr-HR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7B891A-E130-5FD5-86C2-2581AA941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350" y="1229562"/>
            <a:ext cx="5899300" cy="493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hr-HR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5D907D-D227-B5FC-7148-CDD98CAF9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5554"/>
            <a:ext cx="9144000" cy="373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829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hr-HR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D12733-0E27-F0F4-D8CC-405F0734E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09965"/>
            <a:ext cx="7886700" cy="491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01434"/>
      </p:ext>
    </p:extLst>
  </p:cSld>
  <p:clrMapOvr>
    <a:masterClrMapping/>
  </p:clrMapOvr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1258</TotalTime>
  <Words>372</Words>
  <Application>Microsoft Office PowerPoint</Application>
  <PresentationFormat>On-screen Show (4:3)</PresentationFormat>
  <Paragraphs>78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Century Gothic</vt:lpstr>
      <vt:lpstr>Courier New</vt:lpstr>
      <vt:lpstr>Franklin Gothic Book</vt:lpstr>
      <vt:lpstr>Wingdings</vt:lpstr>
      <vt:lpstr>PROGI-template</vt:lpstr>
      <vt:lpstr>BalkanLingo Tim od 6 i po’</vt:lpstr>
      <vt:lpstr>Sadržaj</vt:lpstr>
      <vt:lpstr>Članovi tima</vt:lpstr>
      <vt:lpstr>Opis zadatka</vt:lpstr>
      <vt:lpstr>Pregled zahtjeva</vt:lpstr>
      <vt:lpstr>Pregled zahtjeva</vt:lpstr>
      <vt:lpstr>Arhitektura sustava</vt:lpstr>
      <vt:lpstr>Arhitektura sustava</vt:lpstr>
      <vt:lpstr>Arhitektura sustava</vt:lpstr>
      <vt:lpstr>Ispitivanje sustava</vt:lpstr>
      <vt:lpstr>Ispitivanje sustava</vt:lpstr>
      <vt:lpstr>Ispitivanje sustava</vt:lpstr>
      <vt:lpstr>Korišteni alati i tehnologije</vt:lpstr>
      <vt:lpstr>Organizacija rada</vt:lpstr>
      <vt:lpstr>Organizacija rada</vt:lpstr>
      <vt:lpstr>Naučene lekcije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Nino Nogić</cp:lastModifiedBy>
  <cp:revision>30</cp:revision>
  <dcterms:created xsi:type="dcterms:W3CDTF">2016-01-18T13:10:52Z</dcterms:created>
  <dcterms:modified xsi:type="dcterms:W3CDTF">2024-01-17T17:48:21Z</dcterms:modified>
</cp:coreProperties>
</file>