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1e521d1d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1e521d1d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1e521d1d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1e521d1d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1e521d1d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1e521d1d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1e521d1d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1e521d1d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1e521d1d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1e521d1d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1e521d1d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1e521d1d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1e521d1d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1e521d1d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1e521d1d7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1e521d1d7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1e521d1d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1e521d1d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resources.wolframcloud.com/NeuralNetRepository/resources/VGG-19-Trained-on-ImageNet-Competition-Data" TargetMode="External"/><Relationship Id="rId4" Type="http://schemas.openxmlformats.org/officeDocument/2006/relationships/hyperlink" Target="https://keras.io/guides/transfer_learn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image-net.org/challenges/LSVRC/201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261075" y="293425"/>
            <a:ext cx="5189400" cy="395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Cat vs Dog Image Classification using VGG-19 Transfer Learning and Fine Tuning</a:t>
            </a:r>
            <a:endParaRPr/>
          </a:p>
        </p:txBody>
      </p:sp>
      <p:sp>
        <p:nvSpPr>
          <p:cNvPr id="68" name="Google Shape;68;p13"/>
          <p:cNvSpPr txBox="1"/>
          <p:nvPr>
            <p:ph idx="1" type="subTitle"/>
          </p:nvPr>
        </p:nvSpPr>
        <p:spPr>
          <a:xfrm>
            <a:off x="5663500" y="4245925"/>
            <a:ext cx="1927200" cy="432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Nitin Kumar</a:t>
            </a:r>
            <a:endParaRPr/>
          </a:p>
        </p:txBody>
      </p:sp>
      <p:pic>
        <p:nvPicPr>
          <p:cNvPr id="69" name="Google Shape;69;p13"/>
          <p:cNvPicPr preferRelativeResize="0"/>
          <p:nvPr/>
        </p:nvPicPr>
        <p:blipFill>
          <a:blip r:embed="rId3">
            <a:alphaModFix/>
          </a:blip>
          <a:stretch>
            <a:fillRect/>
          </a:stretch>
        </p:blipFill>
        <p:spPr>
          <a:xfrm>
            <a:off x="5525200" y="1034838"/>
            <a:ext cx="3380100" cy="183583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Sources</a:t>
            </a:r>
            <a:endParaRPr/>
          </a:p>
        </p:txBody>
      </p:sp>
      <p:sp>
        <p:nvSpPr>
          <p:cNvPr id="132" name="Google Shape;132;p2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hlinkClick r:id="rId3"/>
              </a:rPr>
              <a:t>https://resources.wolframcloud.com/NeuralNetRepository/resources/VGG-19-Trained-on-ImageNet-Competition-Data</a:t>
            </a:r>
            <a:endParaRPr/>
          </a:p>
          <a:p>
            <a:pPr indent="-342900" lvl="0" marL="457200" rtl="0" algn="l">
              <a:spcBef>
                <a:spcPts val="0"/>
              </a:spcBef>
              <a:spcAft>
                <a:spcPts val="0"/>
              </a:spcAft>
              <a:buSzPts val="1800"/>
              <a:buChar char="●"/>
            </a:pPr>
            <a:r>
              <a:rPr lang="en" u="sng">
                <a:solidFill>
                  <a:schemeClr val="hlink"/>
                </a:solidFill>
                <a:hlinkClick r:id="rId4"/>
              </a:rPr>
              <a:t>https://keras.io/guides/transfer_learning/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75" name="Google Shape;75;p14"/>
          <p:cNvSpPr txBox="1"/>
          <p:nvPr>
            <p:ph idx="1" type="body"/>
          </p:nvPr>
        </p:nvSpPr>
        <p:spPr>
          <a:xfrm>
            <a:off x="402875" y="2111700"/>
            <a:ext cx="3796200" cy="2816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E101A"/>
              </a:buClr>
              <a:buSzPts val="1600"/>
              <a:buChar char="●"/>
            </a:pPr>
            <a:r>
              <a:rPr lang="en" sz="1600">
                <a:solidFill>
                  <a:srgbClr val="0E101A"/>
                </a:solidFill>
              </a:rPr>
              <a:t>We have to create an image classification model to classify between images of cats and dogs.</a:t>
            </a:r>
            <a:endParaRPr sz="1600">
              <a:solidFill>
                <a:srgbClr val="0E101A"/>
              </a:solidFill>
            </a:endParaRPr>
          </a:p>
          <a:p>
            <a:pPr indent="-330200" lvl="0" marL="457200" rtl="0" algn="l">
              <a:spcBef>
                <a:spcPts val="1000"/>
              </a:spcBef>
              <a:spcAft>
                <a:spcPts val="0"/>
              </a:spcAft>
              <a:buClr>
                <a:srgbClr val="0E101A"/>
              </a:buClr>
              <a:buSzPts val="1600"/>
              <a:buChar char="●"/>
            </a:pPr>
            <a:r>
              <a:rPr lang="en" sz="1600">
                <a:solidFill>
                  <a:srgbClr val="0E101A"/>
                </a:solidFill>
              </a:rPr>
              <a:t>We have 20,000 images for training, 5,000 for validation.</a:t>
            </a:r>
            <a:endParaRPr sz="1600">
              <a:solidFill>
                <a:srgbClr val="0E101A"/>
              </a:solidFill>
            </a:endParaRPr>
          </a:p>
          <a:p>
            <a:pPr indent="-330200" lvl="0" marL="457200" rtl="0" algn="l">
              <a:spcBef>
                <a:spcPts val="1000"/>
              </a:spcBef>
              <a:spcAft>
                <a:spcPts val="0"/>
              </a:spcAft>
              <a:buClr>
                <a:srgbClr val="0E101A"/>
              </a:buClr>
              <a:buSzPts val="1600"/>
              <a:buChar char="●"/>
            </a:pPr>
            <a:r>
              <a:rPr lang="en" sz="1600">
                <a:solidFill>
                  <a:srgbClr val="0E101A"/>
                </a:solidFill>
              </a:rPr>
              <a:t>Each image has dimensions of 150 x 150.</a:t>
            </a:r>
            <a:endParaRPr sz="1600">
              <a:solidFill>
                <a:srgbClr val="0E101A"/>
              </a:solidFill>
            </a:endParaRPr>
          </a:p>
          <a:p>
            <a:pPr indent="0" lvl="0" marL="0" rtl="0" algn="l">
              <a:lnSpc>
                <a:spcPct val="100000"/>
              </a:lnSpc>
              <a:spcBef>
                <a:spcPts val="1000"/>
              </a:spcBef>
              <a:spcAft>
                <a:spcPts val="1000"/>
              </a:spcAft>
              <a:buNone/>
            </a:pPr>
            <a:r>
              <a:t/>
            </a:r>
            <a:endParaRPr sz="1600">
              <a:solidFill>
                <a:srgbClr val="000000"/>
              </a:solidFill>
            </a:endParaRPr>
          </a:p>
        </p:txBody>
      </p:sp>
      <p:sp>
        <p:nvSpPr>
          <p:cNvPr id="76" name="Google Shape;76;p14"/>
          <p:cNvSpPr txBox="1"/>
          <p:nvPr/>
        </p:nvSpPr>
        <p:spPr>
          <a:xfrm>
            <a:off x="6460075" y="4522150"/>
            <a:ext cx="1855500" cy="40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Sample Images</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Approach </a:t>
            </a:r>
            <a:endParaRPr/>
          </a:p>
        </p:txBody>
      </p:sp>
      <p:sp>
        <p:nvSpPr>
          <p:cNvPr id="82" name="Google Shape;82;p15"/>
          <p:cNvSpPr txBox="1"/>
          <p:nvPr>
            <p:ph idx="1" type="body"/>
          </p:nvPr>
        </p:nvSpPr>
        <p:spPr>
          <a:xfrm>
            <a:off x="471900" y="1919075"/>
            <a:ext cx="8222100" cy="3025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E101A"/>
              </a:buClr>
              <a:buSzPts val="1800"/>
              <a:buChar char="●"/>
            </a:pPr>
            <a:r>
              <a:rPr lang="en">
                <a:solidFill>
                  <a:srgbClr val="0E101A"/>
                </a:solidFill>
              </a:rPr>
              <a:t>For this binary problem statement, I am going to use </a:t>
            </a:r>
            <a:r>
              <a:rPr b="1" lang="en">
                <a:solidFill>
                  <a:srgbClr val="0E101A"/>
                </a:solidFill>
              </a:rPr>
              <a:t>VGG-19</a:t>
            </a:r>
            <a:r>
              <a:rPr lang="en">
                <a:solidFill>
                  <a:srgbClr val="0E101A"/>
                </a:solidFill>
              </a:rPr>
              <a:t> model using imagenet weights.</a:t>
            </a:r>
            <a:endParaRPr>
              <a:solidFill>
                <a:srgbClr val="0E101A"/>
              </a:solidFill>
            </a:endParaRPr>
          </a:p>
          <a:p>
            <a:pPr indent="-342900" lvl="0" marL="457200" rtl="0" algn="l">
              <a:spcBef>
                <a:spcPts val="1000"/>
              </a:spcBef>
              <a:spcAft>
                <a:spcPts val="0"/>
              </a:spcAft>
              <a:buClr>
                <a:srgbClr val="0E101A"/>
              </a:buClr>
              <a:buSzPts val="1800"/>
              <a:buChar char="●"/>
            </a:pPr>
            <a:r>
              <a:rPr lang="en">
                <a:solidFill>
                  <a:srgbClr val="0E101A"/>
                </a:solidFill>
              </a:rPr>
              <a:t>Image Augmentation will be applied to training images.</a:t>
            </a:r>
            <a:endParaRPr>
              <a:solidFill>
                <a:srgbClr val="0E101A"/>
              </a:solidFill>
            </a:endParaRPr>
          </a:p>
          <a:p>
            <a:pPr indent="-342900" lvl="0" marL="457200" rtl="0" algn="l">
              <a:spcBef>
                <a:spcPts val="1000"/>
              </a:spcBef>
              <a:spcAft>
                <a:spcPts val="0"/>
              </a:spcAft>
              <a:buClr>
                <a:srgbClr val="0E101A"/>
              </a:buClr>
              <a:buSzPts val="1800"/>
              <a:buChar char="●"/>
            </a:pPr>
            <a:r>
              <a:rPr lang="en">
                <a:solidFill>
                  <a:srgbClr val="0E101A"/>
                </a:solidFill>
              </a:rPr>
              <a:t>To achieve low validation-loss and high binary_accuracy a two-step training program will be implemented.</a:t>
            </a:r>
            <a:endParaRPr>
              <a:solidFill>
                <a:srgbClr val="0E101A"/>
              </a:solidFill>
            </a:endParaRPr>
          </a:p>
          <a:p>
            <a:pPr indent="-342900" lvl="0" marL="457200" rtl="0" algn="l">
              <a:spcBef>
                <a:spcPts val="1000"/>
              </a:spcBef>
              <a:spcAft>
                <a:spcPts val="0"/>
              </a:spcAft>
              <a:buClr>
                <a:srgbClr val="0E101A"/>
              </a:buClr>
              <a:buSzPts val="1800"/>
              <a:buChar char="●"/>
            </a:pPr>
            <a:r>
              <a:rPr lang="en">
                <a:solidFill>
                  <a:srgbClr val="0E101A"/>
                </a:solidFill>
              </a:rPr>
              <a:t>I am going to use TensorFlow - Keras API for model training.</a:t>
            </a:r>
            <a:endParaRPr>
              <a:solidFill>
                <a:srgbClr val="0E101A"/>
              </a:solidFill>
            </a:endParaRPr>
          </a:p>
          <a:p>
            <a:pPr indent="-342900" lvl="0" marL="457200" rtl="0" algn="l">
              <a:spcBef>
                <a:spcPts val="1000"/>
              </a:spcBef>
              <a:spcAft>
                <a:spcPts val="1000"/>
              </a:spcAft>
              <a:buClr>
                <a:srgbClr val="0E101A"/>
              </a:buClr>
              <a:buSzPts val="1800"/>
              <a:buChar char="●"/>
            </a:pPr>
            <a:r>
              <a:rPr lang="en">
                <a:solidFill>
                  <a:srgbClr val="0E101A"/>
                </a:solidFill>
              </a:rPr>
              <a:t>For this project, I am going to use </a:t>
            </a:r>
            <a:r>
              <a:rPr lang="en" u="sng">
                <a:solidFill>
                  <a:srgbClr val="0E101A"/>
                </a:solidFill>
              </a:rPr>
              <a:t>Google Collab</a:t>
            </a:r>
            <a:r>
              <a:rPr lang="en">
                <a:solidFill>
                  <a:srgbClr val="0E101A"/>
                </a:solidFill>
              </a:rPr>
              <a:t> environment.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VGG-19 Model </a:t>
            </a:r>
            <a:endParaRPr/>
          </a:p>
        </p:txBody>
      </p:sp>
      <p:sp>
        <p:nvSpPr>
          <p:cNvPr id="88" name="Google Shape;88;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000000"/>
              </a:buClr>
              <a:buSzPts val="1400"/>
              <a:buChar char="●"/>
            </a:pPr>
            <a:r>
              <a:rPr lang="en" sz="1400">
                <a:solidFill>
                  <a:srgbClr val="000000"/>
                </a:solidFill>
              </a:rPr>
              <a:t>Released in 2014 by the Visual Geometry Group at the University of Oxford, this family of architectures achieved second place for the 2014 ImageNet Classification competition. </a:t>
            </a:r>
            <a:endParaRPr sz="1400">
              <a:solidFill>
                <a:srgbClr val="000000"/>
              </a:solidFill>
            </a:endParaRPr>
          </a:p>
          <a:p>
            <a:pPr indent="-317500" lvl="0" marL="457200" rtl="0" algn="just">
              <a:spcBef>
                <a:spcPts val="1000"/>
              </a:spcBef>
              <a:spcAft>
                <a:spcPts val="0"/>
              </a:spcAft>
              <a:buClr>
                <a:srgbClr val="000000"/>
              </a:buClr>
              <a:buSzPts val="1400"/>
              <a:buChar char="●"/>
            </a:pPr>
            <a:r>
              <a:rPr lang="en" sz="1400">
                <a:solidFill>
                  <a:srgbClr val="000000"/>
                </a:solidFill>
              </a:rPr>
              <a:t>It is noteworthy for its extremely simple structure, being a simple linear chain of layers, with all the convolutional layers having a kernel size of 3x3. Despite this simple structure, it achieves competitive classification accuracy compared to more complicated nets (such as GoogLeNet), although at the cost of slower evaluation speed and much larger net size.</a:t>
            </a:r>
            <a:endParaRPr sz="1400">
              <a:solidFill>
                <a:srgbClr val="000000"/>
              </a:solidFill>
            </a:endParaRPr>
          </a:p>
          <a:p>
            <a:pPr indent="-317500" lvl="0" marL="457200" rtl="0" algn="just">
              <a:spcBef>
                <a:spcPts val="1100"/>
              </a:spcBef>
              <a:spcAft>
                <a:spcPts val="0"/>
              </a:spcAft>
              <a:buClr>
                <a:srgbClr val="000000"/>
              </a:buClr>
              <a:buSzPts val="1400"/>
              <a:buChar char="●"/>
            </a:pPr>
            <a:r>
              <a:rPr lang="en" sz="1400">
                <a:solidFill>
                  <a:srgbClr val="000000"/>
                </a:solidFill>
              </a:rPr>
              <a:t>This model achieves 75.2% top-1 and 92.5% top-5 accuracy on the </a:t>
            </a:r>
            <a:r>
              <a:rPr lang="en" sz="1400">
                <a:solidFill>
                  <a:srgbClr val="000000"/>
                </a:solidFill>
                <a:uFill>
                  <a:noFill/>
                </a:uFill>
                <a:hlinkClick r:id="rId3">
                  <a:extLst>
                    <a:ext uri="{A12FA001-AC4F-418D-AE19-62706E023703}">
                      <ahyp:hlinkClr val="tx"/>
                    </a:ext>
                  </a:extLst>
                </a:hlinkClick>
              </a:rPr>
              <a:t>ImageNet Large Scale Visual Recognition Challenge 2012</a:t>
            </a:r>
            <a:r>
              <a:rPr lang="en" sz="1400">
                <a:solidFill>
                  <a:srgbClr val="000000"/>
                </a:solidFill>
              </a:rPr>
              <a:t> dataset.</a:t>
            </a:r>
            <a:endParaRPr sz="1400">
              <a:solidFill>
                <a:srgbClr val="000000"/>
              </a:solidFill>
            </a:endParaRPr>
          </a:p>
          <a:p>
            <a:pPr indent="0" lvl="0" marL="457200" rtl="0" algn="just">
              <a:spcBef>
                <a:spcPts val="1100"/>
              </a:spcBef>
              <a:spcAft>
                <a:spcPts val="0"/>
              </a:spcAft>
              <a:buNone/>
            </a:pPr>
            <a:r>
              <a:t/>
            </a:r>
            <a:endParaRPr sz="1400">
              <a:solidFill>
                <a:srgbClr val="000000"/>
              </a:solidFill>
            </a:endParaRPr>
          </a:p>
          <a:p>
            <a:pPr indent="0" lvl="0" marL="0" rtl="0" algn="just">
              <a:spcBef>
                <a:spcPts val="1000"/>
              </a:spcBef>
              <a:spcAft>
                <a:spcPts val="1000"/>
              </a:spcAft>
              <a:buNone/>
            </a:pPr>
            <a:r>
              <a:t/>
            </a:r>
            <a:endParaRPr sz="1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7"/>
          <p:cNvPicPr preferRelativeResize="0"/>
          <p:nvPr/>
        </p:nvPicPr>
        <p:blipFill>
          <a:blip r:embed="rId3">
            <a:alphaModFix/>
          </a:blip>
          <a:stretch>
            <a:fillRect/>
          </a:stretch>
        </p:blipFill>
        <p:spPr>
          <a:xfrm>
            <a:off x="98250" y="980500"/>
            <a:ext cx="5844101" cy="3917073"/>
          </a:xfrm>
          <a:prstGeom prst="rect">
            <a:avLst/>
          </a:prstGeom>
          <a:noFill/>
          <a:ln>
            <a:noFill/>
          </a:ln>
        </p:spPr>
      </p:pic>
      <p:sp>
        <p:nvSpPr>
          <p:cNvPr id="94" name="Google Shape;94;p17"/>
          <p:cNvSpPr/>
          <p:nvPr/>
        </p:nvSpPr>
        <p:spPr>
          <a:xfrm>
            <a:off x="6028550" y="2662325"/>
            <a:ext cx="578100" cy="362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a:off x="6692850" y="2321375"/>
            <a:ext cx="1107900" cy="104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Sigmoid Prediction layer</a:t>
            </a:r>
            <a:endParaRPr>
              <a:solidFill>
                <a:srgbClr val="FFFFFF"/>
              </a:solidFill>
            </a:endParaRPr>
          </a:p>
        </p:txBody>
      </p:sp>
      <p:sp>
        <p:nvSpPr>
          <p:cNvPr id="96" name="Google Shape;96;p17"/>
          <p:cNvSpPr/>
          <p:nvPr/>
        </p:nvSpPr>
        <p:spPr>
          <a:xfrm>
            <a:off x="7975250" y="2632025"/>
            <a:ext cx="909900" cy="4230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3F3F3"/>
                </a:solidFill>
              </a:rPr>
              <a:t>Output</a:t>
            </a:r>
            <a:endParaRPr>
              <a:solidFill>
                <a:srgbClr val="F3F3F3"/>
              </a:solidFill>
            </a:endParaRPr>
          </a:p>
        </p:txBody>
      </p:sp>
      <p:sp>
        <p:nvSpPr>
          <p:cNvPr id="97" name="Google Shape;97;p1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Customized</a:t>
            </a:r>
            <a:r>
              <a:rPr lang="en"/>
              <a:t> </a:t>
            </a:r>
            <a:r>
              <a:rPr lang="en"/>
              <a:t>VGG-19 Model Architecture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471900" y="491900"/>
            <a:ext cx="8128500" cy="101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Image Processing and Augmentation</a:t>
            </a:r>
            <a:endParaRPr/>
          </a:p>
        </p:txBody>
      </p:sp>
      <p:sp>
        <p:nvSpPr>
          <p:cNvPr id="103" name="Google Shape;103;p18"/>
          <p:cNvSpPr txBox="1"/>
          <p:nvPr>
            <p:ph idx="1" type="body"/>
          </p:nvPr>
        </p:nvSpPr>
        <p:spPr>
          <a:xfrm>
            <a:off x="460950" y="1832775"/>
            <a:ext cx="4110900" cy="17313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Clr>
                <a:srgbClr val="000000"/>
              </a:buClr>
              <a:buSzPts val="1500"/>
              <a:buChar char="●"/>
            </a:pPr>
            <a:r>
              <a:rPr lang="en" sz="1500">
                <a:solidFill>
                  <a:srgbClr val="000000"/>
                </a:solidFill>
              </a:rPr>
              <a:t>For training images, various image augmentation techniques are used to generate new images. </a:t>
            </a:r>
            <a:endParaRPr sz="1500">
              <a:solidFill>
                <a:srgbClr val="000000"/>
              </a:solidFill>
            </a:endParaRPr>
          </a:p>
          <a:p>
            <a:pPr indent="-323850" lvl="0" marL="457200" rtl="0" algn="just">
              <a:spcBef>
                <a:spcPts val="1000"/>
              </a:spcBef>
              <a:spcAft>
                <a:spcPts val="1000"/>
              </a:spcAft>
              <a:buClr>
                <a:srgbClr val="000000"/>
              </a:buClr>
              <a:buSzPts val="1500"/>
              <a:buChar char="●"/>
            </a:pPr>
            <a:r>
              <a:rPr lang="en" sz="1500">
                <a:solidFill>
                  <a:srgbClr val="000000"/>
                </a:solidFill>
              </a:rPr>
              <a:t>Train, Validation and Test images are loaded using Image Data Generator.</a:t>
            </a:r>
            <a:endParaRPr sz="1500">
              <a:solidFill>
                <a:srgbClr val="000000"/>
              </a:solidFill>
            </a:endParaRPr>
          </a:p>
        </p:txBody>
      </p:sp>
      <p:pic>
        <p:nvPicPr>
          <p:cNvPr id="104" name="Google Shape;104;p18"/>
          <p:cNvPicPr preferRelativeResize="0"/>
          <p:nvPr/>
        </p:nvPicPr>
        <p:blipFill>
          <a:blip r:embed="rId3">
            <a:alphaModFix/>
          </a:blip>
          <a:stretch>
            <a:fillRect/>
          </a:stretch>
        </p:blipFill>
        <p:spPr>
          <a:xfrm>
            <a:off x="5445600" y="1832775"/>
            <a:ext cx="3426850" cy="2844700"/>
          </a:xfrm>
          <a:prstGeom prst="rect">
            <a:avLst/>
          </a:prstGeom>
          <a:noFill/>
          <a:ln>
            <a:noFill/>
          </a:ln>
        </p:spPr>
      </p:pic>
      <p:pic>
        <p:nvPicPr>
          <p:cNvPr id="105" name="Google Shape;105;p18"/>
          <p:cNvPicPr preferRelativeResize="0"/>
          <p:nvPr/>
        </p:nvPicPr>
        <p:blipFill>
          <a:blip r:embed="rId4">
            <a:alphaModFix/>
          </a:blip>
          <a:stretch>
            <a:fillRect/>
          </a:stretch>
        </p:blipFill>
        <p:spPr>
          <a:xfrm>
            <a:off x="331475" y="4188825"/>
            <a:ext cx="4920375" cy="738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 Compilation, Training and Result - 1</a:t>
            </a:r>
            <a:endParaRPr/>
          </a:p>
        </p:txBody>
      </p:sp>
      <p:sp>
        <p:nvSpPr>
          <p:cNvPr id="111" name="Google Shape;111;p19"/>
          <p:cNvSpPr txBox="1"/>
          <p:nvPr>
            <p:ph idx="1" type="body"/>
          </p:nvPr>
        </p:nvSpPr>
        <p:spPr>
          <a:xfrm>
            <a:off x="402850" y="1671675"/>
            <a:ext cx="8222100" cy="1541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E101A"/>
              </a:buClr>
              <a:buSzPts val="1500"/>
              <a:buChar char="●"/>
            </a:pPr>
            <a:r>
              <a:rPr lang="en" sz="1500">
                <a:solidFill>
                  <a:srgbClr val="0E101A"/>
                </a:solidFill>
              </a:rPr>
              <a:t>For model compilation, we are going to use </a:t>
            </a:r>
            <a:r>
              <a:rPr i="1" lang="en" sz="1500">
                <a:solidFill>
                  <a:srgbClr val="0E101A"/>
                </a:solidFill>
              </a:rPr>
              <a:t>binary cross-entropy</a:t>
            </a:r>
            <a:r>
              <a:rPr lang="en" sz="1500">
                <a:solidFill>
                  <a:srgbClr val="0E101A"/>
                </a:solidFill>
              </a:rPr>
              <a:t> as loss,</a:t>
            </a:r>
            <a:r>
              <a:rPr i="1" lang="en" sz="1500">
                <a:solidFill>
                  <a:srgbClr val="0E101A"/>
                </a:solidFill>
              </a:rPr>
              <a:t> Adam</a:t>
            </a:r>
            <a:r>
              <a:rPr lang="en" sz="1500">
                <a:solidFill>
                  <a:srgbClr val="0E101A"/>
                </a:solidFill>
              </a:rPr>
              <a:t> optimizer and </a:t>
            </a:r>
            <a:r>
              <a:rPr i="1" lang="en" sz="1500">
                <a:solidFill>
                  <a:srgbClr val="0E101A"/>
                </a:solidFill>
              </a:rPr>
              <a:t>Binary Accuracy</a:t>
            </a:r>
            <a:r>
              <a:rPr lang="en" sz="1500">
                <a:solidFill>
                  <a:srgbClr val="0E101A"/>
                </a:solidFill>
              </a:rPr>
              <a:t> as metrics.</a:t>
            </a:r>
            <a:endParaRPr sz="1500">
              <a:solidFill>
                <a:srgbClr val="0E101A"/>
              </a:solidFill>
            </a:endParaRPr>
          </a:p>
          <a:p>
            <a:pPr indent="-323850" lvl="0" marL="457200" rtl="0" algn="l">
              <a:spcBef>
                <a:spcPts val="0"/>
              </a:spcBef>
              <a:spcAft>
                <a:spcPts val="0"/>
              </a:spcAft>
              <a:buClr>
                <a:srgbClr val="0E101A"/>
              </a:buClr>
              <a:buSzPts val="1500"/>
              <a:buChar char="●"/>
            </a:pPr>
            <a:r>
              <a:rPr lang="en" sz="1500">
                <a:solidFill>
                  <a:srgbClr val="0E101A"/>
                </a:solidFill>
              </a:rPr>
              <a:t>Early stopping call back is used to monitor val_loss with the patience of 10.</a:t>
            </a:r>
            <a:endParaRPr sz="1500">
              <a:solidFill>
                <a:srgbClr val="0E101A"/>
              </a:solidFill>
            </a:endParaRPr>
          </a:p>
          <a:p>
            <a:pPr indent="-323850" lvl="0" marL="457200" rtl="0" algn="l">
              <a:spcBef>
                <a:spcPts val="0"/>
              </a:spcBef>
              <a:spcAft>
                <a:spcPts val="0"/>
              </a:spcAft>
              <a:buClr>
                <a:srgbClr val="0E101A"/>
              </a:buClr>
              <a:buSzPts val="1500"/>
              <a:buChar char="●"/>
            </a:pPr>
            <a:r>
              <a:rPr lang="en" sz="1500">
                <a:solidFill>
                  <a:srgbClr val="0E101A"/>
                </a:solidFill>
              </a:rPr>
              <a:t>The model is trained for 20 epochs with batch size as 32.</a:t>
            </a:r>
            <a:endParaRPr sz="1500">
              <a:solidFill>
                <a:srgbClr val="0E101A"/>
              </a:solidFill>
            </a:endParaRPr>
          </a:p>
          <a:p>
            <a:pPr indent="-323850" lvl="0" marL="457200" rtl="0" algn="l">
              <a:spcBef>
                <a:spcPts val="0"/>
              </a:spcBef>
              <a:spcAft>
                <a:spcPts val="0"/>
              </a:spcAft>
              <a:buClr>
                <a:srgbClr val="0E101A"/>
              </a:buClr>
              <a:buSzPts val="1500"/>
              <a:buChar char="●"/>
            </a:pPr>
            <a:r>
              <a:rPr lang="en" sz="1500">
                <a:solidFill>
                  <a:srgbClr val="0E101A"/>
                </a:solidFill>
              </a:rPr>
              <a:t>Here are the last 5 rows from model training.</a:t>
            </a:r>
            <a:endParaRPr sz="1500">
              <a:solidFill>
                <a:srgbClr val="0E101A"/>
              </a:solidFill>
            </a:endParaRPr>
          </a:p>
          <a:p>
            <a:pPr indent="-323850" lvl="0" marL="457200" rtl="0" algn="l">
              <a:spcBef>
                <a:spcPts val="0"/>
              </a:spcBef>
              <a:spcAft>
                <a:spcPts val="0"/>
              </a:spcAft>
              <a:buClr>
                <a:srgbClr val="000000"/>
              </a:buClr>
              <a:buSzPts val="1500"/>
              <a:buChar char="●"/>
            </a:pPr>
            <a:r>
              <a:t/>
            </a:r>
            <a:endParaRPr sz="1500">
              <a:solidFill>
                <a:srgbClr val="000000"/>
              </a:solidFill>
            </a:endParaRPr>
          </a:p>
        </p:txBody>
      </p:sp>
      <p:pic>
        <p:nvPicPr>
          <p:cNvPr id="112" name="Google Shape;112;p19"/>
          <p:cNvPicPr preferRelativeResize="0"/>
          <p:nvPr/>
        </p:nvPicPr>
        <p:blipFill>
          <a:blip r:embed="rId3">
            <a:alphaModFix/>
          </a:blip>
          <a:stretch>
            <a:fillRect/>
          </a:stretch>
        </p:blipFill>
        <p:spPr>
          <a:xfrm>
            <a:off x="550800" y="3167703"/>
            <a:ext cx="8222099" cy="167072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idx="1" type="body"/>
          </p:nvPr>
        </p:nvSpPr>
        <p:spPr>
          <a:xfrm>
            <a:off x="471900" y="1737825"/>
            <a:ext cx="8222100" cy="3362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E101A"/>
              </a:buClr>
              <a:buSzPts val="1500"/>
              <a:buChar char="●"/>
            </a:pPr>
            <a:r>
              <a:rPr lang="en" sz="1500">
                <a:solidFill>
                  <a:srgbClr val="0E101A"/>
                </a:solidFill>
              </a:rPr>
              <a:t>For model compilation, we are going to use </a:t>
            </a:r>
            <a:r>
              <a:rPr i="1" lang="en" sz="1500">
                <a:solidFill>
                  <a:srgbClr val="0E101A"/>
                </a:solidFill>
              </a:rPr>
              <a:t>binary cross-entropy</a:t>
            </a:r>
            <a:r>
              <a:rPr lang="en" sz="1500">
                <a:solidFill>
                  <a:srgbClr val="0E101A"/>
                </a:solidFill>
              </a:rPr>
              <a:t> as loss,</a:t>
            </a:r>
            <a:r>
              <a:rPr i="1" lang="en" sz="1500">
                <a:solidFill>
                  <a:srgbClr val="0E101A"/>
                </a:solidFill>
              </a:rPr>
              <a:t> Adam</a:t>
            </a:r>
            <a:r>
              <a:rPr lang="en" sz="1500">
                <a:solidFill>
                  <a:srgbClr val="0E101A"/>
                </a:solidFill>
              </a:rPr>
              <a:t> optimizer and </a:t>
            </a:r>
            <a:r>
              <a:rPr i="1" lang="en" sz="1500">
                <a:solidFill>
                  <a:srgbClr val="0E101A"/>
                </a:solidFill>
              </a:rPr>
              <a:t>Binary Accuracy</a:t>
            </a:r>
            <a:r>
              <a:rPr lang="en" sz="1500">
                <a:solidFill>
                  <a:srgbClr val="0E101A"/>
                </a:solidFill>
              </a:rPr>
              <a:t> as metrics.</a:t>
            </a:r>
            <a:endParaRPr sz="1500">
              <a:solidFill>
                <a:srgbClr val="0E101A"/>
              </a:solidFill>
            </a:endParaRPr>
          </a:p>
          <a:p>
            <a:pPr indent="-323850" lvl="0" marL="457200" rtl="0" algn="l">
              <a:spcBef>
                <a:spcPts val="0"/>
              </a:spcBef>
              <a:spcAft>
                <a:spcPts val="0"/>
              </a:spcAft>
              <a:buClr>
                <a:srgbClr val="0E101A"/>
              </a:buClr>
              <a:buSzPts val="1500"/>
              <a:buChar char="●"/>
            </a:pPr>
            <a:r>
              <a:rPr lang="en" sz="1500">
                <a:solidFill>
                  <a:srgbClr val="0E101A"/>
                </a:solidFill>
              </a:rPr>
              <a:t>For this step, we are going to reduce the learning_rate to ‘le-5’.</a:t>
            </a:r>
            <a:endParaRPr sz="1500">
              <a:solidFill>
                <a:srgbClr val="0E101A"/>
              </a:solidFill>
            </a:endParaRPr>
          </a:p>
          <a:p>
            <a:pPr indent="-323850" lvl="0" marL="457200" rtl="0" algn="l">
              <a:spcBef>
                <a:spcPts val="0"/>
              </a:spcBef>
              <a:spcAft>
                <a:spcPts val="0"/>
              </a:spcAft>
              <a:buClr>
                <a:srgbClr val="0E101A"/>
              </a:buClr>
              <a:buSzPts val="1500"/>
              <a:buChar char="●"/>
            </a:pPr>
            <a:r>
              <a:rPr lang="en" sz="1500">
                <a:solidFill>
                  <a:srgbClr val="0E101A"/>
                </a:solidFill>
              </a:rPr>
              <a:t>Early stopping call back is used to monitor val_loss with the patience of 5.</a:t>
            </a:r>
            <a:endParaRPr sz="1500">
              <a:solidFill>
                <a:srgbClr val="0E101A"/>
              </a:solidFill>
            </a:endParaRPr>
          </a:p>
          <a:p>
            <a:pPr indent="-323850" lvl="0" marL="457200" rtl="0" algn="l">
              <a:spcBef>
                <a:spcPts val="0"/>
              </a:spcBef>
              <a:spcAft>
                <a:spcPts val="0"/>
              </a:spcAft>
              <a:buClr>
                <a:srgbClr val="0E101A"/>
              </a:buClr>
              <a:buSzPts val="1500"/>
              <a:buChar char="●"/>
            </a:pPr>
            <a:r>
              <a:rPr lang="en" sz="1500">
                <a:solidFill>
                  <a:srgbClr val="0E101A"/>
                </a:solidFill>
              </a:rPr>
              <a:t>Custom callback is used to stop training if binary_val_accuracy &gt; 0.99.</a:t>
            </a:r>
            <a:endParaRPr sz="1500">
              <a:solidFill>
                <a:srgbClr val="0E101A"/>
              </a:solidFill>
            </a:endParaRPr>
          </a:p>
          <a:p>
            <a:pPr indent="-323850" lvl="0" marL="457200" rtl="0" algn="l">
              <a:spcBef>
                <a:spcPts val="0"/>
              </a:spcBef>
              <a:spcAft>
                <a:spcPts val="0"/>
              </a:spcAft>
              <a:buClr>
                <a:srgbClr val="0E101A"/>
              </a:buClr>
              <a:buSzPts val="1500"/>
              <a:buChar char="●"/>
            </a:pPr>
            <a:r>
              <a:rPr lang="en" sz="1500">
                <a:solidFill>
                  <a:srgbClr val="0E101A"/>
                </a:solidFill>
              </a:rPr>
              <a:t>The model is trained for 20 epochs with batch size as 32.</a:t>
            </a:r>
            <a:endParaRPr sz="1500">
              <a:solidFill>
                <a:srgbClr val="0E101A"/>
              </a:solidFill>
            </a:endParaRPr>
          </a:p>
          <a:p>
            <a:pPr indent="-323850" lvl="0" marL="457200" rtl="0" algn="l">
              <a:spcBef>
                <a:spcPts val="0"/>
              </a:spcBef>
              <a:spcAft>
                <a:spcPts val="0"/>
              </a:spcAft>
              <a:buClr>
                <a:srgbClr val="0E101A"/>
              </a:buClr>
              <a:buSzPts val="1500"/>
              <a:buChar char="●"/>
            </a:pPr>
            <a:r>
              <a:rPr lang="en" sz="1500">
                <a:solidFill>
                  <a:srgbClr val="0E101A"/>
                </a:solidFill>
              </a:rPr>
              <a:t>Model training stop after epochs.</a:t>
            </a:r>
            <a:endParaRPr sz="1500">
              <a:solidFill>
                <a:srgbClr val="0E101A"/>
              </a:solidFill>
            </a:endParaRPr>
          </a:p>
          <a:p>
            <a:pPr indent="-323850" lvl="0" marL="457200" rtl="0" algn="l">
              <a:spcBef>
                <a:spcPts val="0"/>
              </a:spcBef>
              <a:spcAft>
                <a:spcPts val="0"/>
              </a:spcAft>
              <a:buClr>
                <a:srgbClr val="0E101A"/>
              </a:buClr>
              <a:buSzPts val="1500"/>
              <a:buChar char="●"/>
            </a:pPr>
            <a:r>
              <a:rPr lang="en" sz="1500">
                <a:solidFill>
                  <a:srgbClr val="0E101A"/>
                </a:solidFill>
              </a:rPr>
              <a:t>Final Model Results:</a:t>
            </a:r>
            <a:endParaRPr sz="1500">
              <a:solidFill>
                <a:srgbClr val="0E101A"/>
              </a:solidFill>
            </a:endParaRPr>
          </a:p>
          <a:p>
            <a:pPr indent="-323850" lvl="1" marL="914400" rtl="0" algn="l">
              <a:spcBef>
                <a:spcPts val="0"/>
              </a:spcBef>
              <a:spcAft>
                <a:spcPts val="0"/>
              </a:spcAft>
              <a:buClr>
                <a:srgbClr val="0E101A"/>
              </a:buClr>
              <a:buSzPts val="1500"/>
              <a:buChar char="○"/>
            </a:pPr>
            <a:r>
              <a:rPr lang="en" sz="1500">
                <a:solidFill>
                  <a:srgbClr val="0E101A"/>
                </a:solidFill>
              </a:rPr>
              <a:t>Training_loss:</a:t>
            </a:r>
            <a:endParaRPr sz="1500">
              <a:solidFill>
                <a:srgbClr val="0E101A"/>
              </a:solidFill>
            </a:endParaRPr>
          </a:p>
          <a:p>
            <a:pPr indent="-323850" lvl="1" marL="914400" rtl="0" algn="l">
              <a:spcBef>
                <a:spcPts val="0"/>
              </a:spcBef>
              <a:spcAft>
                <a:spcPts val="0"/>
              </a:spcAft>
              <a:buClr>
                <a:srgbClr val="0E101A"/>
              </a:buClr>
              <a:buSzPts val="1500"/>
              <a:buChar char="○"/>
            </a:pPr>
            <a:r>
              <a:rPr lang="en" sz="1500">
                <a:solidFill>
                  <a:srgbClr val="0E101A"/>
                </a:solidFill>
              </a:rPr>
              <a:t>Training_accuracy:</a:t>
            </a:r>
            <a:endParaRPr sz="1500">
              <a:solidFill>
                <a:srgbClr val="0E101A"/>
              </a:solidFill>
            </a:endParaRPr>
          </a:p>
          <a:p>
            <a:pPr indent="-323850" lvl="1" marL="914400" rtl="0" algn="l">
              <a:spcBef>
                <a:spcPts val="0"/>
              </a:spcBef>
              <a:spcAft>
                <a:spcPts val="0"/>
              </a:spcAft>
              <a:buClr>
                <a:srgbClr val="0E101A"/>
              </a:buClr>
              <a:buSzPts val="1500"/>
              <a:buChar char="○"/>
            </a:pPr>
            <a:r>
              <a:rPr lang="en" sz="1500">
                <a:solidFill>
                  <a:srgbClr val="0E101A"/>
                </a:solidFill>
              </a:rPr>
              <a:t>Val_loss:</a:t>
            </a:r>
            <a:endParaRPr sz="1500">
              <a:solidFill>
                <a:srgbClr val="0E101A"/>
              </a:solidFill>
            </a:endParaRPr>
          </a:p>
          <a:p>
            <a:pPr indent="-323850" lvl="1" marL="914400" rtl="0" algn="l">
              <a:spcBef>
                <a:spcPts val="0"/>
              </a:spcBef>
              <a:spcAft>
                <a:spcPts val="0"/>
              </a:spcAft>
              <a:buClr>
                <a:srgbClr val="0E101A"/>
              </a:buClr>
              <a:buSzPts val="1500"/>
              <a:buChar char="○"/>
            </a:pPr>
            <a:r>
              <a:rPr lang="en" sz="1500">
                <a:solidFill>
                  <a:srgbClr val="0E101A"/>
                </a:solidFill>
              </a:rPr>
              <a:t>Val_accuracy:</a:t>
            </a:r>
            <a:endParaRPr sz="1500">
              <a:solidFill>
                <a:srgbClr val="000000"/>
              </a:solidFill>
            </a:endParaRPr>
          </a:p>
        </p:txBody>
      </p:sp>
      <p:sp>
        <p:nvSpPr>
          <p:cNvPr id="118" name="Google Shape;118;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 Compilation, Training and Result - 2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Training Graph:</a:t>
            </a:r>
            <a:endParaRPr/>
          </a:p>
        </p:txBody>
      </p:sp>
      <p:pic>
        <p:nvPicPr>
          <p:cNvPr id="124" name="Google Shape;124;p21"/>
          <p:cNvPicPr preferRelativeResize="0"/>
          <p:nvPr/>
        </p:nvPicPr>
        <p:blipFill>
          <a:blip r:embed="rId3">
            <a:alphaModFix/>
          </a:blip>
          <a:stretch>
            <a:fillRect/>
          </a:stretch>
        </p:blipFill>
        <p:spPr>
          <a:xfrm>
            <a:off x="255075" y="1463125"/>
            <a:ext cx="4082000" cy="2536800"/>
          </a:xfrm>
          <a:prstGeom prst="rect">
            <a:avLst/>
          </a:prstGeom>
          <a:noFill/>
          <a:ln>
            <a:noFill/>
          </a:ln>
        </p:spPr>
      </p:pic>
      <p:pic>
        <p:nvPicPr>
          <p:cNvPr id="125" name="Google Shape;125;p21"/>
          <p:cNvPicPr preferRelativeResize="0"/>
          <p:nvPr/>
        </p:nvPicPr>
        <p:blipFill>
          <a:blip r:embed="rId4">
            <a:alphaModFix/>
          </a:blip>
          <a:stretch>
            <a:fillRect/>
          </a:stretch>
        </p:blipFill>
        <p:spPr>
          <a:xfrm>
            <a:off x="4874050" y="1463125"/>
            <a:ext cx="3967610" cy="2536800"/>
          </a:xfrm>
          <a:prstGeom prst="rect">
            <a:avLst/>
          </a:prstGeom>
          <a:noFill/>
          <a:ln>
            <a:noFill/>
          </a:ln>
        </p:spPr>
      </p:pic>
      <p:sp>
        <p:nvSpPr>
          <p:cNvPr id="126" name="Google Shape;126;p21"/>
          <p:cNvSpPr txBox="1"/>
          <p:nvPr/>
        </p:nvSpPr>
        <p:spPr>
          <a:xfrm>
            <a:off x="2608650" y="4297750"/>
            <a:ext cx="3926700" cy="5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***Please Keep Note of the Scales</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