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notesMasterIdLst>
    <p:notesMasterId r:id="rId14"/>
  </p:notesMasterIdLst>
  <p:sldIdLst>
    <p:sldId id="260" r:id="rId2"/>
    <p:sldId id="262" r:id="rId3"/>
    <p:sldId id="265" r:id="rId4"/>
    <p:sldId id="270" r:id="rId5"/>
    <p:sldId id="264" r:id="rId6"/>
    <p:sldId id="263" r:id="rId7"/>
    <p:sldId id="269" r:id="rId8"/>
    <p:sldId id="261" r:id="rId9"/>
    <p:sldId id="271" r:id="rId10"/>
    <p:sldId id="268" r:id="rId11"/>
    <p:sldId id="276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DFACB-E233-4332-9CBF-367A7389F0D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D0BED-B8A8-4EF6-8B2D-B1CFE8BF0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8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D0BED-B8A8-4EF6-8B2D-B1CFE8BF0E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5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7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4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136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4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989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29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22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1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3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6E91B9-CE86-4CEF-9E4D-3D0BFCA7A2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947032-4DB7-4218-AFD2-557E67AA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57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49F17C-AACC-4520-B983-1A62BBEA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204" y="242598"/>
            <a:ext cx="4180115" cy="942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dirty="0" err="1">
                <a:solidFill>
                  <a:schemeClr val="tx1"/>
                </a:solidFill>
              </a:rPr>
              <a:t>This</a:t>
            </a:r>
            <a:r>
              <a:rPr lang="tr-TR" dirty="0">
                <a:solidFill>
                  <a:schemeClr val="tx1"/>
                </a:solidFill>
              </a:rPr>
              <a:t> is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graph</a:t>
            </a:r>
            <a:r>
              <a:rPr lang="tr-TR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F80EC59-7068-425B-BE83-4AC75AF46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8" y="1078202"/>
            <a:ext cx="10973658" cy="53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1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İçerik Yer Tutucusu 2">
            <a:extLst>
              <a:ext uri="{FF2B5EF4-FFF2-40B4-BE49-F238E27FC236}">
                <a16:creationId xmlns:a16="http://schemas.microsoft.com/office/drawing/2014/main" id="{70F0D551-9DED-41B3-AD1B-91C62B144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25" y="1246230"/>
            <a:ext cx="10495749" cy="3745647"/>
          </a:xfrm>
        </p:spPr>
        <p:txBody>
          <a:bodyPr>
            <a:normAutofit/>
          </a:bodyPr>
          <a:lstStyle/>
          <a:p>
            <a:r>
              <a:rPr lang="tr-TR" sz="1600" dirty="0">
                <a:solidFill>
                  <a:schemeClr val="tx1"/>
                </a:solidFill>
              </a:rPr>
              <a:t>Since </a:t>
            </a:r>
            <a:r>
              <a:rPr lang="tr-TR" sz="1600" dirty="0" err="1">
                <a:solidFill>
                  <a:schemeClr val="tx1"/>
                </a:solidFill>
              </a:rPr>
              <a:t>the</a:t>
            </a:r>
            <a:r>
              <a:rPr lang="tr-TR" sz="1600" dirty="0">
                <a:solidFill>
                  <a:schemeClr val="tx1"/>
                </a:solidFill>
              </a:rPr>
              <a:t> AR </a:t>
            </a:r>
            <a:r>
              <a:rPr lang="tr-TR" sz="1600" dirty="0" err="1">
                <a:solidFill>
                  <a:schemeClr val="tx1"/>
                </a:solidFill>
              </a:rPr>
              <a:t>model’s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average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error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percentage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was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lower</a:t>
            </a:r>
            <a:r>
              <a:rPr lang="tr-TR" sz="1600" dirty="0">
                <a:solidFill>
                  <a:schemeClr val="tx1"/>
                </a:solidFill>
              </a:rPr>
              <a:t>, I </a:t>
            </a:r>
            <a:r>
              <a:rPr lang="tr-TR" sz="1600" dirty="0" err="1">
                <a:solidFill>
                  <a:schemeClr val="tx1"/>
                </a:solidFill>
              </a:rPr>
              <a:t>decided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to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use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that</a:t>
            </a:r>
            <a:r>
              <a:rPr lang="tr-TR" sz="1600" dirty="0">
                <a:solidFill>
                  <a:schemeClr val="tx1"/>
                </a:solidFill>
              </a:rPr>
              <a:t> model </a:t>
            </a:r>
            <a:r>
              <a:rPr lang="tr-TR" sz="1600" dirty="0" err="1">
                <a:solidFill>
                  <a:schemeClr val="tx1"/>
                </a:solidFill>
              </a:rPr>
              <a:t>to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predict</a:t>
            </a:r>
            <a:r>
              <a:rPr lang="tr-TR" sz="1600" dirty="0">
                <a:solidFill>
                  <a:schemeClr val="tx1"/>
                </a:solidFill>
              </a:rPr>
              <a:t> 12/24 </a:t>
            </a:r>
            <a:r>
              <a:rPr lang="tr-TR" sz="1600" dirty="0" err="1">
                <a:solidFill>
                  <a:schemeClr val="tx1"/>
                </a:solidFill>
              </a:rPr>
              <a:t>hours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laters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Fullness</a:t>
            </a:r>
            <a:r>
              <a:rPr lang="tr-TR" sz="1600" dirty="0">
                <a:solidFill>
                  <a:schemeClr val="tx1"/>
                </a:solidFill>
              </a:rPr>
              <a:t> Rate.</a:t>
            </a:r>
          </a:p>
          <a:p>
            <a:r>
              <a:rPr lang="tr-TR" sz="1600" dirty="0" err="1">
                <a:solidFill>
                  <a:schemeClr val="tx1"/>
                </a:solidFill>
              </a:rPr>
              <a:t>Fullness</a:t>
            </a:r>
            <a:r>
              <a:rPr lang="tr-TR" sz="1600" dirty="0">
                <a:solidFill>
                  <a:schemeClr val="tx1"/>
                </a:solidFill>
              </a:rPr>
              <a:t> Rate 12 </a:t>
            </a:r>
            <a:r>
              <a:rPr lang="tr-TR" sz="1600" dirty="0" err="1">
                <a:solidFill>
                  <a:schemeClr val="tx1"/>
                </a:solidFill>
              </a:rPr>
              <a:t>hours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later</a:t>
            </a:r>
            <a:r>
              <a:rPr lang="tr-TR" sz="1600" dirty="0">
                <a:solidFill>
                  <a:schemeClr val="tx1"/>
                </a:solidFill>
              </a:rPr>
              <a:t> : 1.0672825822293917 %.</a:t>
            </a:r>
          </a:p>
          <a:p>
            <a:r>
              <a:rPr lang="tr-TR" sz="1600" dirty="0" err="1">
                <a:solidFill>
                  <a:schemeClr val="tx1"/>
                </a:solidFill>
              </a:rPr>
              <a:t>Fullness</a:t>
            </a:r>
            <a:r>
              <a:rPr lang="tr-TR" sz="1600" dirty="0">
                <a:solidFill>
                  <a:schemeClr val="tx1"/>
                </a:solidFill>
              </a:rPr>
              <a:t> Rate 24 </a:t>
            </a:r>
            <a:r>
              <a:rPr lang="tr-TR" sz="1600" dirty="0" err="1">
                <a:solidFill>
                  <a:schemeClr val="tx1"/>
                </a:solidFill>
              </a:rPr>
              <a:t>hours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later</a:t>
            </a:r>
            <a:r>
              <a:rPr lang="tr-TR" sz="1600" dirty="0">
                <a:solidFill>
                  <a:schemeClr val="tx1"/>
                </a:solidFill>
              </a:rPr>
              <a:t> :1.0773787652297635 %.</a:t>
            </a:r>
          </a:p>
          <a:p>
            <a:r>
              <a:rPr lang="tr-TR" sz="1600" dirty="0" err="1">
                <a:solidFill>
                  <a:schemeClr val="tx1"/>
                </a:solidFill>
              </a:rPr>
              <a:t>Obviously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it’s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over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their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capacity</a:t>
            </a:r>
            <a:r>
              <a:rPr lang="tr-TR" sz="1600" dirty="0">
                <a:solidFill>
                  <a:schemeClr val="tx1"/>
                </a:solidFill>
              </a:rPr>
              <a:t> but </a:t>
            </a:r>
            <a:r>
              <a:rPr lang="tr-TR" sz="1600" dirty="0" err="1">
                <a:solidFill>
                  <a:schemeClr val="tx1"/>
                </a:solidFill>
              </a:rPr>
              <a:t>like</a:t>
            </a:r>
            <a:r>
              <a:rPr lang="tr-TR" sz="1600" dirty="0">
                <a:solidFill>
                  <a:schemeClr val="tx1"/>
                </a:solidFill>
              </a:rPr>
              <a:t> I </a:t>
            </a:r>
            <a:r>
              <a:rPr lang="tr-TR" sz="1600" dirty="0" err="1">
                <a:solidFill>
                  <a:schemeClr val="tx1"/>
                </a:solidFill>
              </a:rPr>
              <a:t>said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before</a:t>
            </a:r>
            <a:r>
              <a:rPr lang="tr-TR" sz="1600" dirty="0">
                <a:solidFill>
                  <a:schemeClr val="tx1"/>
                </a:solidFill>
              </a:rPr>
              <a:t> I’m </a:t>
            </a:r>
            <a:r>
              <a:rPr lang="tr-TR" sz="1600" dirty="0" err="1">
                <a:solidFill>
                  <a:schemeClr val="tx1"/>
                </a:solidFill>
              </a:rPr>
              <a:t>ignoring</a:t>
            </a:r>
            <a:r>
              <a:rPr lang="tr-TR" sz="1600" dirty="0">
                <a:solidFill>
                  <a:schemeClr val="tx1"/>
                </a:solidFill>
              </a:rPr>
              <a:t> it. </a:t>
            </a:r>
            <a:r>
              <a:rPr lang="tr-TR" sz="1600" dirty="0" err="1">
                <a:solidFill>
                  <a:schemeClr val="tx1"/>
                </a:solidFill>
              </a:rPr>
              <a:t>To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get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the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u="sng" dirty="0" err="1">
                <a:solidFill>
                  <a:schemeClr val="tx1"/>
                </a:solidFill>
              </a:rPr>
              <a:t>real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Fullness</a:t>
            </a:r>
            <a:r>
              <a:rPr lang="tr-TR" sz="1600" dirty="0">
                <a:solidFill>
                  <a:schemeClr val="tx1"/>
                </a:solidFill>
              </a:rPr>
              <a:t> Rate </a:t>
            </a:r>
            <a:r>
              <a:rPr lang="tr-TR" sz="1600" dirty="0" err="1">
                <a:solidFill>
                  <a:schemeClr val="tx1"/>
                </a:solidFill>
              </a:rPr>
              <a:t>all</a:t>
            </a:r>
            <a:r>
              <a:rPr lang="tr-TR" sz="1600" dirty="0">
                <a:solidFill>
                  <a:schemeClr val="tx1"/>
                </a:solidFill>
              </a:rPr>
              <a:t> I </a:t>
            </a:r>
            <a:r>
              <a:rPr lang="tr-TR" sz="1600" dirty="0" err="1">
                <a:solidFill>
                  <a:schemeClr val="tx1"/>
                </a:solidFill>
              </a:rPr>
              <a:t>need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to</a:t>
            </a:r>
            <a:r>
              <a:rPr lang="tr-TR" sz="1600" dirty="0">
                <a:solidFill>
                  <a:schemeClr val="tx1"/>
                </a:solidFill>
              </a:rPr>
              <a:t> do is, </a:t>
            </a:r>
            <a:r>
              <a:rPr lang="tr-TR" sz="1600" dirty="0" err="1">
                <a:solidFill>
                  <a:schemeClr val="tx1"/>
                </a:solidFill>
              </a:rPr>
              <a:t>to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subtract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the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value</a:t>
            </a:r>
            <a:r>
              <a:rPr lang="tr-TR" sz="1600" dirty="0">
                <a:solidFill>
                  <a:schemeClr val="tx1"/>
                </a:solidFill>
              </a:rPr>
              <a:t> of </a:t>
            </a:r>
            <a:r>
              <a:rPr lang="tr-TR" sz="1600" dirty="0" err="1">
                <a:solidFill>
                  <a:schemeClr val="tx1"/>
                </a:solidFill>
              </a:rPr>
              <a:t>Fullness</a:t>
            </a:r>
            <a:r>
              <a:rPr lang="tr-TR" sz="1600" dirty="0">
                <a:solidFill>
                  <a:schemeClr val="tx1"/>
                </a:solidFill>
              </a:rPr>
              <a:t> Rate of </a:t>
            </a:r>
            <a:r>
              <a:rPr lang="tr-TR" sz="1600" dirty="0" err="1">
                <a:solidFill>
                  <a:schemeClr val="tx1"/>
                </a:solidFill>
              </a:rPr>
              <a:t>the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collection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day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from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these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two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percentages</a:t>
            </a:r>
            <a:r>
              <a:rPr lang="tr-TR" sz="1600" dirty="0">
                <a:solidFill>
                  <a:schemeClr val="tx1"/>
                </a:solidFill>
              </a:rPr>
              <a:t>.</a:t>
            </a:r>
          </a:p>
          <a:p>
            <a:r>
              <a:rPr lang="tr-TR" sz="1600" dirty="0" err="1">
                <a:solidFill>
                  <a:schemeClr val="tx1"/>
                </a:solidFill>
              </a:rPr>
              <a:t>Which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the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date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I’d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choose</a:t>
            </a:r>
            <a:r>
              <a:rPr lang="tr-TR" sz="1600" dirty="0">
                <a:solidFill>
                  <a:schemeClr val="tx1"/>
                </a:solidFill>
              </a:rPr>
              <a:t> is </a:t>
            </a:r>
            <a:r>
              <a:rPr lang="tr-TR" sz="1600" dirty="0" err="1">
                <a:solidFill>
                  <a:schemeClr val="tx1"/>
                </a:solidFill>
              </a:rPr>
              <a:t>the</a:t>
            </a:r>
            <a:r>
              <a:rPr lang="tr-TR" sz="1600" dirty="0">
                <a:solidFill>
                  <a:schemeClr val="tx1"/>
                </a:solidFill>
              </a:rPr>
              <a:t> data </a:t>
            </a:r>
            <a:r>
              <a:rPr lang="tr-TR" sz="1600" dirty="0" err="1">
                <a:solidFill>
                  <a:schemeClr val="tx1"/>
                </a:solidFill>
              </a:rPr>
              <a:t>no</a:t>
            </a:r>
            <a:r>
              <a:rPr lang="tr-TR" sz="1600" dirty="0">
                <a:solidFill>
                  <a:schemeClr val="tx1"/>
                </a:solidFill>
              </a:rPr>
              <a:t>: 185 since </a:t>
            </a:r>
            <a:r>
              <a:rPr lang="tr-TR" sz="1600" dirty="0" err="1">
                <a:solidFill>
                  <a:schemeClr val="tx1"/>
                </a:solidFill>
              </a:rPr>
              <a:t>it’s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the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last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date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before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we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reach</a:t>
            </a:r>
            <a:r>
              <a:rPr lang="tr-TR" sz="1600" dirty="0">
                <a:solidFill>
                  <a:schemeClr val="tx1"/>
                </a:solidFill>
              </a:rPr>
              <a:t> 1.0 </a:t>
            </a:r>
            <a:r>
              <a:rPr lang="tr-TR" sz="1600" dirty="0" err="1">
                <a:solidFill>
                  <a:schemeClr val="tx1"/>
                </a:solidFill>
              </a:rPr>
              <a:t>or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over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and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it’s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value</a:t>
            </a:r>
            <a:r>
              <a:rPr lang="tr-TR" sz="1600" dirty="0">
                <a:solidFill>
                  <a:schemeClr val="tx1"/>
                </a:solidFill>
              </a:rPr>
              <a:t> is 0.9785%. </a:t>
            </a:r>
          </a:p>
          <a:p>
            <a:r>
              <a:rPr lang="tr-TR" sz="1600" dirty="0" err="1">
                <a:solidFill>
                  <a:schemeClr val="tx1"/>
                </a:solidFill>
              </a:rPr>
              <a:t>After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the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subtraction</a:t>
            </a:r>
            <a:r>
              <a:rPr lang="tr-TR" sz="1600" dirty="0">
                <a:solidFill>
                  <a:schemeClr val="tx1"/>
                </a:solidFill>
              </a:rPr>
              <a:t>,</a:t>
            </a:r>
          </a:p>
          <a:p>
            <a:r>
              <a:rPr lang="tr-TR" sz="1600" dirty="0" err="1">
                <a:solidFill>
                  <a:schemeClr val="tx1"/>
                </a:solidFill>
              </a:rPr>
              <a:t>Fullness</a:t>
            </a:r>
            <a:r>
              <a:rPr lang="tr-TR" sz="1600" dirty="0">
                <a:solidFill>
                  <a:schemeClr val="tx1"/>
                </a:solidFill>
              </a:rPr>
              <a:t> Rate 12 </a:t>
            </a:r>
            <a:r>
              <a:rPr lang="tr-TR" sz="1600" dirty="0" err="1">
                <a:solidFill>
                  <a:schemeClr val="tx1"/>
                </a:solidFill>
              </a:rPr>
              <a:t>hours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later</a:t>
            </a:r>
            <a:r>
              <a:rPr lang="tr-TR" sz="1600" dirty="0">
                <a:solidFill>
                  <a:schemeClr val="tx1"/>
                </a:solidFill>
              </a:rPr>
              <a:t> : 0.08878258 %.</a:t>
            </a:r>
          </a:p>
          <a:p>
            <a:r>
              <a:rPr lang="tr-TR" sz="1600" dirty="0" err="1">
                <a:solidFill>
                  <a:schemeClr val="tx1"/>
                </a:solidFill>
              </a:rPr>
              <a:t>Fullness</a:t>
            </a:r>
            <a:r>
              <a:rPr lang="tr-TR" sz="1600" dirty="0">
                <a:solidFill>
                  <a:schemeClr val="tx1"/>
                </a:solidFill>
              </a:rPr>
              <a:t> Rate 24 </a:t>
            </a:r>
            <a:r>
              <a:rPr lang="tr-TR" sz="1600" dirty="0" err="1">
                <a:solidFill>
                  <a:schemeClr val="tx1"/>
                </a:solidFill>
              </a:rPr>
              <a:t>hours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later</a:t>
            </a:r>
            <a:r>
              <a:rPr lang="tr-TR" sz="1600" dirty="0">
                <a:solidFill>
                  <a:schemeClr val="tx1"/>
                </a:solidFill>
              </a:rPr>
              <a:t> : 0.09887877 %.</a:t>
            </a:r>
          </a:p>
        </p:txBody>
      </p:sp>
    </p:spTree>
    <p:extLst>
      <p:ext uri="{BB962C8B-B14F-4D97-AF65-F5344CB8AC3E}">
        <p14:creationId xmlns:p14="http://schemas.microsoft.com/office/powerpoint/2010/main" val="410142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İçerik Yer Tutucusu 2">
            <a:extLst>
              <a:ext uri="{FF2B5EF4-FFF2-40B4-BE49-F238E27FC236}">
                <a16:creationId xmlns:a16="http://schemas.microsoft.com/office/drawing/2014/main" id="{70F0D551-9DED-41B3-AD1B-91C62B144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2373" y="282101"/>
            <a:ext cx="6232153" cy="719847"/>
          </a:xfrm>
        </p:spPr>
        <p:txBody>
          <a:bodyPr>
            <a:normAutofit/>
          </a:bodyPr>
          <a:lstStyle/>
          <a:p>
            <a:pPr algn="ctr"/>
            <a:r>
              <a:rPr lang="tr-TR" dirty="0" err="1">
                <a:solidFill>
                  <a:schemeClr val="tx1"/>
                </a:solidFill>
              </a:rPr>
              <a:t>Prediction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line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with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D67BA79-9BD3-455E-9FA8-7976F01FC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07" y="1335121"/>
            <a:ext cx="10380086" cy="501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1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6A047A4-8C00-44A7-B7B3-61CBD9F1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3" name="İçerik Yer Tutucusu 2">
            <a:extLst>
              <a:ext uri="{FF2B5EF4-FFF2-40B4-BE49-F238E27FC236}">
                <a16:creationId xmlns:a16="http://schemas.microsoft.com/office/drawing/2014/main" id="{70F0D551-9DED-41B3-AD1B-91C62B144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71147"/>
            <a:ext cx="8534400" cy="3615267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Thank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you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your</a:t>
            </a:r>
            <a:r>
              <a:rPr lang="tr-TR" dirty="0">
                <a:solidFill>
                  <a:schemeClr val="tx1"/>
                </a:solidFill>
              </a:rPr>
              <a:t> time.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b="1" u="sng" dirty="0" err="1">
                <a:solidFill>
                  <a:schemeClr val="tx1"/>
                </a:solidFill>
              </a:rPr>
              <a:t>References</a:t>
            </a:r>
            <a:endParaRPr lang="tr-TR" b="1" u="sng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1)https://www.investopedia.com/terms/a/autoregressive-integrated-moving-average-arima.asp</a:t>
            </a:r>
          </a:p>
          <a:p>
            <a:r>
              <a:rPr lang="tr-TR" dirty="0">
                <a:solidFill>
                  <a:schemeClr val="tx1"/>
                </a:solidFill>
              </a:rPr>
              <a:t>2)https://www.statisticshowto.datasciencecentral.com/autoregressive-model/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7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4698184-1999-44B2-A16E-60A6C1D4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49F17C-AACC-4520-B983-1A62BBEA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In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graph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can </a:t>
            </a:r>
            <a:r>
              <a:rPr lang="tr-TR" dirty="0" err="1">
                <a:solidFill>
                  <a:schemeClr val="tx1"/>
                </a:solidFill>
              </a:rPr>
              <a:t>see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 on 12 </a:t>
            </a:r>
            <a:r>
              <a:rPr lang="tr-TR" dirty="0" err="1">
                <a:solidFill>
                  <a:schemeClr val="tx1"/>
                </a:solidFill>
              </a:rPr>
              <a:t>March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around</a:t>
            </a:r>
            <a:r>
              <a:rPr lang="tr-TR" dirty="0">
                <a:solidFill>
                  <a:schemeClr val="tx1"/>
                </a:solidFill>
              </a:rPr>
              <a:t> 4 </a:t>
            </a:r>
            <a:r>
              <a:rPr lang="tr-TR" dirty="0" err="1">
                <a:solidFill>
                  <a:schemeClr val="tx1"/>
                </a:solidFill>
              </a:rPr>
              <a:t>a.m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there</a:t>
            </a:r>
            <a:r>
              <a:rPr lang="tr-TR" dirty="0">
                <a:solidFill>
                  <a:schemeClr val="tx1"/>
                </a:solidFill>
              </a:rPr>
              <a:t> is a </a:t>
            </a:r>
            <a:r>
              <a:rPr lang="tr-TR" dirty="0" err="1">
                <a:solidFill>
                  <a:schemeClr val="tx1"/>
                </a:solidFill>
              </a:rPr>
              <a:t>massive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drop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which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means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garbage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got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collected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container</a:t>
            </a:r>
            <a:r>
              <a:rPr lang="tr-TR" dirty="0">
                <a:solidFill>
                  <a:schemeClr val="tx1"/>
                </a:solidFill>
              </a:rPr>
              <a:t>. </a:t>
            </a:r>
            <a:r>
              <a:rPr lang="tr-TR" dirty="0" err="1">
                <a:solidFill>
                  <a:schemeClr val="tx1"/>
                </a:solidFill>
              </a:rPr>
              <a:t>Before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analyzing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anything</a:t>
            </a:r>
            <a:r>
              <a:rPr lang="tr-TR" dirty="0">
                <a:solidFill>
                  <a:schemeClr val="tx1"/>
                </a:solidFill>
              </a:rPr>
              <a:t>, I </a:t>
            </a:r>
            <a:r>
              <a:rPr lang="tr-TR" dirty="0" err="1">
                <a:solidFill>
                  <a:schemeClr val="tx1"/>
                </a:solidFill>
              </a:rPr>
              <a:t>fixed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. Since in </a:t>
            </a:r>
            <a:r>
              <a:rPr lang="tr-TR" dirty="0" err="1">
                <a:solidFill>
                  <a:schemeClr val="tx1"/>
                </a:solidFill>
              </a:rPr>
              <a:t>this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assignment</a:t>
            </a:r>
            <a:r>
              <a:rPr lang="tr-TR" dirty="0">
                <a:solidFill>
                  <a:schemeClr val="tx1"/>
                </a:solidFill>
              </a:rPr>
              <a:t>, I am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one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who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decides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when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collect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garbabe</a:t>
            </a:r>
            <a:r>
              <a:rPr lang="tr-TR" dirty="0">
                <a:solidFill>
                  <a:schemeClr val="tx1"/>
                </a:solidFill>
              </a:rPr>
              <a:t>. </a:t>
            </a:r>
          </a:p>
          <a:p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fix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, I </a:t>
            </a:r>
            <a:r>
              <a:rPr lang="tr-TR" dirty="0" err="1">
                <a:solidFill>
                  <a:schemeClr val="tx1"/>
                </a:solidFill>
              </a:rPr>
              <a:t>added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amount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garbage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got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removed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container</a:t>
            </a:r>
            <a:r>
              <a:rPr lang="tr-TR" dirty="0">
                <a:solidFill>
                  <a:schemeClr val="tx1"/>
                </a:solidFill>
              </a:rPr>
              <a:t>. </a:t>
            </a:r>
            <a:r>
              <a:rPr lang="tr-TR" dirty="0" err="1">
                <a:solidFill>
                  <a:schemeClr val="tx1"/>
                </a:solidFill>
              </a:rPr>
              <a:t>After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Fullness</a:t>
            </a:r>
            <a:r>
              <a:rPr lang="tr-TR" dirty="0">
                <a:solidFill>
                  <a:schemeClr val="tx1"/>
                </a:solidFill>
              </a:rPr>
              <a:t> Rate – </a:t>
            </a:r>
            <a:r>
              <a:rPr lang="tr-TR" dirty="0" err="1">
                <a:solidFill>
                  <a:schemeClr val="tx1"/>
                </a:solidFill>
              </a:rPr>
              <a:t>Days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graph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changed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a </a:t>
            </a:r>
            <a:r>
              <a:rPr lang="tr-TR" dirty="0" err="1">
                <a:solidFill>
                  <a:schemeClr val="tx1"/>
                </a:solidFill>
              </a:rPr>
              <a:t>more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meaningful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graph</a:t>
            </a:r>
            <a:r>
              <a:rPr lang="tr-TR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8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49F17C-AACC-4520-B983-1A62BBEA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332" y="113159"/>
            <a:ext cx="5492652" cy="12969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dirty="0">
                <a:solidFill>
                  <a:schemeClr val="tx1"/>
                </a:solidFill>
              </a:rPr>
              <a:t>New </a:t>
            </a:r>
            <a:r>
              <a:rPr lang="tr-TR" dirty="0" err="1">
                <a:solidFill>
                  <a:schemeClr val="tx1"/>
                </a:solidFill>
              </a:rPr>
              <a:t>version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Fullness</a:t>
            </a:r>
            <a:r>
              <a:rPr lang="tr-TR" dirty="0">
                <a:solidFill>
                  <a:schemeClr val="tx1"/>
                </a:solidFill>
              </a:rPr>
              <a:t> Rate – </a:t>
            </a:r>
            <a:r>
              <a:rPr lang="tr-TR" dirty="0" err="1">
                <a:solidFill>
                  <a:schemeClr val="tx1"/>
                </a:solidFill>
              </a:rPr>
              <a:t>Days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graph</a:t>
            </a:r>
            <a:r>
              <a:rPr lang="tr-T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C24864A-6F6E-4463-8038-FC98B758F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2" y="1215560"/>
            <a:ext cx="10768333" cy="52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9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6A047A4-8C00-44A7-B7B3-61CBD9F1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3" name="İçerik Yer Tutucusu 2">
            <a:extLst>
              <a:ext uri="{FF2B5EF4-FFF2-40B4-BE49-F238E27FC236}">
                <a16:creationId xmlns:a16="http://schemas.microsoft.com/office/drawing/2014/main" id="{70F0D551-9DED-41B3-AD1B-91C62B144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In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new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version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this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graph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you</a:t>
            </a:r>
            <a:r>
              <a:rPr lang="tr-TR" dirty="0">
                <a:solidFill>
                  <a:schemeClr val="tx1"/>
                </a:solidFill>
              </a:rPr>
              <a:t> can </a:t>
            </a:r>
            <a:r>
              <a:rPr lang="tr-TR" dirty="0" err="1">
                <a:solidFill>
                  <a:schemeClr val="tx1"/>
                </a:solidFill>
              </a:rPr>
              <a:t>see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some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data is </a:t>
            </a:r>
            <a:r>
              <a:rPr lang="tr-TR" dirty="0" err="1">
                <a:solidFill>
                  <a:schemeClr val="tx1"/>
                </a:solidFill>
              </a:rPr>
              <a:t>above</a:t>
            </a:r>
            <a:r>
              <a:rPr lang="tr-TR" dirty="0">
                <a:solidFill>
                  <a:schemeClr val="tx1"/>
                </a:solidFill>
              </a:rPr>
              <a:t> 1.0 (100%)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I’m </a:t>
            </a:r>
            <a:r>
              <a:rPr lang="tr-TR" dirty="0" err="1">
                <a:solidFill>
                  <a:schemeClr val="tx1"/>
                </a:solidFill>
              </a:rPr>
              <a:t>totally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ignoring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because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my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objective</a:t>
            </a:r>
            <a:r>
              <a:rPr lang="tr-TR" dirty="0">
                <a:solidFill>
                  <a:schemeClr val="tx1"/>
                </a:solidFill>
              </a:rPr>
              <a:t> is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understand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behavior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increaing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garbage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time of </a:t>
            </a:r>
            <a:r>
              <a:rPr lang="tr-TR" dirty="0" err="1">
                <a:solidFill>
                  <a:schemeClr val="tx1"/>
                </a:solidFill>
              </a:rPr>
              <a:t>when</a:t>
            </a:r>
            <a:r>
              <a:rPr lang="tr-TR" dirty="0">
                <a:solidFill>
                  <a:schemeClr val="tx1"/>
                </a:solidFill>
              </a:rPr>
              <a:t> I </a:t>
            </a:r>
            <a:r>
              <a:rPr lang="tr-TR" dirty="0" err="1">
                <a:solidFill>
                  <a:schemeClr val="tx1"/>
                </a:solidFill>
              </a:rPr>
              <a:t>would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collect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garbage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just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before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Fullness</a:t>
            </a:r>
            <a:r>
              <a:rPr lang="tr-TR" dirty="0">
                <a:solidFill>
                  <a:schemeClr val="tx1"/>
                </a:solidFill>
              </a:rPr>
              <a:t> Rate </a:t>
            </a:r>
            <a:r>
              <a:rPr lang="tr-TR" dirty="0" err="1">
                <a:solidFill>
                  <a:schemeClr val="tx1"/>
                </a:solidFill>
              </a:rPr>
              <a:t>reaches</a:t>
            </a:r>
            <a:r>
              <a:rPr lang="tr-TR" dirty="0">
                <a:solidFill>
                  <a:schemeClr val="tx1"/>
                </a:solidFill>
              </a:rPr>
              <a:t> 100%. </a:t>
            </a:r>
            <a:r>
              <a:rPr lang="tr-TR" dirty="0" err="1">
                <a:solidFill>
                  <a:schemeClr val="tx1"/>
                </a:solidFill>
              </a:rPr>
              <a:t>This</a:t>
            </a:r>
            <a:r>
              <a:rPr lang="tr-TR" dirty="0">
                <a:solidFill>
                  <a:schemeClr val="tx1"/>
                </a:solidFill>
              </a:rPr>
              <a:t> is </a:t>
            </a:r>
            <a:r>
              <a:rPr lang="tr-TR" dirty="0" err="1">
                <a:solidFill>
                  <a:schemeClr val="tx1"/>
                </a:solidFill>
              </a:rPr>
              <a:t>kind</a:t>
            </a:r>
            <a:r>
              <a:rPr lang="tr-TR" dirty="0">
                <a:solidFill>
                  <a:schemeClr val="tx1"/>
                </a:solidFill>
              </a:rPr>
              <a:t> of an </a:t>
            </a:r>
            <a:r>
              <a:rPr lang="tr-TR" dirty="0" err="1">
                <a:solidFill>
                  <a:schemeClr val="tx1"/>
                </a:solidFill>
              </a:rPr>
              <a:t>obvious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answer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real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trick</a:t>
            </a:r>
            <a:r>
              <a:rPr lang="tr-TR" dirty="0">
                <a:solidFill>
                  <a:schemeClr val="tx1"/>
                </a:solidFill>
              </a:rPr>
              <a:t> is how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find</a:t>
            </a:r>
            <a:r>
              <a:rPr lang="tr-TR" dirty="0">
                <a:solidFill>
                  <a:schemeClr val="tx1"/>
                </a:solidFill>
              </a:rPr>
              <a:t> it. </a:t>
            </a:r>
            <a:r>
              <a:rPr lang="tr-TR" dirty="0" err="1">
                <a:solidFill>
                  <a:schemeClr val="tx1"/>
                </a:solidFill>
              </a:rPr>
              <a:t>Forecasting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methods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will</a:t>
            </a:r>
            <a:r>
              <a:rPr lang="tr-TR" dirty="0">
                <a:solidFill>
                  <a:schemeClr val="tx1"/>
                </a:solidFill>
              </a:rPr>
              <a:t> be </a:t>
            </a:r>
            <a:r>
              <a:rPr lang="tr-TR" dirty="0" err="1">
                <a:solidFill>
                  <a:schemeClr val="tx1"/>
                </a:solidFill>
              </a:rPr>
              <a:t>needed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achieve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this</a:t>
            </a:r>
            <a:r>
              <a:rPr lang="tr-TR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1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4698184-1999-44B2-A16E-60A6C1D4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49F17C-AACC-4520-B983-1A62BBEA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There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some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issues</a:t>
            </a:r>
            <a:r>
              <a:rPr lang="tr-TR" dirty="0">
                <a:solidFill>
                  <a:schemeClr val="tx1"/>
                </a:solidFill>
              </a:rPr>
              <a:t> I’m </a:t>
            </a:r>
            <a:r>
              <a:rPr lang="tr-TR" dirty="0" err="1">
                <a:solidFill>
                  <a:schemeClr val="tx1"/>
                </a:solidFill>
              </a:rPr>
              <a:t>aware</a:t>
            </a:r>
            <a:r>
              <a:rPr lang="tr-TR" dirty="0">
                <a:solidFill>
                  <a:schemeClr val="tx1"/>
                </a:solidFill>
              </a:rPr>
              <a:t> but </a:t>
            </a:r>
            <a:r>
              <a:rPr lang="tr-TR" dirty="0" err="1">
                <a:solidFill>
                  <a:schemeClr val="tx1"/>
                </a:solidFill>
              </a:rPr>
              <a:t>couldn’t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decide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what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do.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big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massive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drop</a:t>
            </a:r>
            <a:r>
              <a:rPr lang="tr-TR" dirty="0">
                <a:solidFill>
                  <a:schemeClr val="tx1"/>
                </a:solidFill>
              </a:rPr>
              <a:t> is </a:t>
            </a:r>
            <a:r>
              <a:rPr lang="tr-TR" dirty="0" err="1">
                <a:solidFill>
                  <a:schemeClr val="tx1"/>
                </a:solidFill>
              </a:rPr>
              <a:t>gone</a:t>
            </a:r>
            <a:r>
              <a:rPr lang="tr-TR" dirty="0">
                <a:solidFill>
                  <a:schemeClr val="tx1"/>
                </a:solidFill>
              </a:rPr>
              <a:t>. </a:t>
            </a:r>
            <a:r>
              <a:rPr lang="tr-TR" dirty="0" err="1">
                <a:solidFill>
                  <a:schemeClr val="tx1"/>
                </a:solidFill>
              </a:rPr>
              <a:t>However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there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still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significant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drops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graph</a:t>
            </a:r>
            <a:r>
              <a:rPr lang="tr-TR" dirty="0">
                <a:solidFill>
                  <a:schemeClr val="tx1"/>
                </a:solidFill>
              </a:rPr>
              <a:t>. </a:t>
            </a:r>
            <a:r>
              <a:rPr lang="tr-TR" dirty="0" err="1">
                <a:solidFill>
                  <a:schemeClr val="tx1"/>
                </a:solidFill>
              </a:rPr>
              <a:t>There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two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possibilities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r>
              <a:rPr lang="tr-TR" dirty="0">
                <a:solidFill>
                  <a:schemeClr val="tx1"/>
                </a:solidFill>
              </a:rPr>
              <a:t>1) </a:t>
            </a:r>
            <a:r>
              <a:rPr lang="tr-TR" dirty="0" err="1">
                <a:solidFill>
                  <a:schemeClr val="tx1"/>
                </a:solidFill>
              </a:rPr>
              <a:t>Sensors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might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giving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deceiving</a:t>
            </a:r>
            <a:r>
              <a:rPr lang="tr-TR" dirty="0">
                <a:solidFill>
                  <a:schemeClr val="tx1"/>
                </a:solidFill>
              </a:rPr>
              <a:t> data.</a:t>
            </a:r>
          </a:p>
          <a:p>
            <a:r>
              <a:rPr lang="tr-TR" dirty="0">
                <a:solidFill>
                  <a:schemeClr val="tx1"/>
                </a:solidFill>
              </a:rPr>
              <a:t>2) </a:t>
            </a:r>
            <a:r>
              <a:rPr lang="tr-TR" dirty="0" err="1">
                <a:solidFill>
                  <a:schemeClr val="tx1"/>
                </a:solidFill>
              </a:rPr>
              <a:t>Garbabes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being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collected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containers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3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4698184-1999-44B2-A16E-60A6C1D4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49F17C-AACC-4520-B983-1A62BBEA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Another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issue</a:t>
            </a:r>
            <a:r>
              <a:rPr lang="tr-TR" dirty="0">
                <a:solidFill>
                  <a:schemeClr val="tx1"/>
                </a:solidFill>
              </a:rPr>
              <a:t> is, </a:t>
            </a:r>
            <a:r>
              <a:rPr lang="tr-TR" dirty="0" err="1">
                <a:solidFill>
                  <a:schemeClr val="tx1"/>
                </a:solidFill>
              </a:rPr>
              <a:t>In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«</a:t>
            </a:r>
            <a:r>
              <a:rPr lang="tr-TR" dirty="0" err="1">
                <a:solidFill>
                  <a:schemeClr val="tx1"/>
                </a:solidFill>
              </a:rPr>
              <a:t>Dataset</a:t>
            </a:r>
            <a:r>
              <a:rPr lang="tr-TR" dirty="0">
                <a:solidFill>
                  <a:schemeClr val="tx1"/>
                </a:solidFill>
              </a:rPr>
              <a:t> – 1»  file,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can </a:t>
            </a:r>
            <a:r>
              <a:rPr lang="tr-TR" dirty="0" err="1">
                <a:solidFill>
                  <a:schemeClr val="tx1"/>
                </a:solidFill>
              </a:rPr>
              <a:t>see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 sensor </a:t>
            </a:r>
            <a:r>
              <a:rPr lang="tr-TR" dirty="0" err="1">
                <a:solidFill>
                  <a:schemeClr val="tx1"/>
                </a:solidFill>
              </a:rPr>
              <a:t>generally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returns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information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hourly</a:t>
            </a:r>
            <a:r>
              <a:rPr lang="tr-TR" dirty="0">
                <a:solidFill>
                  <a:schemeClr val="tx1"/>
                </a:solidFill>
              </a:rPr>
              <a:t>. But, </a:t>
            </a:r>
            <a:r>
              <a:rPr lang="tr-TR" dirty="0" err="1">
                <a:solidFill>
                  <a:schemeClr val="tx1"/>
                </a:solidFill>
              </a:rPr>
              <a:t>between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some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hours</a:t>
            </a:r>
            <a:r>
              <a:rPr lang="tr-TR" dirty="0">
                <a:solidFill>
                  <a:schemeClr val="tx1"/>
                </a:solidFill>
              </a:rPr>
              <a:t>, it </a:t>
            </a:r>
            <a:r>
              <a:rPr lang="tr-TR" dirty="0" err="1">
                <a:solidFill>
                  <a:schemeClr val="tx1"/>
                </a:solidFill>
              </a:rPr>
              <a:t>starts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return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information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every</a:t>
            </a:r>
            <a:r>
              <a:rPr lang="tr-TR" dirty="0">
                <a:solidFill>
                  <a:schemeClr val="tx1"/>
                </a:solidFill>
              </a:rPr>
              <a:t> 20 </a:t>
            </a:r>
            <a:r>
              <a:rPr lang="tr-TR" dirty="0" err="1">
                <a:solidFill>
                  <a:schemeClr val="tx1"/>
                </a:solidFill>
              </a:rPr>
              <a:t>minutes</a:t>
            </a:r>
            <a:r>
              <a:rPr lang="tr-TR" dirty="0">
                <a:solidFill>
                  <a:schemeClr val="tx1"/>
                </a:solidFill>
              </a:rPr>
              <a:t>. </a:t>
            </a:r>
          </a:p>
          <a:p>
            <a:r>
              <a:rPr lang="tr-TR" dirty="0" err="1">
                <a:solidFill>
                  <a:schemeClr val="tx1"/>
                </a:solidFill>
              </a:rPr>
              <a:t>Changing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format of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label</a:t>
            </a:r>
            <a:r>
              <a:rPr lang="tr-TR" dirty="0">
                <a:solidFill>
                  <a:schemeClr val="tx1"/>
                </a:solidFill>
              </a:rPr>
              <a:t> «</a:t>
            </a:r>
            <a:r>
              <a:rPr lang="tr-TR" dirty="0" err="1">
                <a:solidFill>
                  <a:schemeClr val="tx1"/>
                </a:solidFill>
              </a:rPr>
              <a:t>Record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Date</a:t>
            </a:r>
            <a:r>
              <a:rPr lang="tr-TR" dirty="0">
                <a:solidFill>
                  <a:schemeClr val="tx1"/>
                </a:solidFill>
              </a:rPr>
              <a:t>»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Year-Month-Day</a:t>
            </a:r>
            <a:r>
              <a:rPr lang="tr-TR" dirty="0">
                <a:solidFill>
                  <a:schemeClr val="tx1"/>
                </a:solidFill>
              </a:rPr>
              <a:t> Hour:Minute:Seconds+00:00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Year-Month-Day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Hour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would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definitely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make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graph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smoother</a:t>
            </a:r>
            <a:r>
              <a:rPr lang="tr-TR" dirty="0">
                <a:solidFill>
                  <a:schemeClr val="tx1"/>
                </a:solidFill>
              </a:rPr>
              <a:t>. </a:t>
            </a:r>
          </a:p>
          <a:p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do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could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look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past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future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30 </a:t>
            </a:r>
            <a:r>
              <a:rPr lang="tr-TR" dirty="0" err="1">
                <a:solidFill>
                  <a:schemeClr val="tx1"/>
                </a:solidFill>
              </a:rPr>
              <a:t>minutes</a:t>
            </a:r>
            <a:r>
              <a:rPr lang="tr-TR" dirty="0">
                <a:solidFill>
                  <a:schemeClr val="tx1"/>
                </a:solidFill>
              </a:rPr>
              <a:t>.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instance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every</a:t>
            </a:r>
            <a:r>
              <a:rPr lang="tr-TR" dirty="0">
                <a:solidFill>
                  <a:schemeClr val="tx1"/>
                </a:solidFill>
              </a:rPr>
              <a:t> data </a:t>
            </a:r>
            <a:r>
              <a:rPr lang="tr-TR" dirty="0" err="1">
                <a:solidFill>
                  <a:schemeClr val="tx1"/>
                </a:solidFill>
              </a:rPr>
              <a:t>between</a:t>
            </a:r>
            <a:r>
              <a:rPr lang="tr-TR" dirty="0">
                <a:solidFill>
                  <a:schemeClr val="tx1"/>
                </a:solidFill>
              </a:rPr>
              <a:t> 17:30-18:30 </a:t>
            </a:r>
            <a:r>
              <a:rPr lang="tr-TR" dirty="0" err="1">
                <a:solidFill>
                  <a:schemeClr val="tx1"/>
                </a:solidFill>
              </a:rPr>
              <a:t>would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belong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18:00 .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could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add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every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data’s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Fullness</a:t>
            </a:r>
            <a:r>
              <a:rPr lang="tr-TR" dirty="0">
                <a:solidFill>
                  <a:schemeClr val="tx1"/>
                </a:solidFill>
              </a:rPr>
              <a:t> Rate </a:t>
            </a:r>
            <a:r>
              <a:rPr lang="tr-TR" dirty="0" err="1">
                <a:solidFill>
                  <a:schemeClr val="tx1"/>
                </a:solidFill>
              </a:rPr>
              <a:t>then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take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average</a:t>
            </a:r>
            <a:r>
              <a:rPr lang="tr-TR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4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6A047A4-8C00-44A7-B7B3-61CBD9F1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3" name="İçerik Yer Tutucusu 2">
            <a:extLst>
              <a:ext uri="{FF2B5EF4-FFF2-40B4-BE49-F238E27FC236}">
                <a16:creationId xmlns:a16="http://schemas.microsoft.com/office/drawing/2014/main" id="{70F0D551-9DED-41B3-AD1B-91C62B144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AutoRegressive</a:t>
            </a:r>
            <a:r>
              <a:rPr lang="tr-TR" dirty="0">
                <a:solidFill>
                  <a:schemeClr val="tx1"/>
                </a:solidFill>
              </a:rPr>
              <a:t> (AR) Model : «P</a:t>
            </a:r>
            <a:r>
              <a:rPr lang="en-US" dirty="0" err="1">
                <a:solidFill>
                  <a:schemeClr val="tx1"/>
                </a:solidFill>
              </a:rPr>
              <a:t>redicts</a:t>
            </a:r>
            <a:r>
              <a:rPr lang="en-US" dirty="0">
                <a:solidFill>
                  <a:schemeClr val="tx1"/>
                </a:solidFill>
              </a:rPr>
              <a:t> future behavior based on past behavior. It’s used for forecasting when there is some correlation between values in a time series and the values that precede and succeed them. The process is basically a linear regression of the data in the current series against one or more past values in the same series.</a:t>
            </a:r>
            <a:r>
              <a:rPr lang="tr-TR" dirty="0">
                <a:solidFill>
                  <a:schemeClr val="tx1"/>
                </a:solidFill>
              </a:rPr>
              <a:t>»[2]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ARIMA Model : «</a:t>
            </a:r>
            <a:r>
              <a:rPr lang="en-US" dirty="0">
                <a:solidFill>
                  <a:schemeClr val="tx1"/>
                </a:solidFill>
              </a:rPr>
              <a:t>An autoregressive integrated moving average, or ARIMA, is a statistical analysis model that uses time series data to either better understand the data set or to predict future trends. </a:t>
            </a:r>
            <a:r>
              <a:rPr lang="tr-TR" dirty="0">
                <a:solidFill>
                  <a:schemeClr val="tx1"/>
                </a:solidFill>
              </a:rPr>
              <a:t>»[1]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4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49F17C-AACC-4520-B983-1A62BBEA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225" y="-46653"/>
            <a:ext cx="9317482" cy="201684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I </a:t>
            </a:r>
            <a:r>
              <a:rPr lang="tr-TR" dirty="0" err="1">
                <a:solidFill>
                  <a:schemeClr val="tx1"/>
                </a:solidFill>
              </a:rPr>
              <a:t>trained</a:t>
            </a:r>
            <a:r>
              <a:rPr lang="tr-TR" dirty="0">
                <a:solidFill>
                  <a:schemeClr val="tx1"/>
                </a:solidFill>
              </a:rPr>
              <a:t> 34.61% of </a:t>
            </a:r>
            <a:r>
              <a:rPr lang="tr-TR" dirty="0" err="1">
                <a:solidFill>
                  <a:schemeClr val="tx1"/>
                </a:solidFill>
              </a:rPr>
              <a:t>my</a:t>
            </a:r>
            <a:r>
              <a:rPr lang="tr-TR" dirty="0">
                <a:solidFill>
                  <a:schemeClr val="tx1"/>
                </a:solidFill>
              </a:rPr>
              <a:t> data </a:t>
            </a:r>
            <a:r>
              <a:rPr lang="tr-TR" dirty="0" err="1">
                <a:solidFill>
                  <a:schemeClr val="tx1"/>
                </a:solidFill>
              </a:rPr>
              <a:t>with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using</a:t>
            </a:r>
            <a:r>
              <a:rPr lang="tr-TR" dirty="0">
                <a:solidFill>
                  <a:schemeClr val="tx1"/>
                </a:solidFill>
              </a:rPr>
              <a:t> AR model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tested</a:t>
            </a:r>
            <a:r>
              <a:rPr lang="tr-TR" dirty="0">
                <a:solidFill>
                  <a:schemeClr val="tx1"/>
                </a:solidFill>
              </a:rPr>
              <a:t> it </a:t>
            </a:r>
            <a:r>
              <a:rPr lang="tr-TR" dirty="0" err="1">
                <a:solidFill>
                  <a:schemeClr val="tx1"/>
                </a:solidFill>
              </a:rPr>
              <a:t>with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remaining</a:t>
            </a:r>
            <a:r>
              <a:rPr lang="tr-TR" dirty="0">
                <a:solidFill>
                  <a:schemeClr val="tx1"/>
                </a:solidFill>
              </a:rPr>
              <a:t>. Since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graph</a:t>
            </a:r>
            <a:r>
              <a:rPr lang="tr-TR" dirty="0">
                <a:solidFill>
                  <a:schemeClr val="tx1"/>
                </a:solidFill>
              </a:rPr>
              <a:t> is not </a:t>
            </a:r>
            <a:r>
              <a:rPr lang="tr-TR" dirty="0" err="1">
                <a:solidFill>
                  <a:schemeClr val="tx1"/>
                </a:solidFill>
              </a:rPr>
              <a:t>stationary</a:t>
            </a:r>
            <a:r>
              <a:rPr lang="tr-TR" dirty="0">
                <a:solidFill>
                  <a:schemeClr val="tx1"/>
                </a:solidFill>
              </a:rPr>
              <a:t>, I </a:t>
            </a:r>
            <a:r>
              <a:rPr lang="tr-TR" dirty="0" err="1">
                <a:solidFill>
                  <a:schemeClr val="tx1"/>
                </a:solidFill>
              </a:rPr>
              <a:t>was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aware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this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might</a:t>
            </a:r>
            <a:r>
              <a:rPr lang="tr-TR" dirty="0">
                <a:solidFill>
                  <a:schemeClr val="tx1"/>
                </a:solidFill>
              </a:rPr>
              <a:t> not be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best</a:t>
            </a:r>
            <a:r>
              <a:rPr lang="tr-TR" dirty="0">
                <a:solidFill>
                  <a:schemeClr val="tx1"/>
                </a:solidFill>
              </a:rPr>
              <a:t> model. But, I </a:t>
            </a:r>
            <a:r>
              <a:rPr lang="tr-TR" dirty="0" err="1">
                <a:solidFill>
                  <a:schemeClr val="tx1"/>
                </a:solidFill>
              </a:rPr>
              <a:t>wanted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check</a:t>
            </a:r>
            <a:r>
              <a:rPr lang="tr-TR" dirty="0">
                <a:solidFill>
                  <a:schemeClr val="tx1"/>
                </a:solidFill>
              </a:rPr>
              <a:t> it </a:t>
            </a:r>
            <a:r>
              <a:rPr lang="tr-TR" dirty="0" err="1">
                <a:solidFill>
                  <a:schemeClr val="tx1"/>
                </a:solidFill>
              </a:rPr>
              <a:t>anyway</a:t>
            </a:r>
            <a:r>
              <a:rPr lang="tr-TR" dirty="0">
                <a:solidFill>
                  <a:schemeClr val="tx1"/>
                </a:solidFill>
              </a:rPr>
              <a:t>.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average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percentage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error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was</a:t>
            </a:r>
            <a:r>
              <a:rPr lang="tr-TR" dirty="0">
                <a:solidFill>
                  <a:schemeClr val="tx1"/>
                </a:solidFill>
              </a:rPr>
              <a:t> : 8.43% 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0FCF9EB-0E51-45C0-A49A-A2FC7D8CC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64" y="1970194"/>
            <a:ext cx="9747115" cy="471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3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İçerik Yer Tutucusu 2">
            <a:extLst>
              <a:ext uri="{FF2B5EF4-FFF2-40B4-BE49-F238E27FC236}">
                <a16:creationId xmlns:a16="http://schemas.microsoft.com/office/drawing/2014/main" id="{70F0D551-9DED-41B3-AD1B-91C62B144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138" y="0"/>
            <a:ext cx="10249677" cy="195874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I </a:t>
            </a:r>
            <a:r>
              <a:rPr lang="tr-TR" dirty="0" err="1">
                <a:solidFill>
                  <a:schemeClr val="tx1"/>
                </a:solidFill>
              </a:rPr>
              <a:t>trained</a:t>
            </a:r>
            <a:r>
              <a:rPr lang="tr-TR" dirty="0">
                <a:solidFill>
                  <a:schemeClr val="tx1"/>
                </a:solidFill>
              </a:rPr>
              <a:t> 19.5% of </a:t>
            </a:r>
            <a:r>
              <a:rPr lang="tr-TR" dirty="0" err="1">
                <a:solidFill>
                  <a:schemeClr val="tx1"/>
                </a:solidFill>
              </a:rPr>
              <a:t>my</a:t>
            </a:r>
            <a:r>
              <a:rPr lang="tr-TR" dirty="0">
                <a:solidFill>
                  <a:schemeClr val="tx1"/>
                </a:solidFill>
              </a:rPr>
              <a:t> data </a:t>
            </a:r>
            <a:r>
              <a:rPr lang="tr-TR" dirty="0" err="1">
                <a:solidFill>
                  <a:schemeClr val="tx1"/>
                </a:solidFill>
              </a:rPr>
              <a:t>with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using</a:t>
            </a:r>
            <a:r>
              <a:rPr lang="tr-TR" dirty="0">
                <a:solidFill>
                  <a:schemeClr val="tx1"/>
                </a:solidFill>
              </a:rPr>
              <a:t> ARIMA model of </a:t>
            </a:r>
            <a:r>
              <a:rPr lang="tr-TR" dirty="0" err="1">
                <a:solidFill>
                  <a:schemeClr val="tx1"/>
                </a:solidFill>
              </a:rPr>
              <a:t>order</a:t>
            </a:r>
            <a:r>
              <a:rPr lang="tr-TR" dirty="0">
                <a:solidFill>
                  <a:schemeClr val="tx1"/>
                </a:solidFill>
              </a:rPr>
              <a:t> (2,1,1) (</a:t>
            </a:r>
            <a:r>
              <a:rPr lang="tr-TR" dirty="0" err="1">
                <a:solidFill>
                  <a:schemeClr val="tx1"/>
                </a:solidFill>
              </a:rPr>
              <a:t>these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just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parameters</a:t>
            </a:r>
            <a:r>
              <a:rPr lang="tr-TR" dirty="0">
                <a:solidFill>
                  <a:schemeClr val="tx1"/>
                </a:solidFill>
              </a:rPr>
              <a:t>)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tested</a:t>
            </a:r>
            <a:r>
              <a:rPr lang="tr-TR" dirty="0">
                <a:solidFill>
                  <a:schemeClr val="tx1"/>
                </a:solidFill>
              </a:rPr>
              <a:t> it </a:t>
            </a:r>
            <a:r>
              <a:rPr lang="tr-TR" dirty="0" err="1">
                <a:solidFill>
                  <a:schemeClr val="tx1"/>
                </a:solidFill>
              </a:rPr>
              <a:t>with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remaining</a:t>
            </a:r>
            <a:r>
              <a:rPr lang="tr-TR" dirty="0">
                <a:solidFill>
                  <a:schemeClr val="tx1"/>
                </a:solidFill>
              </a:rPr>
              <a:t> 81.5% ,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average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percentage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error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was</a:t>
            </a:r>
            <a:r>
              <a:rPr lang="tr-TR" dirty="0">
                <a:solidFill>
                  <a:schemeClr val="tx1"/>
                </a:solidFill>
              </a:rPr>
              <a:t> : 10.25% 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97993D1-E324-439A-8CA3-3E3DA7AE4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83" y="1695261"/>
            <a:ext cx="10258880" cy="495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24993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720</Words>
  <Application>Microsoft Office PowerPoint</Application>
  <PresentationFormat>Geniş ekran</PresentationFormat>
  <Paragraphs>35</Paragraphs>
  <Slides>12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3</vt:lpstr>
      <vt:lpstr>Dilim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INTERVIEW</dc:title>
  <dc:creator>Nogay Evirgen</dc:creator>
  <cp:lastModifiedBy>Nogay Evirgen</cp:lastModifiedBy>
  <cp:revision>24</cp:revision>
  <dcterms:created xsi:type="dcterms:W3CDTF">2019-02-28T23:15:08Z</dcterms:created>
  <dcterms:modified xsi:type="dcterms:W3CDTF">2020-12-29T09:20:55Z</dcterms:modified>
</cp:coreProperties>
</file>