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7"/>
  </p:notesMasterIdLst>
  <p:handoutMasterIdLst>
    <p:handoutMasterId r:id="rId8"/>
  </p:handoutMasterIdLst>
  <p:sldIdLst>
    <p:sldId id="1062" r:id="rId5"/>
    <p:sldId id="1067" r:id="rId6"/>
  </p:sldIdLst>
  <p:sldSz cx="9906000" cy="6858000" type="A4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rakawa, Tomoko" initials="HT" lastIdx="1" clrIdx="0">
    <p:extLst>
      <p:ext uri="{19B8F6BF-5375-455C-9EA6-DF929625EA0E}">
        <p15:presenceInfo xmlns:p15="http://schemas.microsoft.com/office/powerpoint/2012/main" userId="Hirakawa, Tomoko" providerId="None"/>
      </p:ext>
    </p:extLst>
  </p:cmAuthor>
  <p:cmAuthor id="2" name="Shimizu, Haruka B." initials="SHB" lastIdx="5" clrIdx="1">
    <p:extLst>
      <p:ext uri="{19B8F6BF-5375-455C-9EA6-DF929625EA0E}">
        <p15:presenceInfo xmlns:p15="http://schemas.microsoft.com/office/powerpoint/2012/main" userId="S-1-5-21-329068152-1454471165-1417001333-55044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CCFF"/>
    <a:srgbClr val="B4DEE4"/>
    <a:srgbClr val="CCFFFF"/>
    <a:srgbClr val="0000FF"/>
    <a:srgbClr val="FFCCFF"/>
    <a:srgbClr val="FF6600"/>
    <a:srgbClr val="F3A60D"/>
    <a:srgbClr val="FFCCCC"/>
    <a:srgbClr val="FDE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6FAF19-BBFB-444A-90B6-EE354FE5B0CB}" v="2" dt="2024-11-18T06:50:53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0" y="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06" tIns="45753" rIns="91506" bIns="45753" numCol="1" anchor="t" anchorCtr="0" compatLnSpc="1">
            <a:prstTxWarp prst="textNoShape">
              <a:avLst/>
            </a:prstTxWarp>
          </a:bodyPr>
          <a:lstStyle>
            <a:lvl1pPr defTabSz="915792" fontAlgn="base">
              <a:defRPr kumimoji="0"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221" y="3"/>
            <a:ext cx="29503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06" tIns="45753" rIns="91506" bIns="45753" numCol="1" anchor="t" anchorCtr="0" compatLnSpc="1">
            <a:prstTxWarp prst="textNoShape">
              <a:avLst/>
            </a:prstTxWarp>
          </a:bodyPr>
          <a:lstStyle>
            <a:lvl1pPr algn="r" defTabSz="915792" fontAlgn="base">
              <a:defRPr kumimoji="0"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0372"/>
            <a:ext cx="2950375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06" tIns="45753" rIns="91506" bIns="45753" numCol="1" anchor="b" anchorCtr="0" compatLnSpc="1">
            <a:prstTxWarp prst="textNoShape">
              <a:avLst/>
            </a:prstTxWarp>
          </a:bodyPr>
          <a:lstStyle>
            <a:lvl1pPr defTabSz="915792" fontAlgn="base">
              <a:defRPr kumimoji="0"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221" y="9440372"/>
            <a:ext cx="2950374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06" tIns="45753" rIns="91506" bIns="45753" numCol="1" anchor="b" anchorCtr="0" compatLnSpc="1">
            <a:prstTxWarp prst="textNoShape">
              <a:avLst/>
            </a:prstTxWarp>
          </a:bodyPr>
          <a:lstStyle>
            <a:lvl1pPr algn="r" defTabSz="915792" fontAlgn="base">
              <a:defRPr kumimoji="0"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C33A813A-B835-404B-8F9F-E8E68A08E15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0933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50375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06" tIns="45753" rIns="91506" bIns="45753" numCol="1" anchor="t" anchorCtr="0" compatLnSpc="1">
            <a:prstTxWarp prst="textNoShape">
              <a:avLst/>
            </a:prstTxWarp>
          </a:bodyPr>
          <a:lstStyle>
            <a:lvl1pPr defTabSz="915792" fontAlgn="base">
              <a:defRPr kumimoji="0"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221" y="3"/>
            <a:ext cx="2950374" cy="49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06" tIns="45753" rIns="91506" bIns="45753" numCol="1" anchor="t" anchorCtr="0" compatLnSpc="1">
            <a:prstTxWarp prst="textNoShape">
              <a:avLst/>
            </a:prstTxWarp>
          </a:bodyPr>
          <a:lstStyle>
            <a:lvl1pPr algn="r" defTabSz="915792" fontAlgn="base">
              <a:defRPr kumimoji="0"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4538"/>
            <a:ext cx="5387975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41" y="4720985"/>
            <a:ext cx="5446723" cy="447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06" tIns="45753" rIns="91506" bIns="457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40372"/>
            <a:ext cx="2950375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06" tIns="45753" rIns="91506" bIns="45753" numCol="1" anchor="b" anchorCtr="0" compatLnSpc="1">
            <a:prstTxWarp prst="textNoShape">
              <a:avLst/>
            </a:prstTxWarp>
          </a:bodyPr>
          <a:lstStyle>
            <a:lvl1pPr defTabSz="915792" fontAlgn="base">
              <a:defRPr kumimoji="0"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221" y="9440372"/>
            <a:ext cx="2950374" cy="49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06" tIns="45753" rIns="91506" bIns="45753" numCol="1" anchor="b" anchorCtr="0" compatLnSpc="1">
            <a:prstTxWarp prst="textNoShape">
              <a:avLst/>
            </a:prstTxWarp>
          </a:bodyPr>
          <a:lstStyle>
            <a:lvl1pPr algn="r" defTabSz="915792" fontAlgn="base">
              <a:defRPr kumimoji="0"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5F25DE87-93A8-4855-B6A7-B14057C136B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615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42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4447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igHP_Sz2_gr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03239" y="2112963"/>
            <a:ext cx="40449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5"/>
          <p:cNvSpPr>
            <a:spLocks noChangeShapeType="1"/>
          </p:cNvSpPr>
          <p:nvPr/>
        </p:nvSpPr>
        <p:spPr bwMode="gray">
          <a:xfrm>
            <a:off x="0" y="3427413"/>
            <a:ext cx="9906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fontAlgn="ctr">
              <a:defRPr/>
            </a:pPr>
            <a:endParaRPr kumimoji="0" lang="ja-JP" altLang="en-US">
              <a:ea typeface="ＭＳ Ｐゴシック" pitchFamily="50" charset="-128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640017" y="4887913"/>
            <a:ext cx="6734175" cy="1143000"/>
          </a:xfrm>
          <a:ln w="9525"/>
        </p:spPr>
        <p:txBody>
          <a:bodyPr lIns="91440" tIns="45720" rIns="91440" bIns="45720"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657479" y="6065838"/>
            <a:ext cx="6734175" cy="514350"/>
          </a:xfrm>
          <a:ln w="9525"/>
        </p:spPr>
        <p:txBody>
          <a:bodyPr lIns="91440" tIns="45720" rIns="91440" bIns="45720"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EA3A4-47A3-4332-A654-AA74C519D00A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254877" y="260350"/>
            <a:ext cx="2300288" cy="606425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50838" y="260350"/>
            <a:ext cx="6751637" cy="606425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44F23-0C04-48E3-9E2C-24BD14D5FA4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84479" y="260350"/>
            <a:ext cx="6740525" cy="579438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350842" y="1196978"/>
            <a:ext cx="9204325" cy="5127625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57870-BA54-4BB9-9EF5-E2558E8113C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 1"/>
          <p:cNvSpPr>
            <a:spLocks noGrp="1"/>
          </p:cNvSpPr>
          <p:nvPr>
            <p:ph/>
          </p:nvPr>
        </p:nvSpPr>
        <p:spPr>
          <a:xfrm>
            <a:off x="350842" y="260350"/>
            <a:ext cx="9204325" cy="6064250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880E6-4506-4AEC-861D-4C14379647C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1727" y="1800000"/>
            <a:ext cx="9362469" cy="45713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180000" indent="-179388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79388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79388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79388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79388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271062" y="1332000"/>
            <a:ext cx="9362548" cy="478387"/>
          </a:xfrm>
          <a:prstGeom prst="rect">
            <a:avLst/>
          </a:prstGeom>
          <a:noFill/>
        </p:spPr>
        <p:txBody>
          <a:bodyPr wrap="square" lIns="0" tIns="72000" rIns="0" bIns="36000">
            <a:spAutoFit/>
          </a:bodyPr>
          <a:lstStyle>
            <a:lvl1pPr marL="0" indent="0">
              <a:buNone/>
              <a:defRPr lang="de-DE" sz="2400" b="1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de-DE"/>
              <a:t>Textmasterformate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 bwMode="auto">
          <a:xfrm>
            <a:off x="271727" y="0"/>
            <a:ext cx="9362546" cy="13239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/>
              <a:t>First Level Text</a:t>
            </a:r>
          </a:p>
          <a:p>
            <a:pPr lvl="1"/>
            <a:r>
              <a:rPr lang="en-CA"/>
              <a:t>Second Level Text</a:t>
            </a:r>
          </a:p>
          <a:p>
            <a:pPr lvl="2"/>
            <a:r>
              <a:rPr lang="en-CA"/>
              <a:t>Third Level Text</a:t>
            </a:r>
          </a:p>
          <a:p>
            <a:pPr lvl="3"/>
            <a:r>
              <a:rPr lang="en-CA"/>
              <a:t>Fourth Level Text</a:t>
            </a:r>
          </a:p>
          <a:p>
            <a:pPr lvl="4"/>
            <a:r>
              <a:rPr lang="en-CA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96160" y="1162050"/>
            <a:ext cx="940984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91069" y="6617282"/>
            <a:ext cx="4107976" cy="250606"/>
          </a:xfrm>
          <a:prstGeom prst="rect">
            <a:avLst/>
          </a:prstGeom>
          <a:noFill/>
        </p:spPr>
        <p:txBody>
          <a:bodyPr wrap="square" lIns="0" tIns="47891" rIns="95782" bIns="47891">
            <a:spAutoFit/>
          </a:bodyPr>
          <a:lstStyle/>
          <a:p>
            <a:pPr algn="l">
              <a:defRPr/>
            </a:pPr>
            <a:r>
              <a:rPr lang="en-US" sz="100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t>Copyright © 2012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Master Title Slide Headline</a:t>
            </a:r>
            <a:endParaRPr lang="en-CA"/>
          </a:p>
        </p:txBody>
      </p:sp>
      <p:sp>
        <p:nvSpPr>
          <p:cNvPr id="8" name="TextBox 7"/>
          <p:cNvSpPr txBox="1"/>
          <p:nvPr userDrawn="1"/>
        </p:nvSpPr>
        <p:spPr>
          <a:xfrm>
            <a:off x="9215716" y="6617282"/>
            <a:ext cx="5811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1000" smtClean="0">
                <a:solidFill>
                  <a:srgbClr val="858789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1000">
              <a:solidFill>
                <a:srgbClr val="8587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1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84479" y="260350"/>
            <a:ext cx="7121521" cy="579438"/>
          </a:xfrm>
        </p:spPr>
        <p:txBody>
          <a:bodyPr/>
          <a:lstStyle>
            <a:lvl1pPr algn="r">
              <a:defRPr sz="2000" b="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1196979"/>
            <a:ext cx="9906000" cy="1007886"/>
          </a:xfrm>
        </p:spPr>
        <p:txBody>
          <a:bodyPr/>
          <a:lstStyle>
            <a:lvl1pPr>
              <a:buNone/>
              <a:defRPr sz="1600">
                <a:latin typeface="+mn-ea"/>
                <a:ea typeface="+mn-ea"/>
              </a:defRPr>
            </a:lvl1pPr>
            <a:lvl2pPr>
              <a:buNone/>
              <a:defRPr sz="1600">
                <a:latin typeface="+mn-ea"/>
                <a:ea typeface="+mn-ea"/>
              </a:defRPr>
            </a:lvl2pPr>
            <a:lvl3pPr>
              <a:buNone/>
              <a:defRPr sz="1600">
                <a:latin typeface="+mn-ea"/>
                <a:ea typeface="+mn-ea"/>
              </a:defRPr>
            </a:lvl3pPr>
            <a:lvl4pPr>
              <a:buNone/>
              <a:defRPr sz="1600">
                <a:latin typeface="+mn-ea"/>
                <a:ea typeface="+mn-ea"/>
              </a:defRPr>
            </a:lvl4pPr>
            <a:lvl5pPr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070851" y="6588125"/>
            <a:ext cx="1835149" cy="2698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1521D-BEF9-4519-B3EF-889709B2264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638" y="2906716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B30A2-325E-4E25-90B7-329FDAAF4B7E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50838" y="1196978"/>
            <a:ext cx="4525962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29204" y="1196978"/>
            <a:ext cx="4525963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B2551-FC44-4DE7-92E4-BCAD215B417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4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2879-DAAC-4AF9-BC71-DAD6EF2E85F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A6D9E-563A-499A-BE63-767BEFEE82E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C8327-9D3F-4B04-BF8A-78F9054192C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3500" y="273053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C3F33-F15F-4B0E-9BDB-E2DB16164F8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512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8DBC2-77FC-444B-AB69-32AE7E0DECD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0842" y="1196978"/>
            <a:ext cx="9204325" cy="5127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875588" y="6503991"/>
            <a:ext cx="1835149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 eaLnBrk="0" fontAlgn="base" hangingPunct="0">
              <a:lnSpc>
                <a:spcPct val="80000"/>
              </a:lnSpc>
              <a:defRPr kumimoji="0" sz="1000">
                <a:ea typeface="ＭＳ Ｐゴシック" pitchFamily="50" charset="-128"/>
              </a:defRPr>
            </a:lvl1pPr>
          </a:lstStyle>
          <a:p>
            <a:pPr>
              <a:defRPr/>
            </a:pPr>
            <a:fld id="{4ACA72FD-38B5-41DF-9D43-D60988CF81E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2784479" y="260350"/>
            <a:ext cx="6740525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pic>
        <p:nvPicPr>
          <p:cNvPr id="54278" name="Picture 6" descr="SigHP_Sz2_inside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gray">
          <a:xfrm>
            <a:off x="231777" y="260350"/>
            <a:ext cx="19986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Line 7"/>
          <p:cNvSpPr>
            <a:spLocks noChangeShapeType="1"/>
          </p:cNvSpPr>
          <p:nvPr/>
        </p:nvSpPr>
        <p:spPr bwMode="gray">
          <a:xfrm>
            <a:off x="0" y="904875"/>
            <a:ext cx="9902825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ctr">
              <a:defRPr/>
            </a:pPr>
            <a:endParaRPr kumimoji="0" lang="ja-JP" altLang="en-US">
              <a:ea typeface="ＭＳ Ｐゴシック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  <p:sldLayoutId id="2147483664" r:id="rId14"/>
    <p:sldLayoutId id="2147483665" r:id="rId15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</a:defRPr>
      </a:lvl2pPr>
      <a:lvl3pPr marL="858838" indent="-1682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3pPr>
      <a:lvl4pPr marL="12001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400">
          <a:solidFill>
            <a:schemeClr val="tx1"/>
          </a:solidFill>
          <a:latin typeface="+mn-lt"/>
        </a:defRPr>
      </a:lvl4pPr>
      <a:lvl5pPr marL="1481138" indent="-166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5pPr>
      <a:lvl6pPr marL="1938338" indent="-166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6pPr>
      <a:lvl7pPr marL="2395538" indent="-166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7pPr>
      <a:lvl8pPr marL="2852738" indent="-166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8pPr>
      <a:lvl9pPr marL="3309938" indent="-1666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F642CFA-7627-EBC3-635B-1AD80D71D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69" y="1535624"/>
            <a:ext cx="9376461" cy="3072650"/>
          </a:xfrm>
          <a:prstGeom prst="rect">
            <a:avLst/>
          </a:prstGeom>
        </p:spPr>
      </p:pic>
      <p:sp>
        <p:nvSpPr>
          <p:cNvPr id="17" name="Title 9"/>
          <p:cNvSpPr>
            <a:spLocks noGrp="1"/>
          </p:cNvSpPr>
          <p:nvPr>
            <p:ph type="title"/>
          </p:nvPr>
        </p:nvSpPr>
        <p:spPr>
          <a:xfrm>
            <a:off x="2784479" y="260350"/>
            <a:ext cx="7121521" cy="579438"/>
          </a:xfrm>
        </p:spPr>
        <p:txBody>
          <a:bodyPr/>
          <a:lstStyle/>
          <a:p>
            <a:r>
              <a:rPr lang="en-US" altLang="ja-JP" sz="2400">
                <a:latin typeface="Meiryo UI" panose="020B0604030504040204" pitchFamily="50" charset="-128"/>
                <a:ea typeface="Meiryo UI" panose="020B0604030504040204" pitchFamily="50" charset="-128"/>
              </a:rPr>
              <a:t>Overtime Management Summary</a:t>
            </a:r>
            <a:endParaRPr kumimoji="1" lang="ja-JP" alt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5B4F6B-3790-4497-8763-C78C7B8FCC51}"/>
              </a:ext>
            </a:extLst>
          </p:cNvPr>
          <p:cNvSpPr txBox="1"/>
          <p:nvPr/>
        </p:nvSpPr>
        <p:spPr>
          <a:xfrm>
            <a:off x="0" y="912714"/>
            <a:ext cx="9906000" cy="579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</a:pPr>
            <a:r>
              <a:rPr lang="en-US" altLang="ja-JP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月度の残業発生状況と、</a:t>
            </a:r>
            <a:r>
              <a:rPr lang="en-US" altLang="ja-JP" sz="1200" b="1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1200" b="1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200" b="1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Final</a:t>
            </a:r>
            <a:r>
              <a:rPr lang="ja-JP" altLang="en-US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45</a:t>
            </a:r>
            <a:r>
              <a:rPr lang="ja-JP" altLang="en-US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時間超の残業発生回数状況は下表の</a:t>
            </a:r>
            <a:r>
              <a:rPr lang="ja-JP" altLang="en-US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とおり。</a:t>
            </a:r>
            <a:endParaRPr lang="en-US" altLang="ja-JP" sz="12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</a:pPr>
            <a:r>
              <a:rPr lang="ja-JP" altLang="en-US" sz="11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・ </a:t>
            </a:r>
            <a:r>
              <a:rPr lang="en-US" altLang="ja-JP" sz="11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ALEXION PHARMACEUTICALS INC. (PRD) </a:t>
            </a:r>
            <a:r>
              <a:rPr lang="ja-JP" altLang="en-US" sz="11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はクライアントシステムアップグレードによる前倒し対応および、システム公開後の未処理作業対応のため高負荷発生。来月以降も継続する見通し。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</a:pPr>
            <a:endParaRPr lang="en-US" altLang="ja-JP" sz="12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C8C5F8-0273-69C4-B1BE-A7842BC6469A}"/>
              </a:ext>
            </a:extLst>
          </p:cNvPr>
          <p:cNvSpPr txBox="1"/>
          <p:nvPr/>
        </p:nvSpPr>
        <p:spPr>
          <a:xfrm>
            <a:off x="7241311" y="6632485"/>
            <a:ext cx="2481048" cy="21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eaLnBrk="0" hangingPunct="0">
              <a:spcBef>
                <a:spcPct val="20000"/>
              </a:spcBef>
              <a:buClr>
                <a:schemeClr val="tx1"/>
              </a:buClr>
            </a:pPr>
            <a:r>
              <a:rPr kumimoji="1" lang="en-US" altLang="ja-JP" sz="11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2024/11/19</a:t>
            </a:r>
            <a:r>
              <a:rPr kumimoji="1" lang="ja-JP" altLang="en-US" sz="11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時点の</a:t>
            </a:r>
            <a:r>
              <a:rPr kumimoji="1" lang="en-US" altLang="ja-JP" sz="11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OT Final</a:t>
            </a:r>
            <a:r>
              <a:rPr kumimoji="1" lang="ja-JP" altLang="en-US" sz="11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BB493774-099E-E18E-4DE5-4AE913BDE95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0651966"/>
              </p:ext>
            </p:extLst>
          </p:nvPr>
        </p:nvGraphicFramePr>
        <p:xfrm>
          <a:off x="183642" y="4648281"/>
          <a:ext cx="9538714" cy="1981200"/>
        </p:xfrm>
        <a:graphic>
          <a:graphicData uri="http://schemas.openxmlformats.org/drawingml/2006/table">
            <a:tbl>
              <a:tblPr/>
              <a:tblGrid>
                <a:gridCol w="1026087">
                  <a:extLst>
                    <a:ext uri="{9D8B030D-6E8A-4147-A177-3AD203B41FA5}">
                      <a16:colId xmlns:a16="http://schemas.microsoft.com/office/drawing/2014/main" val="3698248094"/>
                    </a:ext>
                  </a:extLst>
                </a:gridCol>
                <a:gridCol w="131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0902">
                  <a:extLst>
                    <a:ext uri="{9D8B030D-6E8A-4147-A177-3AD203B41FA5}">
                      <a16:colId xmlns:a16="http://schemas.microsoft.com/office/drawing/2014/main" val="1123255332"/>
                    </a:ext>
                  </a:extLst>
                </a:gridCol>
                <a:gridCol w="740902">
                  <a:extLst>
                    <a:ext uri="{9D8B030D-6E8A-4147-A177-3AD203B41FA5}">
                      <a16:colId xmlns:a16="http://schemas.microsoft.com/office/drawing/2014/main" val="1089685569"/>
                    </a:ext>
                  </a:extLst>
                </a:gridCol>
                <a:gridCol w="12698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305"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Project</a:t>
                      </a:r>
                    </a:p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CMT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/>
                          <a:ea typeface="Meiryo UI"/>
                        </a:rPr>
                        <a:t>FS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H&amp;PS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/>
                          <a:ea typeface="Meiryo UI"/>
                        </a:rPr>
                        <a:t>PRD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/>
                          <a:ea typeface="Meiryo UI"/>
                        </a:rPr>
                        <a:t>RES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/>
                          <a:ea typeface="Meiryo UI"/>
                        </a:rPr>
                        <a:t>Internal/MD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/>
                          <a:ea typeface="Meiryo UI"/>
                        </a:rPr>
                        <a:t>Other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Total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r>
                        <a:rPr kumimoji="1" lang="ja-JP" altLang="en-US" sz="11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月実績</a:t>
                      </a:r>
                      <a:endParaRPr kumimoji="1" lang="en-US" altLang="ja-JP" sz="11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80+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 (0.0%)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070382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algn="ctr" rtl="0" fontAlgn="ctr"/>
                      <a:endParaRPr lang="ja-JP" altLang="en-US" sz="1200" b="1" i="0" u="none" strike="noStrike">
                        <a:solidFill>
                          <a:schemeClr val="tx1"/>
                        </a:solidFill>
                        <a:effectLst/>
                        <a:latin typeface="ＭＳ Ｐゴシック"/>
                        <a:ea typeface="ＭＳ Ｐゴシック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45.1</a:t>
                      </a:r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80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 (2.6%)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ja-JP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Meiryo UI"/>
                          <a:ea typeface="Meiryo UI"/>
                        </a:rPr>
                        <a:t>45+ Total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 (2.6%)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45h</a:t>
                      </a:r>
                    </a:p>
                    <a:p>
                      <a:pPr algn="ctr"/>
                      <a:r>
                        <a:rPr kumimoji="1" lang="en-US" altLang="ja-JP" sz="1100" b="1" baseline="0" dirty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11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回以上</a:t>
                      </a:r>
                      <a:endParaRPr kumimoji="1" lang="en-US" altLang="ja-JP" sz="11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1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(7</a:t>
                      </a:r>
                      <a:r>
                        <a:rPr kumimoji="1" lang="ja-JP" altLang="en-US" sz="11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月～</a:t>
                      </a:r>
                      <a:r>
                        <a:rPr kumimoji="1" lang="en-US" altLang="ja-JP" sz="11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r>
                        <a:rPr kumimoji="1" lang="ja-JP" altLang="en-US" sz="11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10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Staff</a:t>
                      </a:r>
                    </a:p>
                  </a:txBody>
                  <a:tcPr marL="4588" marR="4588" marT="4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253190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algn="ctr"/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MGR+</a:t>
                      </a:r>
                    </a:p>
                  </a:txBody>
                  <a:tcPr marL="4588" marR="4588" marT="4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016045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algn="ctr"/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Total</a:t>
                      </a:r>
                    </a:p>
                  </a:txBody>
                  <a:tcPr marL="4588" marR="4588" marT="4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54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88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25F3E4CA-3AD9-009D-11E5-543564185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1" y="1402490"/>
            <a:ext cx="9370364" cy="2676599"/>
          </a:xfrm>
          <a:prstGeom prst="rect">
            <a:avLst/>
          </a:prstGeom>
        </p:spPr>
      </p:pic>
      <p:sp>
        <p:nvSpPr>
          <p:cNvPr id="17" name="Title 9"/>
          <p:cNvSpPr>
            <a:spLocks noGrp="1"/>
          </p:cNvSpPr>
          <p:nvPr>
            <p:ph type="title"/>
          </p:nvPr>
        </p:nvSpPr>
        <p:spPr>
          <a:xfrm>
            <a:off x="2706841" y="341625"/>
            <a:ext cx="7121521" cy="449471"/>
          </a:xfrm>
        </p:spPr>
        <p:txBody>
          <a:bodyPr/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Overtime Management Summary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5B4F6B-3790-4497-8763-C78C7B8FCC51}"/>
              </a:ext>
            </a:extLst>
          </p:cNvPr>
          <p:cNvSpPr txBox="1"/>
          <p:nvPr/>
        </p:nvSpPr>
        <p:spPr>
          <a:xfrm>
            <a:off x="183641" y="1031090"/>
            <a:ext cx="9906000" cy="6665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</a:pPr>
            <a:r>
              <a:rPr lang="en-US" altLang="ja-JP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月度の残業発生状況と、</a:t>
            </a:r>
            <a:r>
              <a:rPr lang="en-US" altLang="ja-JP" sz="1200" b="1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1200" b="1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200" b="1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Final</a:t>
            </a:r>
            <a:r>
              <a:rPr lang="ja-JP" altLang="en-US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45</a:t>
            </a:r>
            <a:r>
              <a:rPr lang="ja-JP" altLang="en-US" sz="1200" kern="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時間超の残業発生回数状況は下表の</a:t>
            </a:r>
            <a:r>
              <a:rPr lang="ja-JP" altLang="en-US" sz="12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とおり。</a:t>
            </a:r>
            <a:endParaRPr lang="en-US" altLang="ja-JP" sz="12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0" hangingPunct="0">
              <a:spcBef>
                <a:spcPct val="20000"/>
              </a:spcBef>
              <a:buClr>
                <a:schemeClr val="tx1"/>
              </a:buClr>
            </a:pPr>
            <a:endParaRPr lang="en-US" altLang="ja-JP" sz="1200" kern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5D7CEA-F4BF-9E4B-C178-149D01327769}"/>
              </a:ext>
            </a:extLst>
          </p:cNvPr>
          <p:cNvSpPr txBox="1"/>
          <p:nvPr/>
        </p:nvSpPr>
        <p:spPr>
          <a:xfrm>
            <a:off x="7241958" y="6629572"/>
            <a:ext cx="2480400" cy="21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 eaLnBrk="0" hangingPunct="0">
              <a:spcBef>
                <a:spcPct val="20000"/>
              </a:spcBef>
              <a:buClr>
                <a:schemeClr val="tx1"/>
              </a:buClr>
            </a:pPr>
            <a:r>
              <a:rPr kumimoji="1" lang="en-US" altLang="ja-JP" sz="11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2024/11/19</a:t>
            </a:r>
            <a:r>
              <a:rPr kumimoji="1" lang="ja-JP" altLang="en-US" sz="11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時点の</a:t>
            </a:r>
            <a:r>
              <a:rPr kumimoji="1" lang="en-US" altLang="ja-JP" sz="11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OT Final</a:t>
            </a:r>
            <a:r>
              <a:rPr kumimoji="1" lang="ja-JP" altLang="en-US" sz="1100" kern="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EEEC0273-D473-1655-8E0E-73E774D42DD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83641" y="4117210"/>
          <a:ext cx="9538714" cy="2499960"/>
        </p:xfrm>
        <a:graphic>
          <a:graphicData uri="http://schemas.openxmlformats.org/drawingml/2006/table">
            <a:tbl>
              <a:tblPr/>
              <a:tblGrid>
                <a:gridCol w="1070265">
                  <a:extLst>
                    <a:ext uri="{9D8B030D-6E8A-4147-A177-3AD203B41FA5}">
                      <a16:colId xmlns:a16="http://schemas.microsoft.com/office/drawing/2014/main" val="3698248094"/>
                    </a:ext>
                  </a:extLst>
                </a:gridCol>
                <a:gridCol w="127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0902">
                  <a:extLst>
                    <a:ext uri="{9D8B030D-6E8A-4147-A177-3AD203B41FA5}">
                      <a16:colId xmlns:a16="http://schemas.microsoft.com/office/drawing/2014/main" val="1123255332"/>
                    </a:ext>
                  </a:extLst>
                </a:gridCol>
                <a:gridCol w="740902">
                  <a:extLst>
                    <a:ext uri="{9D8B030D-6E8A-4147-A177-3AD203B41FA5}">
                      <a16:colId xmlns:a16="http://schemas.microsoft.com/office/drawing/2014/main" val="1089685569"/>
                    </a:ext>
                  </a:extLst>
                </a:gridCol>
                <a:gridCol w="12698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8305"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Project</a:t>
                      </a:r>
                    </a:p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CMT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/>
                          <a:ea typeface="Meiryo UI"/>
                        </a:rPr>
                        <a:t>FS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H&amp;PS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/>
                          <a:ea typeface="Meiryo UI"/>
                        </a:rPr>
                        <a:t>PRD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/>
                          <a:ea typeface="Meiryo UI"/>
                        </a:rPr>
                        <a:t>RES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/>
                          <a:ea typeface="Meiryo UI"/>
                        </a:rPr>
                        <a:t>Internal/MD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/>
                          <a:ea typeface="Meiryo UI"/>
                        </a:rPr>
                        <a:t>Other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Total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r>
                        <a:rPr kumimoji="1" lang="ja-JP" altLang="en-US" sz="1100" baseline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月実績</a:t>
                      </a:r>
                      <a:endParaRPr kumimoji="1" lang="en-US" altLang="ja-JP" sz="11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80+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0.0%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07038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rtl="0" fontAlgn="ctr"/>
                      <a:endParaRPr lang="ja-JP" altLang="en-US" sz="1200" b="1" i="0" u="none" strike="noStrike">
                        <a:solidFill>
                          <a:schemeClr val="tx1"/>
                        </a:solidFill>
                        <a:effectLst/>
                        <a:latin typeface="ＭＳ Ｐゴシック"/>
                        <a:ea typeface="ＭＳ Ｐゴシック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45.1</a:t>
                      </a:r>
                      <a:r>
                        <a:rPr lang="ja-JP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80</a:t>
                      </a:r>
                      <a:endParaRPr lang="ja-JP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2.6%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ja-JP" sz="12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50" charset="-128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Meiryo UI"/>
                          <a:ea typeface="Meiryo UI"/>
                        </a:rPr>
                        <a:t>45+ Total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2.6%</a:t>
                      </a:r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45h</a:t>
                      </a:r>
                    </a:p>
                    <a:p>
                      <a:pPr algn="ctr"/>
                      <a:r>
                        <a:rPr kumimoji="1" lang="en-US" altLang="ja-JP" sz="1100" b="1" baseline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1100" baseline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回以上</a:t>
                      </a:r>
                      <a:endParaRPr kumimoji="1" lang="en-US" altLang="ja-JP" sz="1100" baseline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100" baseline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(7</a:t>
                      </a:r>
                      <a:r>
                        <a:rPr kumimoji="1" lang="ja-JP" altLang="en-US" sz="1100" baseline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月～</a:t>
                      </a:r>
                      <a:r>
                        <a:rPr kumimoji="1" lang="en-US" altLang="ja-JP" sz="1100" baseline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r>
                        <a:rPr kumimoji="1" lang="ja-JP" altLang="en-US" sz="1100" baseline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100" baseline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en-US" altLang="ja-JP" sz="11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Staff</a:t>
                      </a:r>
                    </a:p>
                  </a:txBody>
                  <a:tcPr marL="4588" marR="4588" marT="4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25319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MGR+</a:t>
                      </a:r>
                    </a:p>
                  </a:txBody>
                  <a:tcPr marL="4588" marR="4588" marT="4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016045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kumimoji="1" lang="en-US" altLang="ja-JP" sz="9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Total</a:t>
                      </a:r>
                    </a:p>
                  </a:txBody>
                  <a:tcPr marL="4588" marR="4588" marT="4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5459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100" baseline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45h</a:t>
                      </a:r>
                    </a:p>
                    <a:p>
                      <a:pPr algn="ctr"/>
                      <a:r>
                        <a:rPr kumimoji="1" lang="en-US" altLang="ja-JP" sz="1100" b="1" baseline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1100" baseline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回以上</a:t>
                      </a:r>
                      <a:endParaRPr kumimoji="1" lang="en-US" altLang="ja-JP" sz="1100" baseline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100" baseline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(3</a:t>
                      </a:r>
                      <a:r>
                        <a:rPr kumimoji="1" lang="ja-JP" altLang="en-US" sz="1100" baseline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月～</a:t>
                      </a:r>
                      <a:r>
                        <a:rPr kumimoji="1" lang="en-US" altLang="ja-JP" sz="1100" baseline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r>
                        <a:rPr kumimoji="1" lang="ja-JP" altLang="en-US" sz="1100" baseline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100" baseline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en-US" altLang="ja-JP" sz="11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Staff</a:t>
                      </a:r>
                    </a:p>
                  </a:txBody>
                  <a:tcPr marL="4588" marR="4588" marT="4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94293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kumimoji="1" lang="en-US" altLang="ja-JP" sz="11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MGR+</a:t>
                      </a:r>
                    </a:p>
                  </a:txBody>
                  <a:tcPr marL="4588" marR="4588" marT="4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8977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kumimoji="1" lang="en-US" altLang="ja-JP" sz="1100" baseline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Total</a:t>
                      </a:r>
                    </a:p>
                  </a:txBody>
                  <a:tcPr marL="4588" marR="4588" marT="45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100" b="1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322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5895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_Basic_Full">
  <a:themeElements>
    <a:clrScheme name="Accenture_Basic_Full 3">
      <a:dk1>
        <a:srgbClr val="000000"/>
      </a:dk1>
      <a:lt1>
        <a:srgbClr val="FFFFFF"/>
      </a:lt1>
      <a:dk2>
        <a:srgbClr val="F8F8F8"/>
      </a:dk2>
      <a:lt2>
        <a:srgbClr val="C0C0C0"/>
      </a:lt2>
      <a:accent1>
        <a:srgbClr val="AA1133"/>
      </a:accent1>
      <a:accent2>
        <a:srgbClr val="66AA44"/>
      </a:accent2>
      <a:accent3>
        <a:srgbClr val="FFFFFF"/>
      </a:accent3>
      <a:accent4>
        <a:srgbClr val="000000"/>
      </a:accent4>
      <a:accent5>
        <a:srgbClr val="D2AAAD"/>
      </a:accent5>
      <a:accent6>
        <a:srgbClr val="5C9A3D"/>
      </a:accent6>
      <a:hlink>
        <a:srgbClr val="887799"/>
      </a:hlink>
      <a:folHlink>
        <a:srgbClr val="224433"/>
      </a:folHlink>
    </a:clrScheme>
    <a:fontScheme name="Accenture_Basic_Fu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noFill/>
      </a:spPr>
      <a:bodyPr wrap="none" rtlCol="0">
        <a:noAutofit/>
      </a:bodyPr>
      <a:lstStyle>
        <a:defPPr eaLnBrk="0" hangingPunct="0">
          <a:spcBef>
            <a:spcPct val="20000"/>
          </a:spcBef>
          <a:buClr>
            <a:schemeClr val="tx1"/>
          </a:buClr>
          <a:defRPr sz="1000" kern="0" dirty="0" smtClean="0">
            <a:latin typeface="+mn-ea"/>
          </a:defRPr>
        </a:defPPr>
      </a:lstStyle>
    </a:txDef>
  </a:objectDefaults>
  <a:extraClrSchemeLst>
    <a:extraClrScheme>
      <a:clrScheme name="Accenture_Basic_Full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_Basic_Full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00AA99"/>
        </a:accent1>
        <a:accent2>
          <a:srgbClr val="DD4411"/>
        </a:accent2>
        <a:accent3>
          <a:srgbClr val="FFFFFF"/>
        </a:accent3>
        <a:accent4>
          <a:srgbClr val="000000"/>
        </a:accent4>
        <a:accent5>
          <a:srgbClr val="AAD2CA"/>
        </a:accent5>
        <a:accent6>
          <a:srgbClr val="C83D0E"/>
        </a:accent6>
        <a:hlink>
          <a:srgbClr val="BBBB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_Basic_Full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AA1133"/>
        </a:accent1>
        <a:accent2>
          <a:srgbClr val="66AA44"/>
        </a:accent2>
        <a:accent3>
          <a:srgbClr val="FFFFFF"/>
        </a:accent3>
        <a:accent4>
          <a:srgbClr val="000000"/>
        </a:accent4>
        <a:accent5>
          <a:srgbClr val="D2AAAD"/>
        </a:accent5>
        <a:accent6>
          <a:srgbClr val="5C9A3D"/>
        </a:accent6>
        <a:hlink>
          <a:srgbClr val="887799"/>
        </a:hlink>
        <a:folHlink>
          <a:srgbClr val="2244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_Basic_Full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FF0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E78A00"/>
        </a:accent6>
        <a:hlink>
          <a:srgbClr val="557799"/>
        </a:hlink>
        <a:folHlink>
          <a:srgbClr val="44551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1017EBBF58D614E9602685EFC518C8E" ma:contentTypeVersion="6" ma:contentTypeDescription="新しいドキュメントを作成します。" ma:contentTypeScope="" ma:versionID="e5842e5938b03aabde1a4eff0fcd6c33">
  <xsd:schema xmlns:xsd="http://www.w3.org/2001/XMLSchema" xmlns:xs="http://www.w3.org/2001/XMLSchema" xmlns:p="http://schemas.microsoft.com/office/2006/metadata/properties" xmlns:ns2="06d86079-4505-4f2a-a2f5-b3fe75c57460" xmlns:ns3="564807cd-bc38-454b-b755-a987492525a2" targetNamespace="http://schemas.microsoft.com/office/2006/metadata/properties" ma:root="true" ma:fieldsID="e858ac71701cffe583c8ecf58d423afb" ns2:_="" ns3:_="">
    <xsd:import namespace="06d86079-4505-4f2a-a2f5-b3fe75c57460"/>
    <xsd:import namespace="564807cd-bc38-454b-b755-a987492525a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d86079-4505-4f2a-a2f5-b3fe75c5746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807cd-bc38-454b-b755-a98749252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E9B335-E4DC-4C2B-B737-0BEDF0BE5E9B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edbe88f0-589e-47a2-b337-14dcfc92baee"/>
    <ds:schemaRef ds:uri="http://purl.org/dc/terms/"/>
    <ds:schemaRef ds:uri="2212e8af-68f2-4037-aefc-94ec1b6abb86"/>
  </ds:schemaRefs>
</ds:datastoreItem>
</file>

<file path=customXml/itemProps2.xml><?xml version="1.0" encoding="utf-8"?>
<ds:datastoreItem xmlns:ds="http://schemas.openxmlformats.org/officeDocument/2006/customXml" ds:itemID="{7BBE829D-C1C3-4A4A-8317-7076ADBB8E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d86079-4505-4f2a-a2f5-b3fe75c57460"/>
    <ds:schemaRef ds:uri="564807cd-bc38-454b-b755-a987492525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A17AA9-F72A-4CF2-B604-1895B1777B0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355</Words>
  <Application>Microsoft Office PowerPoint</Application>
  <PresentationFormat>A4 210 x 297 mm</PresentationFormat>
  <Paragraphs>190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Meiryo UI</vt:lpstr>
      <vt:lpstr>ＭＳ Ｐゴシック</vt:lpstr>
      <vt:lpstr>Arial</vt:lpstr>
      <vt:lpstr>Accenture_Basic_Full</vt:lpstr>
      <vt:lpstr>Overtime Management Summary</vt:lpstr>
      <vt:lpstr>Overtime Management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JGC presentation</dc:title>
  <dc:creator>Japan Human Resources</dc:creator>
  <cp:lastModifiedBy>Hattori, Takao</cp:lastModifiedBy>
  <cp:revision>84</cp:revision>
  <dcterms:modified xsi:type="dcterms:W3CDTF">2024-12-18T07:05:45Z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0x010100A1017EBBF58D614E9602685EFC518C8E</vt:lpwstr>
  </property>
  <property fmtid="{D5CDD505-2E9C-101B-9397-08002B2CF9AE}" pid="4" name="MediaServiceImageTags">
    <vt:lpwstr/>
  </property>
  <property fmtid="{D5CDD505-2E9C-101B-9397-08002B2CF9AE}" pid="5" name="Order">
    <vt:r8>4700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_SourceUrl">
    <vt:lpwstr/>
  </property>
  <property fmtid="{D5CDD505-2E9C-101B-9397-08002B2CF9AE}" pid="13" name="_SharedFileIndex">
    <vt:lpwstr/>
  </property>
</Properties>
</file>