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6" r:id="rId2"/>
    <p:sldId id="258" r:id="rId3"/>
    <p:sldId id="319" r:id="rId4"/>
    <p:sldId id="276" r:id="rId5"/>
    <p:sldId id="307" r:id="rId6"/>
    <p:sldId id="317" r:id="rId7"/>
    <p:sldId id="272" r:id="rId8"/>
    <p:sldId id="318" r:id="rId9"/>
    <p:sldId id="300" r:id="rId10"/>
    <p:sldId id="301" r:id="rId11"/>
    <p:sldId id="302" r:id="rId12"/>
    <p:sldId id="303" r:id="rId13"/>
    <p:sldId id="304" r:id="rId14"/>
    <p:sldId id="305" r:id="rId15"/>
    <p:sldId id="308" r:id="rId16"/>
    <p:sldId id="310" r:id="rId17"/>
    <p:sldId id="313" r:id="rId18"/>
    <p:sldId id="315" r:id="rId19"/>
    <p:sldId id="311" r:id="rId20"/>
    <p:sldId id="316" r:id="rId21"/>
    <p:sldId id="314" r:id="rId22"/>
    <p:sldId id="312" r:id="rId23"/>
    <p:sldId id="309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B547ED5A-1431-4168-B6E4-F17A2E0A8522}">
          <p14:sldIdLst>
            <p14:sldId id="306"/>
            <p14:sldId id="258"/>
            <p14:sldId id="319"/>
            <p14:sldId id="276"/>
            <p14:sldId id="307"/>
            <p14:sldId id="317"/>
            <p14:sldId id="272"/>
            <p14:sldId id="318"/>
            <p14:sldId id="300"/>
            <p14:sldId id="301"/>
            <p14:sldId id="302"/>
            <p14:sldId id="303"/>
            <p14:sldId id="304"/>
            <p14:sldId id="305"/>
            <p14:sldId id="308"/>
            <p14:sldId id="310"/>
            <p14:sldId id="313"/>
            <p14:sldId id="315"/>
            <p14:sldId id="311"/>
            <p14:sldId id="316"/>
            <p14:sldId id="314"/>
            <p14:sldId id="312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73"/>
    <a:srgbClr val="E898AC"/>
    <a:srgbClr val="00CFCC"/>
    <a:srgbClr val="F8C63D"/>
    <a:srgbClr val="002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98574-A354-4860-969A-809F57DD6575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CC5A6-DA10-488C-BD14-57DB8C9B54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62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828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664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747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23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614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667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269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772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491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0350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7057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6c52a2e8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6c52a2e8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89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367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494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9989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6744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1B202-BBFA-4843-A4CA-0A56A6939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09563B-7D1D-46D7-A7D3-6C701D635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49DF2D-1CA7-4571-B503-08CFE9D7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6170-946D-43AC-AA5E-F86FA36A6074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3EB42A-BACF-4F87-88ED-5C1F1538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CF61E4-7B19-4BB3-B031-45FB5E4D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7FDA-85AD-495F-9E66-83001DBED7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01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B04C7-FC2D-4541-ADB5-38BEDE22A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3D671E-4F06-4863-B8CC-D473E0926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77EAA6-CB09-4A13-BEFF-33DA5FB28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6170-946D-43AC-AA5E-F86FA36A6074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421402-BEB5-4617-A02D-ACA28703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E08418-3098-4F09-8B7B-9A74D610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7FDA-85AD-495F-9E66-83001DBED7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71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42931E-7EEC-46A7-A5C1-D01A8D9F6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8F55D1-E4D7-48EF-9EB9-CAE06AE5B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D1460F-34C2-4390-AF24-CF2072D02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6170-946D-43AC-AA5E-F86FA36A6074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E59288-56E2-4A30-AB5E-96128DF1A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99674E-B4A0-4CEA-9F56-863225C6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7FDA-85AD-495F-9E66-83001DBED7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774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8572036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13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13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13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13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" name="Google Shape;263;p13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13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" name="Google Shape;265;p13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" name="Google Shape;266;p13"/>
          <p:cNvSpPr/>
          <p:nvPr/>
        </p:nvSpPr>
        <p:spPr>
          <a:xfrm>
            <a:off x="381000" y="60568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13"/>
          <p:cNvSpPr/>
          <p:nvPr/>
        </p:nvSpPr>
        <p:spPr>
          <a:xfrm>
            <a:off x="585534" y="6404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1294419" y="4529067"/>
            <a:ext cx="287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1294419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1294419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4920464" y="4529067"/>
            <a:ext cx="184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4920455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4920455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825100" y="548900"/>
            <a:ext cx="6101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8571248" y="450365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8571248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8572036" y="4529067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2057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" name="Google Shape;295;p1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" name="Google Shape;296;p1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" name="Google Shape;297;p1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1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1188301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1188301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4670897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4670897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8166125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8166125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072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1220215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1172185" y="2369863"/>
            <a:ext cx="2556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8460691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8460691" y="236986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1220215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1220215" y="447103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8460691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8460691" y="4471033"/>
            <a:ext cx="2208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" name="Google Shape;364;p18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" name="Google Shape;365;p18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18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18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18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18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18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" name="Google Shape;371;p18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2" name="Google Shape;372;p18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7098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B6965-9109-4DAB-B43A-4F6C3E9C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4911C2-A9A2-4346-8882-92E50611D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826CD6-23CD-4439-B7BD-3EDC7A984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6170-946D-43AC-AA5E-F86FA36A6074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0623CD-C9BC-49C9-A774-DCAA39AF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CE6214-3C64-4599-8323-CB500734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7FDA-85AD-495F-9E66-83001DBED7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20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56EE8-2CF9-46F7-AEDF-5567BAF11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662938-1F81-412E-A3F0-01183B132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79DFB3-AD77-4213-A013-29D49CA8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6170-946D-43AC-AA5E-F86FA36A6074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438502-7AFD-4C7D-89DF-4B062DCB6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457A53-B940-4BC6-B578-AAB9985A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7FDA-85AD-495F-9E66-83001DBED7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28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76581-E95A-40F1-99F3-4E38BA5A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28D2BA-66D9-49DE-8066-235ADDD09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534BD0-A00E-4B19-9894-CB6EA6420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62B2E0-D4CB-4686-887C-34899F7B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6170-946D-43AC-AA5E-F86FA36A6074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2FB6DD-D615-45A5-9EB1-960BA133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5C2369-452B-4703-98FF-308DB015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7FDA-85AD-495F-9E66-83001DBED7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2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FF42C-EB2B-40C0-9D78-94E92BCC1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CACA23-38ED-4D58-A50F-0091EDD80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65DA-0228-4502-9216-91740574C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E58545-1CD0-410D-BAD7-64B8754A9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51536A3-FFA7-4767-B3E2-BC7B7E824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20C1124-EBB2-4B5B-AD69-C8E73BF5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6170-946D-43AC-AA5E-F86FA36A6074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0A070E2-75E3-4BEA-8BDD-6C510EC6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0ED230-DC98-4C6A-88A7-CA516AB1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7FDA-85AD-495F-9E66-83001DBED7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3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51FDB-1294-4601-9834-B35DA6AF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2C3456C-81AA-4BA8-A93D-377F343E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6170-946D-43AC-AA5E-F86FA36A6074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2296D5-2553-4F9E-8DBD-7CFB1F88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9678DEA-9223-4CCD-8418-B2A6A002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7FDA-85AD-495F-9E66-83001DBED7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2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856C8C8-3D10-4EFF-895E-F9EDC2A6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6170-946D-43AC-AA5E-F86FA36A6074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F36A0E-0D30-4A58-B0B6-B5BD4E7FA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12CF3A-93F9-42E1-A396-CDEDEF33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7FDA-85AD-495F-9E66-83001DBED7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51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F46F5-92A2-435F-B7F3-CCD436113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495374-84EB-4265-865D-1CDCAE0FA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C54CB3-BB7E-46A0-AEE7-4F6EF0C8B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E8778F-AFA5-4E64-B3BA-1A4A3223F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6170-946D-43AC-AA5E-F86FA36A6074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6E0D59-C4B5-4AD7-B867-F169E49A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824DE4-93F5-45F8-A2A4-100F714B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7FDA-85AD-495F-9E66-83001DBED7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55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6EA58-0645-47DF-B1D1-B62A9D0F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5AB8B3E-6AA4-4DB1-BF12-262A4C1B8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E44ACC-38E9-4802-817E-C1E928416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6EFD47-2D60-476B-A56F-6FC27C9E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6170-946D-43AC-AA5E-F86FA36A6074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D0A0EC-1D98-423B-8F4B-C2262128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F8735E-3647-466F-83F9-2311076B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7FDA-85AD-495F-9E66-83001DBED7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57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9F67C66-D4E3-4417-8CF5-5BD87949B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B00FAD-6892-49C1-B045-D0248D263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6E8A68-7903-4CD4-8A8B-F26C71CB6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C6170-946D-43AC-AA5E-F86FA36A6074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E4BC75-14C4-45A0-875A-740A4ED0F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3B1749-AF80-4CC6-BC42-2E60F8853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F7FDA-85AD-495F-9E66-83001DBED7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44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435;p25">
            <a:extLst>
              <a:ext uri="{FF2B5EF4-FFF2-40B4-BE49-F238E27FC236}">
                <a16:creationId xmlns:a16="http://schemas.microsoft.com/office/drawing/2014/main" id="{5A9D85B6-CD05-4C68-8096-EB823169767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82200" y="883862"/>
            <a:ext cx="8027600" cy="25451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7200" dirty="0">
                <a:latin typeface="Share Tech" panose="020B0604020202020204" charset="0"/>
              </a:rPr>
              <a:t>ESTUDANTES DE  </a:t>
            </a:r>
            <a:r>
              <a:rPr lang="en" sz="7200" dirty="0">
                <a:solidFill>
                  <a:srgbClr val="00CFCC"/>
                </a:solidFill>
                <a:latin typeface="Share Tech" panose="020B0604020202020204" charset="0"/>
              </a:rPr>
              <a:t>ECONOMETRIA I</a:t>
            </a:r>
            <a:endParaRPr sz="7200" dirty="0">
              <a:solidFill>
                <a:srgbClr val="00CFCC"/>
              </a:solidFill>
              <a:latin typeface="Share Tech" panose="020B060402020202020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6CDD4F1-ED05-43AF-AD0A-27B295C5F9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2" t="1985" r="14632" b="28953"/>
          <a:stretch/>
        </p:blipFill>
        <p:spPr bwMode="auto">
          <a:xfrm>
            <a:off x="211745" y="241219"/>
            <a:ext cx="1060873" cy="104605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Google Shape;434;p25">
            <a:extLst>
              <a:ext uri="{FF2B5EF4-FFF2-40B4-BE49-F238E27FC236}">
                <a16:creationId xmlns:a16="http://schemas.microsoft.com/office/drawing/2014/main" id="{5BB96527-EBFC-45C7-B322-039A2C5804A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65903" y="4270796"/>
            <a:ext cx="7638685" cy="202739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lnSpc>
                <a:spcPct val="150000"/>
              </a:lnSpc>
            </a:pPr>
            <a:r>
              <a:rPr lang="en" sz="2400" dirty="0">
                <a:solidFill>
                  <a:schemeClr val="bg1"/>
                </a:solidFill>
                <a:latin typeface="Maven Pro" charset="0"/>
              </a:rPr>
              <a:t>Guilherme Henrique Fonseca Nogueira (200700081)</a:t>
            </a:r>
          </a:p>
          <a:p>
            <a:pPr marL="0" indent="0" algn="ctr">
              <a:lnSpc>
                <a:spcPct val="150000"/>
              </a:lnSpc>
            </a:pPr>
            <a:r>
              <a:rPr lang="pt-BR" sz="2400" dirty="0">
                <a:solidFill>
                  <a:schemeClr val="bg1"/>
                </a:solidFill>
                <a:latin typeface="Maven Pro" charset="0"/>
              </a:rPr>
              <a:t>Priscila Moraes Ribeiro de Paula (190750048)</a:t>
            </a:r>
          </a:p>
          <a:p>
            <a:pPr marL="0" indent="0" algn="ctr">
              <a:lnSpc>
                <a:spcPct val="150000"/>
              </a:lnSpc>
            </a:pPr>
            <a:endParaRPr lang="en" sz="667" dirty="0">
              <a:solidFill>
                <a:schemeClr val="bg1"/>
              </a:solidFill>
              <a:latin typeface="Maven Pro" charset="0"/>
            </a:endParaRPr>
          </a:p>
          <a:p>
            <a:pPr marL="0" indent="0" algn="ctr">
              <a:lnSpc>
                <a:spcPct val="150000"/>
              </a:lnSpc>
            </a:pPr>
            <a:r>
              <a:rPr lang="pt-BR" sz="2400" cap="all" dirty="0">
                <a:solidFill>
                  <a:schemeClr val="bg1"/>
                </a:solidFill>
                <a:latin typeface="Maven Pro" charset="0"/>
              </a:rPr>
              <a:t>Universidade Federal de São João del-Rei</a:t>
            </a:r>
            <a:r>
              <a:rPr lang="en" sz="2400" cap="all" dirty="0">
                <a:solidFill>
                  <a:schemeClr val="bg1"/>
                </a:solidFill>
                <a:latin typeface="Maven Pro" charset="0"/>
              </a:rPr>
              <a:t> </a:t>
            </a:r>
            <a:endParaRPr sz="2400" cap="all" dirty="0">
              <a:solidFill>
                <a:schemeClr val="bg1"/>
              </a:solidFill>
              <a:latin typeface="Maven Pro" charset="0"/>
            </a:endParaRPr>
          </a:p>
        </p:txBody>
      </p:sp>
      <p:sp>
        <p:nvSpPr>
          <p:cNvPr id="17" name="Google Shape;458;p25">
            <a:extLst>
              <a:ext uri="{FF2B5EF4-FFF2-40B4-BE49-F238E27FC236}">
                <a16:creationId xmlns:a16="http://schemas.microsoft.com/office/drawing/2014/main" id="{660A8DD6-BA3C-4781-9456-9DCB7082DCC0}"/>
              </a:ext>
            </a:extLst>
          </p:cNvPr>
          <p:cNvSpPr/>
          <p:nvPr/>
        </p:nvSpPr>
        <p:spPr>
          <a:xfrm>
            <a:off x="11736900" y="1449565"/>
            <a:ext cx="199001" cy="220121"/>
          </a:xfrm>
          <a:custGeom>
            <a:avLst/>
            <a:gdLst/>
            <a:ahLst/>
            <a:cxnLst/>
            <a:rect l="l" t="t" r="r" b="b"/>
            <a:pathLst>
              <a:path w="7594" h="7593" extrusionOk="0">
                <a:moveTo>
                  <a:pt x="1" y="0"/>
                </a:moveTo>
                <a:lnTo>
                  <a:pt x="1" y="7593"/>
                </a:lnTo>
                <a:lnTo>
                  <a:pt x="7593" y="7593"/>
                </a:lnTo>
                <a:lnTo>
                  <a:pt x="7593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58;p25">
            <a:extLst>
              <a:ext uri="{FF2B5EF4-FFF2-40B4-BE49-F238E27FC236}">
                <a16:creationId xmlns:a16="http://schemas.microsoft.com/office/drawing/2014/main" id="{3C3BAA1D-55FE-4B79-B9E8-8AA832ACF076}"/>
              </a:ext>
            </a:extLst>
          </p:cNvPr>
          <p:cNvSpPr/>
          <p:nvPr/>
        </p:nvSpPr>
        <p:spPr>
          <a:xfrm>
            <a:off x="583819" y="6396660"/>
            <a:ext cx="234000" cy="220121"/>
          </a:xfrm>
          <a:custGeom>
            <a:avLst/>
            <a:gdLst/>
            <a:ahLst/>
            <a:cxnLst/>
            <a:rect l="l" t="t" r="r" b="b"/>
            <a:pathLst>
              <a:path w="7594" h="7593" extrusionOk="0">
                <a:moveTo>
                  <a:pt x="1" y="0"/>
                </a:moveTo>
                <a:lnTo>
                  <a:pt x="1" y="7593"/>
                </a:lnTo>
                <a:lnTo>
                  <a:pt x="7593" y="7593"/>
                </a:lnTo>
                <a:lnTo>
                  <a:pt x="7593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9473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1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7642625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  <a:latin typeface="Share Tech" panose="00000500000000000000" charset="0"/>
              </a:rPr>
              <a:t>REPROVAÇÕES DOS ESTUDANTES</a:t>
            </a:r>
            <a:endParaRPr dirty="0">
              <a:solidFill>
                <a:schemeClr val="bg1"/>
              </a:solidFill>
              <a:latin typeface="Share Tech" panose="00000500000000000000" charset="0"/>
            </a:endParaRPr>
          </a:p>
        </p:txBody>
      </p:sp>
      <p:sp>
        <p:nvSpPr>
          <p:cNvPr id="15" name="Google Shape;1056;p35">
            <a:extLst>
              <a:ext uri="{FF2B5EF4-FFF2-40B4-BE49-F238E27FC236}">
                <a16:creationId xmlns:a16="http://schemas.microsoft.com/office/drawing/2014/main" id="{709B4228-4F43-45C0-BA8B-CE7C35A27030}"/>
              </a:ext>
            </a:extLst>
          </p:cNvPr>
          <p:cNvSpPr txBox="1"/>
          <p:nvPr/>
        </p:nvSpPr>
        <p:spPr>
          <a:xfrm>
            <a:off x="6096001" y="2120008"/>
            <a:ext cx="5215124" cy="261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/>
            <a:r>
              <a:rPr lang="en" sz="2133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Na amostra, foi obtido uma média de 2,03 reprovações em disciplinas pelos estudantes. Além disso, houve um desvio padrão de 4,26, com valor mínimo de 0 e máximo de 23 reprovações.</a:t>
            </a:r>
            <a:endParaRPr sz="2133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" name="Google Shape;458;p25">
            <a:extLst>
              <a:ext uri="{FF2B5EF4-FFF2-40B4-BE49-F238E27FC236}">
                <a16:creationId xmlns:a16="http://schemas.microsoft.com/office/drawing/2014/main" id="{41E600C9-6151-497F-9B3F-14F855CF7131}"/>
              </a:ext>
            </a:extLst>
          </p:cNvPr>
          <p:cNvSpPr/>
          <p:nvPr/>
        </p:nvSpPr>
        <p:spPr>
          <a:xfrm>
            <a:off x="11736900" y="1449565"/>
            <a:ext cx="199001" cy="220121"/>
          </a:xfrm>
          <a:custGeom>
            <a:avLst/>
            <a:gdLst/>
            <a:ahLst/>
            <a:cxnLst/>
            <a:rect l="l" t="t" r="r" b="b"/>
            <a:pathLst>
              <a:path w="7594" h="7593" extrusionOk="0">
                <a:moveTo>
                  <a:pt x="1" y="0"/>
                </a:moveTo>
                <a:lnTo>
                  <a:pt x="1" y="7593"/>
                </a:lnTo>
                <a:lnTo>
                  <a:pt x="7593" y="7593"/>
                </a:lnTo>
                <a:lnTo>
                  <a:pt x="7593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58;p25">
            <a:extLst>
              <a:ext uri="{FF2B5EF4-FFF2-40B4-BE49-F238E27FC236}">
                <a16:creationId xmlns:a16="http://schemas.microsoft.com/office/drawing/2014/main" id="{D09D4461-86AF-4750-BF6C-4415420331FA}"/>
              </a:ext>
            </a:extLst>
          </p:cNvPr>
          <p:cNvSpPr/>
          <p:nvPr/>
        </p:nvSpPr>
        <p:spPr>
          <a:xfrm>
            <a:off x="1076960" y="6139779"/>
            <a:ext cx="224021" cy="240701"/>
          </a:xfrm>
          <a:custGeom>
            <a:avLst/>
            <a:gdLst/>
            <a:ahLst/>
            <a:cxnLst/>
            <a:rect l="l" t="t" r="r" b="b"/>
            <a:pathLst>
              <a:path w="7594" h="7593" extrusionOk="0">
                <a:moveTo>
                  <a:pt x="1" y="0"/>
                </a:moveTo>
                <a:lnTo>
                  <a:pt x="1" y="7593"/>
                </a:lnTo>
                <a:lnTo>
                  <a:pt x="7593" y="7593"/>
                </a:lnTo>
                <a:lnTo>
                  <a:pt x="7593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09088EC-070F-4E69-AD68-61489DAD0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209040"/>
            <a:ext cx="5722773" cy="429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72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1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8518925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  <a:latin typeface="Share Tech" panose="00000500000000000000" charset="0"/>
              </a:rPr>
              <a:t>SATISFAÇÃO DOS ESTUDANTES</a:t>
            </a:r>
            <a:endParaRPr dirty="0">
              <a:solidFill>
                <a:schemeClr val="bg1"/>
              </a:solidFill>
              <a:latin typeface="Share Tech" panose="00000500000000000000" charset="0"/>
            </a:endParaRPr>
          </a:p>
        </p:txBody>
      </p:sp>
      <p:sp>
        <p:nvSpPr>
          <p:cNvPr id="8" name="Google Shape;1056;p35">
            <a:extLst>
              <a:ext uri="{FF2B5EF4-FFF2-40B4-BE49-F238E27FC236}">
                <a16:creationId xmlns:a16="http://schemas.microsoft.com/office/drawing/2014/main" id="{7AA50385-4AC3-4909-B294-00B2F903A697}"/>
              </a:ext>
            </a:extLst>
          </p:cNvPr>
          <p:cNvSpPr txBox="1"/>
          <p:nvPr/>
        </p:nvSpPr>
        <p:spPr>
          <a:xfrm>
            <a:off x="6096001" y="2120007"/>
            <a:ext cx="5215124" cy="408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/>
            <a:r>
              <a:rPr lang="pt-BR" sz="2133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Na figura ao lado, pode-se observar o grau de satisfação dos estudantes com o curso de Ciências Econômicas. Assim, ficou demonstrado que 63,64% acham o curso muito bom (6 estudantes), 18,18% como bom (21 estudantes), 15,15% como médio (5 estudantes) e 3,03% como muito baixo (1 estudante).</a:t>
            </a:r>
          </a:p>
        </p:txBody>
      </p:sp>
      <p:sp>
        <p:nvSpPr>
          <p:cNvPr id="5" name="Google Shape;458;p25">
            <a:extLst>
              <a:ext uri="{FF2B5EF4-FFF2-40B4-BE49-F238E27FC236}">
                <a16:creationId xmlns:a16="http://schemas.microsoft.com/office/drawing/2014/main" id="{5F92DDAB-5D53-4B99-94E6-06D3B180DEFC}"/>
              </a:ext>
            </a:extLst>
          </p:cNvPr>
          <p:cNvSpPr/>
          <p:nvPr/>
        </p:nvSpPr>
        <p:spPr>
          <a:xfrm>
            <a:off x="11736900" y="1449565"/>
            <a:ext cx="199001" cy="220121"/>
          </a:xfrm>
          <a:custGeom>
            <a:avLst/>
            <a:gdLst/>
            <a:ahLst/>
            <a:cxnLst/>
            <a:rect l="l" t="t" r="r" b="b"/>
            <a:pathLst>
              <a:path w="7594" h="7593" extrusionOk="0">
                <a:moveTo>
                  <a:pt x="1" y="0"/>
                </a:moveTo>
                <a:lnTo>
                  <a:pt x="1" y="7593"/>
                </a:lnTo>
                <a:lnTo>
                  <a:pt x="7593" y="7593"/>
                </a:lnTo>
                <a:lnTo>
                  <a:pt x="7593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58;p25">
            <a:extLst>
              <a:ext uri="{FF2B5EF4-FFF2-40B4-BE49-F238E27FC236}">
                <a16:creationId xmlns:a16="http://schemas.microsoft.com/office/drawing/2014/main" id="{09C627DA-6079-45C3-B4DD-1C3FE507D178}"/>
              </a:ext>
            </a:extLst>
          </p:cNvPr>
          <p:cNvSpPr/>
          <p:nvPr/>
        </p:nvSpPr>
        <p:spPr>
          <a:xfrm>
            <a:off x="1076960" y="6139779"/>
            <a:ext cx="224021" cy="240701"/>
          </a:xfrm>
          <a:custGeom>
            <a:avLst/>
            <a:gdLst/>
            <a:ahLst/>
            <a:cxnLst/>
            <a:rect l="l" t="t" r="r" b="b"/>
            <a:pathLst>
              <a:path w="7594" h="7593" extrusionOk="0">
                <a:moveTo>
                  <a:pt x="1" y="0"/>
                </a:moveTo>
                <a:lnTo>
                  <a:pt x="1" y="7593"/>
                </a:lnTo>
                <a:lnTo>
                  <a:pt x="7593" y="7593"/>
                </a:lnTo>
                <a:lnTo>
                  <a:pt x="7593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84005F0-F0F6-4233-99CD-A31A9469E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00" y="127425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78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39;p41">
            <a:extLst>
              <a:ext uri="{FF2B5EF4-FFF2-40B4-BE49-F238E27FC236}">
                <a16:creationId xmlns:a16="http://schemas.microsoft.com/office/drawing/2014/main" id="{9121E91C-0235-460C-B52B-19094C0B9105}"/>
              </a:ext>
            </a:extLst>
          </p:cNvPr>
          <p:cNvSpPr txBox="1">
            <a:spLocks/>
          </p:cNvSpPr>
          <p:nvPr/>
        </p:nvSpPr>
        <p:spPr>
          <a:xfrm>
            <a:off x="825100" y="548900"/>
            <a:ext cx="10481075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" sz="4000" dirty="0">
                <a:latin typeface="Share Tech" panose="00000500000000000000" charset="0"/>
              </a:rPr>
              <a:t>EXPECTATIVA EM ECONOMETRIA DOS ESTUDANTES</a:t>
            </a:r>
            <a:endParaRPr lang="pt-BR" sz="4000" dirty="0">
              <a:latin typeface="Share Tech" panose="00000500000000000000" charset="0"/>
            </a:endParaRPr>
          </a:p>
        </p:txBody>
      </p:sp>
      <p:sp>
        <p:nvSpPr>
          <p:cNvPr id="9" name="Google Shape;1056;p35">
            <a:extLst>
              <a:ext uri="{FF2B5EF4-FFF2-40B4-BE49-F238E27FC236}">
                <a16:creationId xmlns:a16="http://schemas.microsoft.com/office/drawing/2014/main" id="{119519D4-D25F-46AB-916B-82CF5569C19A}"/>
              </a:ext>
            </a:extLst>
          </p:cNvPr>
          <p:cNvSpPr txBox="1"/>
          <p:nvPr/>
        </p:nvSpPr>
        <p:spPr>
          <a:xfrm>
            <a:off x="6096001" y="2120007"/>
            <a:ext cx="5215124" cy="408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/>
            <a:r>
              <a:rPr lang="pt-BR" sz="2133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Como resultado da amostra, foi possível encontrar as expectativas dos estudantes para a disciplina de Econometria I. Desse modo, foi encontrado que 27,27% (9 estudantes) estavam com expectativa em muito bom, 54,55% (18 estudantes) em bom, 18,18% (6 estudantes) em médio e ninguém em muito baixo.</a:t>
            </a:r>
          </a:p>
          <a:p>
            <a:pPr algn="just"/>
            <a:endParaRPr lang="pt-BR" sz="2133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" name="Google Shape;458;p25">
            <a:extLst>
              <a:ext uri="{FF2B5EF4-FFF2-40B4-BE49-F238E27FC236}">
                <a16:creationId xmlns:a16="http://schemas.microsoft.com/office/drawing/2014/main" id="{1D0AC57E-9191-4F73-9141-9C7342EBC9AA}"/>
              </a:ext>
            </a:extLst>
          </p:cNvPr>
          <p:cNvSpPr/>
          <p:nvPr/>
        </p:nvSpPr>
        <p:spPr>
          <a:xfrm>
            <a:off x="11736900" y="1449565"/>
            <a:ext cx="199001" cy="220121"/>
          </a:xfrm>
          <a:custGeom>
            <a:avLst/>
            <a:gdLst/>
            <a:ahLst/>
            <a:cxnLst/>
            <a:rect l="l" t="t" r="r" b="b"/>
            <a:pathLst>
              <a:path w="7594" h="7593" extrusionOk="0">
                <a:moveTo>
                  <a:pt x="1" y="0"/>
                </a:moveTo>
                <a:lnTo>
                  <a:pt x="1" y="7593"/>
                </a:lnTo>
                <a:lnTo>
                  <a:pt x="7593" y="7593"/>
                </a:lnTo>
                <a:lnTo>
                  <a:pt x="7593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58;p25">
            <a:extLst>
              <a:ext uri="{FF2B5EF4-FFF2-40B4-BE49-F238E27FC236}">
                <a16:creationId xmlns:a16="http://schemas.microsoft.com/office/drawing/2014/main" id="{412B04F7-83F3-4D2E-A58F-917A5E74DC5A}"/>
              </a:ext>
            </a:extLst>
          </p:cNvPr>
          <p:cNvSpPr/>
          <p:nvPr/>
        </p:nvSpPr>
        <p:spPr>
          <a:xfrm>
            <a:off x="1076960" y="6139779"/>
            <a:ext cx="224021" cy="240701"/>
          </a:xfrm>
          <a:custGeom>
            <a:avLst/>
            <a:gdLst/>
            <a:ahLst/>
            <a:cxnLst/>
            <a:rect l="l" t="t" r="r" b="b"/>
            <a:pathLst>
              <a:path w="7594" h="7593" extrusionOk="0">
                <a:moveTo>
                  <a:pt x="1" y="0"/>
                </a:moveTo>
                <a:lnTo>
                  <a:pt x="1" y="7593"/>
                </a:lnTo>
                <a:lnTo>
                  <a:pt x="7593" y="7593"/>
                </a:lnTo>
                <a:lnTo>
                  <a:pt x="7593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CEFC304-DEBA-4C44-83AE-7DCEBF542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12" y="1309803"/>
            <a:ext cx="5774209" cy="433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04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1"/>
          <p:cNvSpPr txBox="1">
            <a:spLocks noGrp="1"/>
          </p:cNvSpPr>
          <p:nvPr>
            <p:ph type="ctrTitle" idx="8"/>
          </p:nvPr>
        </p:nvSpPr>
        <p:spPr>
          <a:xfrm>
            <a:off x="825099" y="548900"/>
            <a:ext cx="971082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  <a:latin typeface="Share Tech" panose="00000500000000000000" charset="0"/>
              </a:rPr>
              <a:t>TEMPO NAS REDES SOCIAIS DOS ESTUDANTES</a:t>
            </a:r>
            <a:endParaRPr dirty="0">
              <a:solidFill>
                <a:schemeClr val="bg1"/>
              </a:solidFill>
              <a:latin typeface="Share Tech" panose="00000500000000000000" charset="0"/>
            </a:endParaRPr>
          </a:p>
        </p:txBody>
      </p:sp>
      <p:sp>
        <p:nvSpPr>
          <p:cNvPr id="10" name="Google Shape;1056;p35">
            <a:extLst>
              <a:ext uri="{FF2B5EF4-FFF2-40B4-BE49-F238E27FC236}">
                <a16:creationId xmlns:a16="http://schemas.microsoft.com/office/drawing/2014/main" id="{9238FA51-399E-4869-96B8-52BD1B9210CF}"/>
              </a:ext>
            </a:extLst>
          </p:cNvPr>
          <p:cNvSpPr txBox="1"/>
          <p:nvPr/>
        </p:nvSpPr>
        <p:spPr>
          <a:xfrm>
            <a:off x="6096001" y="2120007"/>
            <a:ext cx="5215124" cy="408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/>
            <a:r>
              <a:rPr lang="pt-BR" sz="2133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Em relação ao tempo gasto dos estudantes nas redes sociais, pode-se observar uma média de 2,91 horas de uso. Além disso, encontrou-se um desvio padrão de 1,72, com tempo mínimo de 1 hora e máxima de 9 horas.</a:t>
            </a:r>
          </a:p>
          <a:p>
            <a:pPr algn="just"/>
            <a:endParaRPr lang="pt-BR" sz="2133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FF4CAF9-7D76-43A3-9366-7A1C71610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92" y="1217542"/>
            <a:ext cx="6159013" cy="4619260"/>
          </a:xfrm>
          <a:prstGeom prst="rect">
            <a:avLst/>
          </a:prstGeom>
        </p:spPr>
      </p:pic>
      <p:sp>
        <p:nvSpPr>
          <p:cNvPr id="5" name="Google Shape;458;p25">
            <a:extLst>
              <a:ext uri="{FF2B5EF4-FFF2-40B4-BE49-F238E27FC236}">
                <a16:creationId xmlns:a16="http://schemas.microsoft.com/office/drawing/2014/main" id="{5B9AF974-73B1-4F53-9C6E-EFD83156F00C}"/>
              </a:ext>
            </a:extLst>
          </p:cNvPr>
          <p:cNvSpPr/>
          <p:nvPr/>
        </p:nvSpPr>
        <p:spPr>
          <a:xfrm>
            <a:off x="11736900" y="1449565"/>
            <a:ext cx="199001" cy="220121"/>
          </a:xfrm>
          <a:custGeom>
            <a:avLst/>
            <a:gdLst/>
            <a:ahLst/>
            <a:cxnLst/>
            <a:rect l="l" t="t" r="r" b="b"/>
            <a:pathLst>
              <a:path w="7594" h="7593" extrusionOk="0">
                <a:moveTo>
                  <a:pt x="1" y="0"/>
                </a:moveTo>
                <a:lnTo>
                  <a:pt x="1" y="7593"/>
                </a:lnTo>
                <a:lnTo>
                  <a:pt x="7593" y="7593"/>
                </a:lnTo>
                <a:lnTo>
                  <a:pt x="7593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58;p25">
            <a:extLst>
              <a:ext uri="{FF2B5EF4-FFF2-40B4-BE49-F238E27FC236}">
                <a16:creationId xmlns:a16="http://schemas.microsoft.com/office/drawing/2014/main" id="{69AD45A7-732E-495F-AC52-3947E3B6CC95}"/>
              </a:ext>
            </a:extLst>
          </p:cNvPr>
          <p:cNvSpPr/>
          <p:nvPr/>
        </p:nvSpPr>
        <p:spPr>
          <a:xfrm>
            <a:off x="1076960" y="6139779"/>
            <a:ext cx="224021" cy="240701"/>
          </a:xfrm>
          <a:custGeom>
            <a:avLst/>
            <a:gdLst/>
            <a:ahLst/>
            <a:cxnLst/>
            <a:rect l="l" t="t" r="r" b="b"/>
            <a:pathLst>
              <a:path w="7594" h="7593" extrusionOk="0">
                <a:moveTo>
                  <a:pt x="1" y="0"/>
                </a:moveTo>
                <a:lnTo>
                  <a:pt x="1" y="7593"/>
                </a:lnTo>
                <a:lnTo>
                  <a:pt x="7593" y="7593"/>
                </a:lnTo>
                <a:lnTo>
                  <a:pt x="7593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4792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1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8518925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  <a:latin typeface="Share Tech" panose="00000500000000000000" charset="0"/>
              </a:rPr>
              <a:t>NOTAS NO ENEM DOS ESTUDANTES</a:t>
            </a:r>
            <a:endParaRPr dirty="0">
              <a:solidFill>
                <a:schemeClr val="bg1"/>
              </a:solidFill>
              <a:latin typeface="Share Tech" panose="00000500000000000000" charset="0"/>
            </a:endParaRPr>
          </a:p>
        </p:txBody>
      </p:sp>
      <p:sp>
        <p:nvSpPr>
          <p:cNvPr id="6" name="Google Shape;1056;p35">
            <a:extLst>
              <a:ext uri="{FF2B5EF4-FFF2-40B4-BE49-F238E27FC236}">
                <a16:creationId xmlns:a16="http://schemas.microsoft.com/office/drawing/2014/main" id="{70F609F5-BF7F-4667-8924-3BF417D56F52}"/>
              </a:ext>
            </a:extLst>
          </p:cNvPr>
          <p:cNvSpPr txBox="1"/>
          <p:nvPr/>
        </p:nvSpPr>
        <p:spPr>
          <a:xfrm>
            <a:off x="6096001" y="2120007"/>
            <a:ext cx="5215124" cy="408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/>
            <a:r>
              <a:rPr lang="pt-BR" sz="2133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Na amostra, foi obtida a nota dos estudantes no ENEM. Com isso, encontrou-se uma média nas notas de 667,91. Além disso, foi obtido um desvio padrão de 58,82, com nota mínima de 506,65 e máxima 830.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3DB6C2C-5C36-476C-81A1-C14672D11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78" y="1127758"/>
            <a:ext cx="6016933" cy="4512700"/>
          </a:xfrm>
          <a:prstGeom prst="rect">
            <a:avLst/>
          </a:prstGeom>
        </p:spPr>
      </p:pic>
      <p:sp>
        <p:nvSpPr>
          <p:cNvPr id="5" name="Google Shape;458;p25">
            <a:extLst>
              <a:ext uri="{FF2B5EF4-FFF2-40B4-BE49-F238E27FC236}">
                <a16:creationId xmlns:a16="http://schemas.microsoft.com/office/drawing/2014/main" id="{D9B8F758-6763-474A-8A0B-9D8400221A6D}"/>
              </a:ext>
            </a:extLst>
          </p:cNvPr>
          <p:cNvSpPr/>
          <p:nvPr/>
        </p:nvSpPr>
        <p:spPr>
          <a:xfrm>
            <a:off x="11736900" y="1449565"/>
            <a:ext cx="199001" cy="220121"/>
          </a:xfrm>
          <a:custGeom>
            <a:avLst/>
            <a:gdLst/>
            <a:ahLst/>
            <a:cxnLst/>
            <a:rect l="l" t="t" r="r" b="b"/>
            <a:pathLst>
              <a:path w="7594" h="7593" extrusionOk="0">
                <a:moveTo>
                  <a:pt x="1" y="0"/>
                </a:moveTo>
                <a:lnTo>
                  <a:pt x="1" y="7593"/>
                </a:lnTo>
                <a:lnTo>
                  <a:pt x="7593" y="7593"/>
                </a:lnTo>
                <a:lnTo>
                  <a:pt x="7593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58;p25">
            <a:extLst>
              <a:ext uri="{FF2B5EF4-FFF2-40B4-BE49-F238E27FC236}">
                <a16:creationId xmlns:a16="http://schemas.microsoft.com/office/drawing/2014/main" id="{BEE9EFDA-3581-4B2B-BC9C-8A85E3321F18}"/>
              </a:ext>
            </a:extLst>
          </p:cNvPr>
          <p:cNvSpPr/>
          <p:nvPr/>
        </p:nvSpPr>
        <p:spPr>
          <a:xfrm>
            <a:off x="1076960" y="6139779"/>
            <a:ext cx="224021" cy="240701"/>
          </a:xfrm>
          <a:custGeom>
            <a:avLst/>
            <a:gdLst/>
            <a:ahLst/>
            <a:cxnLst/>
            <a:rect l="l" t="t" r="r" b="b"/>
            <a:pathLst>
              <a:path w="7594" h="7593" extrusionOk="0">
                <a:moveTo>
                  <a:pt x="1" y="0"/>
                </a:moveTo>
                <a:lnTo>
                  <a:pt x="1" y="7593"/>
                </a:lnTo>
                <a:lnTo>
                  <a:pt x="7593" y="7593"/>
                </a:lnTo>
                <a:lnTo>
                  <a:pt x="7593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966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79;p37">
            <a:extLst>
              <a:ext uri="{FF2B5EF4-FFF2-40B4-BE49-F238E27FC236}">
                <a16:creationId xmlns:a16="http://schemas.microsoft.com/office/drawing/2014/main" id="{F20527BB-4DA5-4B38-8722-65E6352567BC}"/>
              </a:ext>
            </a:extLst>
          </p:cNvPr>
          <p:cNvSpPr txBox="1">
            <a:spLocks/>
          </p:cNvSpPr>
          <p:nvPr/>
        </p:nvSpPr>
        <p:spPr>
          <a:xfrm>
            <a:off x="2084440" y="1038240"/>
            <a:ext cx="8023120" cy="478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pt-BR" sz="8666" dirty="0">
                <a:latin typeface="Share Tech" panose="00000500000000000000" charset="0"/>
              </a:rPr>
              <a:t>RELAÇÃO DO </a:t>
            </a:r>
            <a:r>
              <a:rPr lang="pt-BR" sz="7333" dirty="0">
                <a:solidFill>
                  <a:srgbClr val="FF9973"/>
                </a:solidFill>
                <a:latin typeface="Share Tech" panose="00000500000000000000" charset="0"/>
              </a:rPr>
              <a:t>TEMPO GASTO EM REDES SOCIAIS </a:t>
            </a:r>
          </a:p>
        </p:txBody>
      </p:sp>
    </p:spTree>
    <p:extLst>
      <p:ext uri="{BB962C8B-B14F-4D97-AF65-F5344CB8AC3E}">
        <p14:creationId xmlns:p14="http://schemas.microsoft.com/office/powerpoint/2010/main" val="697048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1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8518925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  <a:latin typeface="Share Tech" panose="00000500000000000000" charset="0"/>
              </a:rPr>
              <a:t>JUSTIFICATIVA</a:t>
            </a:r>
            <a:endParaRPr dirty="0">
              <a:solidFill>
                <a:schemeClr val="bg1"/>
              </a:solidFill>
              <a:latin typeface="Share Tech" panose="00000500000000000000" charset="0"/>
            </a:endParaRPr>
          </a:p>
        </p:txBody>
      </p:sp>
      <p:sp>
        <p:nvSpPr>
          <p:cNvPr id="5" name="Google Shape;1056;p35">
            <a:extLst>
              <a:ext uri="{FF2B5EF4-FFF2-40B4-BE49-F238E27FC236}">
                <a16:creationId xmlns:a16="http://schemas.microsoft.com/office/drawing/2014/main" id="{51002BF8-FCD9-4769-A97B-2D3BB029FFE2}"/>
              </a:ext>
            </a:extLst>
          </p:cNvPr>
          <p:cNvSpPr txBox="1"/>
          <p:nvPr/>
        </p:nvSpPr>
        <p:spPr>
          <a:xfrm>
            <a:off x="880877" y="1784727"/>
            <a:ext cx="10315443" cy="408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133" dirty="0">
                <a:solidFill>
                  <a:schemeClr val="lt1"/>
                </a:solidFill>
                <a:latin typeface="Maven Pro" charset="0"/>
                <a:ea typeface="Maven Pro"/>
                <a:cs typeface="Maven Pro"/>
                <a:sym typeface="Maven Pro"/>
              </a:rPr>
              <a:t>De forma intuitiva, há de se esperar de que pessoas mais jovens tenham um maior contato com smartphones. Isso porque, é uma tecnologia historicamente recente, atraindo mais os jovens.   </a:t>
            </a:r>
          </a:p>
          <a:p>
            <a:pPr algn="just"/>
            <a:endParaRPr lang="pt-BR" sz="2133" dirty="0">
              <a:solidFill>
                <a:schemeClr val="lt1"/>
              </a:solidFill>
              <a:latin typeface="Maven Pro" charset="0"/>
              <a:ea typeface="Maven Pro"/>
              <a:cs typeface="Maven Pro"/>
              <a:sym typeface="Maven Pro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133" dirty="0">
                <a:solidFill>
                  <a:schemeClr val="lt1"/>
                </a:solidFill>
                <a:latin typeface="Maven Pro" charset="0"/>
                <a:ea typeface="Maven Pro"/>
                <a:cs typeface="Maven Pro"/>
                <a:sym typeface="Maven Pro"/>
              </a:rPr>
              <a:t>Assim, em certo nível, há de se esperar que quanto menor a idade, maior o tempo gasto em redes sociais. De forma contrária, quanto maior a idade, menor o tempo gasto em redes sociais.</a:t>
            </a:r>
          </a:p>
        </p:txBody>
      </p:sp>
      <p:sp>
        <p:nvSpPr>
          <p:cNvPr id="4" name="Google Shape;458;p25">
            <a:extLst>
              <a:ext uri="{FF2B5EF4-FFF2-40B4-BE49-F238E27FC236}">
                <a16:creationId xmlns:a16="http://schemas.microsoft.com/office/drawing/2014/main" id="{6D8D7FD4-D56D-46DB-98A6-BBA70C853567}"/>
              </a:ext>
            </a:extLst>
          </p:cNvPr>
          <p:cNvSpPr/>
          <p:nvPr/>
        </p:nvSpPr>
        <p:spPr>
          <a:xfrm>
            <a:off x="11736900" y="1449565"/>
            <a:ext cx="199001" cy="220121"/>
          </a:xfrm>
          <a:custGeom>
            <a:avLst/>
            <a:gdLst/>
            <a:ahLst/>
            <a:cxnLst/>
            <a:rect l="l" t="t" r="r" b="b"/>
            <a:pathLst>
              <a:path w="7594" h="7593" extrusionOk="0">
                <a:moveTo>
                  <a:pt x="1" y="0"/>
                </a:moveTo>
                <a:lnTo>
                  <a:pt x="1" y="7593"/>
                </a:lnTo>
                <a:lnTo>
                  <a:pt x="7593" y="7593"/>
                </a:lnTo>
                <a:lnTo>
                  <a:pt x="7593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58;p25">
            <a:extLst>
              <a:ext uri="{FF2B5EF4-FFF2-40B4-BE49-F238E27FC236}">
                <a16:creationId xmlns:a16="http://schemas.microsoft.com/office/drawing/2014/main" id="{C7B4C4E1-F96A-415B-BF5B-D963CE8B781D}"/>
              </a:ext>
            </a:extLst>
          </p:cNvPr>
          <p:cNvSpPr/>
          <p:nvPr/>
        </p:nvSpPr>
        <p:spPr>
          <a:xfrm>
            <a:off x="1076960" y="6139779"/>
            <a:ext cx="224021" cy="240701"/>
          </a:xfrm>
          <a:custGeom>
            <a:avLst/>
            <a:gdLst/>
            <a:ahLst/>
            <a:cxnLst/>
            <a:rect l="l" t="t" r="r" b="b"/>
            <a:pathLst>
              <a:path w="7594" h="7593" extrusionOk="0">
                <a:moveTo>
                  <a:pt x="1" y="0"/>
                </a:moveTo>
                <a:lnTo>
                  <a:pt x="1" y="7593"/>
                </a:lnTo>
                <a:lnTo>
                  <a:pt x="7593" y="7593"/>
                </a:lnTo>
                <a:lnTo>
                  <a:pt x="7593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467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1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8518925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  <a:latin typeface="Share Tech" panose="00000500000000000000" charset="0"/>
              </a:rPr>
              <a:t>GRÁFICO DA REGRESSÃO LINEAR</a:t>
            </a:r>
            <a:endParaRPr dirty="0">
              <a:solidFill>
                <a:schemeClr val="bg1"/>
              </a:solidFill>
              <a:latin typeface="Share Tech" panose="00000500000000000000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6E0C0A1-F48C-418A-A3B2-5D672336A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174" y="1115940"/>
            <a:ext cx="7098665" cy="5324000"/>
          </a:xfrm>
          <a:prstGeom prst="rect">
            <a:avLst/>
          </a:prstGeom>
        </p:spPr>
      </p:pic>
      <p:sp>
        <p:nvSpPr>
          <p:cNvPr id="4" name="Google Shape;458;p25">
            <a:extLst>
              <a:ext uri="{FF2B5EF4-FFF2-40B4-BE49-F238E27FC236}">
                <a16:creationId xmlns:a16="http://schemas.microsoft.com/office/drawing/2014/main" id="{F9A7DA72-E861-48CA-AB7E-B30BBD760222}"/>
              </a:ext>
            </a:extLst>
          </p:cNvPr>
          <p:cNvSpPr/>
          <p:nvPr/>
        </p:nvSpPr>
        <p:spPr>
          <a:xfrm>
            <a:off x="11736900" y="1449565"/>
            <a:ext cx="199001" cy="220121"/>
          </a:xfrm>
          <a:custGeom>
            <a:avLst/>
            <a:gdLst/>
            <a:ahLst/>
            <a:cxnLst/>
            <a:rect l="l" t="t" r="r" b="b"/>
            <a:pathLst>
              <a:path w="7594" h="7593" extrusionOk="0">
                <a:moveTo>
                  <a:pt x="1" y="0"/>
                </a:moveTo>
                <a:lnTo>
                  <a:pt x="1" y="7593"/>
                </a:lnTo>
                <a:lnTo>
                  <a:pt x="7593" y="7593"/>
                </a:lnTo>
                <a:lnTo>
                  <a:pt x="7593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58;p25">
            <a:extLst>
              <a:ext uri="{FF2B5EF4-FFF2-40B4-BE49-F238E27FC236}">
                <a16:creationId xmlns:a16="http://schemas.microsoft.com/office/drawing/2014/main" id="{644FCCDF-25AD-40B9-8139-3FA00374C2B9}"/>
              </a:ext>
            </a:extLst>
          </p:cNvPr>
          <p:cNvSpPr/>
          <p:nvPr/>
        </p:nvSpPr>
        <p:spPr>
          <a:xfrm>
            <a:off x="1076960" y="6139779"/>
            <a:ext cx="224021" cy="240701"/>
          </a:xfrm>
          <a:custGeom>
            <a:avLst/>
            <a:gdLst/>
            <a:ahLst/>
            <a:cxnLst/>
            <a:rect l="l" t="t" r="r" b="b"/>
            <a:pathLst>
              <a:path w="7594" h="7593" extrusionOk="0">
                <a:moveTo>
                  <a:pt x="1" y="0"/>
                </a:moveTo>
                <a:lnTo>
                  <a:pt x="1" y="7593"/>
                </a:lnTo>
                <a:lnTo>
                  <a:pt x="7593" y="7593"/>
                </a:lnTo>
                <a:lnTo>
                  <a:pt x="7593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690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39;p41">
            <a:extLst>
              <a:ext uri="{FF2B5EF4-FFF2-40B4-BE49-F238E27FC236}">
                <a16:creationId xmlns:a16="http://schemas.microsoft.com/office/drawing/2014/main" id="{449CB781-5C91-4A04-9782-3A072D3FEE86}"/>
              </a:ext>
            </a:extLst>
          </p:cNvPr>
          <p:cNvSpPr txBox="1">
            <a:spLocks/>
          </p:cNvSpPr>
          <p:nvPr/>
        </p:nvSpPr>
        <p:spPr>
          <a:xfrm>
            <a:off x="825100" y="548900"/>
            <a:ext cx="8518925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BR" sz="4000" dirty="0">
                <a:latin typeface="Share Tech" panose="00000500000000000000" charset="0"/>
              </a:rPr>
              <a:t>TABELA GERAL DE RESULTADOS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829BC8B-A771-45FD-9FF2-4CD8A0747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410" y="1555036"/>
            <a:ext cx="6629180" cy="4511177"/>
          </a:xfrm>
          <a:prstGeom prst="rect">
            <a:avLst/>
          </a:prstGeom>
        </p:spPr>
      </p:pic>
      <p:sp>
        <p:nvSpPr>
          <p:cNvPr id="4" name="Google Shape;458;p25">
            <a:extLst>
              <a:ext uri="{FF2B5EF4-FFF2-40B4-BE49-F238E27FC236}">
                <a16:creationId xmlns:a16="http://schemas.microsoft.com/office/drawing/2014/main" id="{18B73FB8-2425-4FB0-B548-38FDDAA6178E}"/>
              </a:ext>
            </a:extLst>
          </p:cNvPr>
          <p:cNvSpPr/>
          <p:nvPr/>
        </p:nvSpPr>
        <p:spPr>
          <a:xfrm>
            <a:off x="11736900" y="1449565"/>
            <a:ext cx="199001" cy="220121"/>
          </a:xfrm>
          <a:custGeom>
            <a:avLst/>
            <a:gdLst/>
            <a:ahLst/>
            <a:cxnLst/>
            <a:rect l="l" t="t" r="r" b="b"/>
            <a:pathLst>
              <a:path w="7594" h="7593" extrusionOk="0">
                <a:moveTo>
                  <a:pt x="1" y="0"/>
                </a:moveTo>
                <a:lnTo>
                  <a:pt x="1" y="7593"/>
                </a:lnTo>
                <a:lnTo>
                  <a:pt x="7593" y="7593"/>
                </a:lnTo>
                <a:lnTo>
                  <a:pt x="7593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58;p25">
            <a:extLst>
              <a:ext uri="{FF2B5EF4-FFF2-40B4-BE49-F238E27FC236}">
                <a16:creationId xmlns:a16="http://schemas.microsoft.com/office/drawing/2014/main" id="{A3008028-F136-4622-956D-A208B7BD7162}"/>
              </a:ext>
            </a:extLst>
          </p:cNvPr>
          <p:cNvSpPr/>
          <p:nvPr/>
        </p:nvSpPr>
        <p:spPr>
          <a:xfrm>
            <a:off x="1076960" y="6139779"/>
            <a:ext cx="224021" cy="240701"/>
          </a:xfrm>
          <a:custGeom>
            <a:avLst/>
            <a:gdLst/>
            <a:ahLst/>
            <a:cxnLst/>
            <a:rect l="l" t="t" r="r" b="b"/>
            <a:pathLst>
              <a:path w="7594" h="7593" extrusionOk="0">
                <a:moveTo>
                  <a:pt x="1" y="0"/>
                </a:moveTo>
                <a:lnTo>
                  <a:pt x="1" y="7593"/>
                </a:lnTo>
                <a:lnTo>
                  <a:pt x="7593" y="7593"/>
                </a:lnTo>
                <a:lnTo>
                  <a:pt x="7593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796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1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8518925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  <a:latin typeface="Share Tech" panose="00000500000000000000" charset="0"/>
              </a:rPr>
              <a:t>COEFICIENTE DE DETERMINAÇÃO</a:t>
            </a:r>
            <a:endParaRPr dirty="0">
              <a:solidFill>
                <a:schemeClr val="bg1"/>
              </a:solidFill>
              <a:latin typeface="Share Tech" panose="0000050000000000000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1056;p35">
                <a:extLst>
                  <a:ext uri="{FF2B5EF4-FFF2-40B4-BE49-F238E27FC236}">
                    <a16:creationId xmlns:a16="http://schemas.microsoft.com/office/drawing/2014/main" id="{F19D3B20-A03F-45C5-BF75-EAB7CA305574}"/>
                  </a:ext>
                </a:extLst>
              </p:cNvPr>
              <p:cNvSpPr txBox="1"/>
              <p:nvPr/>
            </p:nvSpPr>
            <p:spPr>
              <a:xfrm>
                <a:off x="729998" y="1774568"/>
                <a:ext cx="10476482" cy="47176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1067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=0,144</m:t>
                      </m:r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1067"/>
                  </a:spcAft>
                </a:pPr>
                <a:endParaRPr lang="pt-BR" sz="1333" dirty="0">
                  <a:solidFill>
                    <a:schemeClr val="bg1"/>
                  </a:solidFill>
                  <a:latin typeface="Maven Pro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07000"/>
                  </a:lnSpc>
                  <a:spcAft>
                    <a:spcPts val="1067"/>
                  </a:spcAft>
                  <a:buFont typeface="Wingdings" panose="05000000000000000000" pitchFamily="2" charset="2"/>
                  <a:buChar char="Ø"/>
                </a:pPr>
                <a:r>
                  <a:rPr lang="pt-BR" sz="2400" dirty="0">
                    <a:solidFill>
                      <a:schemeClr val="bg1"/>
                    </a:solidFill>
                    <a:latin typeface="Maven Pro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Através do modelo estimado, foi encontrado um coeficiente de determinação, o R2, de 0,144. </a:t>
                </a:r>
              </a:p>
              <a:p>
                <a:pPr algn="just">
                  <a:lnSpc>
                    <a:spcPct val="150000"/>
                  </a:lnSpc>
                </a:pPr>
                <a:endParaRPr lang="pt-BR" sz="1333" dirty="0">
                  <a:solidFill>
                    <a:schemeClr val="bg1"/>
                  </a:solidFill>
                  <a:latin typeface="Maven Pro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07000"/>
                  </a:lnSpc>
                  <a:spcAft>
                    <a:spcPts val="1067"/>
                  </a:spcAft>
                  <a:buFont typeface="Wingdings" panose="05000000000000000000" pitchFamily="2" charset="2"/>
                  <a:buChar char="Ø"/>
                </a:pPr>
                <a:r>
                  <a:rPr lang="pt-BR" sz="2400" dirty="0">
                    <a:solidFill>
                      <a:schemeClr val="bg1"/>
                    </a:solidFill>
                    <a:latin typeface="Maven Pro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Diante disso, pode-se entender que em apenas 14,4% dos casos esse modelo conseguirá explicar bem variabilidade do tempo em redes sociais em função da idade dos estudantes. Assim, é possível concluir que este modelo não é muito confiável.</a:t>
                </a:r>
              </a:p>
            </p:txBody>
          </p:sp>
        </mc:Choice>
        <mc:Fallback xmlns="">
          <p:sp>
            <p:nvSpPr>
              <p:cNvPr id="5" name="Google Shape;1056;p35">
                <a:extLst>
                  <a:ext uri="{FF2B5EF4-FFF2-40B4-BE49-F238E27FC236}">
                    <a16:creationId xmlns:a16="http://schemas.microsoft.com/office/drawing/2014/main" id="{F19D3B20-A03F-45C5-BF75-EAB7CA305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98" y="1774568"/>
                <a:ext cx="10476482" cy="4717673"/>
              </a:xfrm>
              <a:prstGeom prst="rect">
                <a:avLst/>
              </a:prstGeom>
              <a:blipFill>
                <a:blip r:embed="rId3"/>
                <a:stretch>
                  <a:fillRect l="-524" r="-5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458;p25">
            <a:extLst>
              <a:ext uri="{FF2B5EF4-FFF2-40B4-BE49-F238E27FC236}">
                <a16:creationId xmlns:a16="http://schemas.microsoft.com/office/drawing/2014/main" id="{358696DE-61CA-42DA-A4C5-D5FC7D990771}"/>
              </a:ext>
            </a:extLst>
          </p:cNvPr>
          <p:cNvSpPr/>
          <p:nvPr/>
        </p:nvSpPr>
        <p:spPr>
          <a:xfrm>
            <a:off x="11736900" y="1449565"/>
            <a:ext cx="199001" cy="220121"/>
          </a:xfrm>
          <a:custGeom>
            <a:avLst/>
            <a:gdLst/>
            <a:ahLst/>
            <a:cxnLst/>
            <a:rect l="l" t="t" r="r" b="b"/>
            <a:pathLst>
              <a:path w="7594" h="7593" extrusionOk="0">
                <a:moveTo>
                  <a:pt x="1" y="0"/>
                </a:moveTo>
                <a:lnTo>
                  <a:pt x="1" y="7593"/>
                </a:lnTo>
                <a:lnTo>
                  <a:pt x="7593" y="7593"/>
                </a:lnTo>
                <a:lnTo>
                  <a:pt x="7593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58;p25">
            <a:extLst>
              <a:ext uri="{FF2B5EF4-FFF2-40B4-BE49-F238E27FC236}">
                <a16:creationId xmlns:a16="http://schemas.microsoft.com/office/drawing/2014/main" id="{49F3505D-78B9-4A05-A063-90BD24F719AF}"/>
              </a:ext>
            </a:extLst>
          </p:cNvPr>
          <p:cNvSpPr/>
          <p:nvPr/>
        </p:nvSpPr>
        <p:spPr>
          <a:xfrm>
            <a:off x="1076960" y="6139779"/>
            <a:ext cx="224021" cy="240701"/>
          </a:xfrm>
          <a:custGeom>
            <a:avLst/>
            <a:gdLst/>
            <a:ahLst/>
            <a:cxnLst/>
            <a:rect l="l" t="t" r="r" b="b"/>
            <a:pathLst>
              <a:path w="7594" h="7593" extrusionOk="0">
                <a:moveTo>
                  <a:pt x="1" y="0"/>
                </a:moveTo>
                <a:lnTo>
                  <a:pt x="1" y="7593"/>
                </a:lnTo>
                <a:lnTo>
                  <a:pt x="7593" y="7593"/>
                </a:lnTo>
                <a:lnTo>
                  <a:pt x="7593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90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5668067" y="4238727"/>
            <a:ext cx="2252685" cy="98818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" sz="2700" dirty="0">
                <a:solidFill>
                  <a:schemeClr val="bg1"/>
                </a:solidFill>
                <a:latin typeface="Share Tech" panose="00000500000000000000" charset="0"/>
              </a:rPr>
              <a:t>PERFIL DOS ESTUDANTES </a:t>
            </a:r>
            <a:endParaRPr sz="2700" dirty="0">
              <a:solidFill>
                <a:schemeClr val="bg1"/>
              </a:solidFill>
              <a:latin typeface="Share Tech" panose="00000500000000000000" charset="0"/>
            </a:endParaRPr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2988662" y="4218657"/>
            <a:ext cx="2252685" cy="72802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" sz="2700" dirty="0">
                <a:solidFill>
                  <a:schemeClr val="bg1"/>
                </a:solidFill>
                <a:latin typeface="Share Tech" panose="00000500000000000000" charset="0"/>
              </a:rPr>
              <a:t>FERRAMENTAS</a:t>
            </a:r>
            <a:endParaRPr sz="2700" dirty="0">
              <a:solidFill>
                <a:schemeClr val="bg1"/>
              </a:solidFill>
              <a:latin typeface="Share Tech" panose="00000500000000000000" charset="0"/>
            </a:endParaRPr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558067" y="4197470"/>
            <a:ext cx="205856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" sz="2700" dirty="0">
                <a:solidFill>
                  <a:schemeClr val="bg1"/>
                </a:solidFill>
                <a:latin typeface="Share Tech" panose="00000500000000000000" charset="0"/>
              </a:rPr>
              <a:t>INTRODUÇÃO</a:t>
            </a:r>
            <a:endParaRPr sz="2700" dirty="0">
              <a:solidFill>
                <a:schemeClr val="bg1"/>
              </a:solidFill>
              <a:latin typeface="Share Tech" panose="00000500000000000000" charset="0"/>
            </a:endParaRPr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082427" y="3568489"/>
            <a:ext cx="1162164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rgbClr val="00CFCC"/>
                </a:solidFill>
                <a:latin typeface="Share Tech" panose="00000500000000000000" charset="0"/>
              </a:rPr>
              <a:t>01</a:t>
            </a:r>
            <a:endParaRPr dirty="0">
              <a:solidFill>
                <a:srgbClr val="00CFCC"/>
              </a:solidFill>
              <a:latin typeface="Share Tech" panose="00000500000000000000" charset="0"/>
            </a:endParaRPr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605168" y="3489860"/>
            <a:ext cx="1316416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rgbClr val="FF9973"/>
                </a:solidFill>
                <a:latin typeface="Share Tech" panose="00000500000000000000" charset="0"/>
              </a:rPr>
              <a:t>02</a:t>
            </a:r>
            <a:endParaRPr dirty="0">
              <a:solidFill>
                <a:srgbClr val="FF9973"/>
              </a:solidFill>
              <a:latin typeface="Share Tech" panose="00000500000000000000" charset="0"/>
            </a:endParaRPr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825100" y="548900"/>
            <a:ext cx="61016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  <a:latin typeface="Share Tech" panose="00000500000000000000" charset="0"/>
              </a:rPr>
              <a:t>APRESENTAÇÃO</a:t>
            </a:r>
            <a:endParaRPr dirty="0">
              <a:solidFill>
                <a:schemeClr val="bg1"/>
              </a:solidFill>
              <a:latin typeface="Share Tech" panose="00000500000000000000" charset="0"/>
            </a:endParaRPr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341706" y="3466889"/>
            <a:ext cx="1352445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rgbClr val="E898AC"/>
                </a:solidFill>
                <a:latin typeface="Share Tech" panose="00000500000000000000" charset="0"/>
              </a:rPr>
              <a:t>03</a:t>
            </a:r>
            <a:endParaRPr dirty="0">
              <a:solidFill>
                <a:srgbClr val="E898AC"/>
              </a:solidFill>
              <a:latin typeface="Share Tech" panose="00000500000000000000" charset="0"/>
            </a:endParaRPr>
          </a:p>
        </p:txBody>
      </p:sp>
      <p:sp>
        <p:nvSpPr>
          <p:cNvPr id="481" name="Google Shape;481;p27"/>
          <p:cNvSpPr/>
          <p:nvPr/>
        </p:nvSpPr>
        <p:spPr>
          <a:xfrm>
            <a:off x="1082427" y="2124307"/>
            <a:ext cx="1098800" cy="1098800"/>
          </a:xfrm>
          <a:prstGeom prst="rect">
            <a:avLst/>
          </a:pr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2" name="Google Shape;482;p27"/>
          <p:cNvSpPr/>
          <p:nvPr/>
        </p:nvSpPr>
        <p:spPr>
          <a:xfrm>
            <a:off x="3611183" y="2022707"/>
            <a:ext cx="1098800" cy="1098800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3" name="Google Shape;483;p27"/>
          <p:cNvSpPr/>
          <p:nvPr/>
        </p:nvSpPr>
        <p:spPr>
          <a:xfrm>
            <a:off x="6236054" y="2022707"/>
            <a:ext cx="1098800" cy="1098800"/>
          </a:xfrm>
          <a:prstGeom prst="rect">
            <a:avLst/>
          </a:pr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84" name="Google Shape;484;p27"/>
          <p:cNvCxnSpPr>
            <a:cxnSpLocks/>
            <a:stCxn id="481" idx="1"/>
            <a:endCxn id="476" idx="1"/>
          </p:cNvCxnSpPr>
          <p:nvPr/>
        </p:nvCxnSpPr>
        <p:spPr>
          <a:xfrm rot="10800000" flipV="1">
            <a:off x="1082427" y="2673706"/>
            <a:ext cx="16933" cy="1279983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cxnSpLocks/>
            <a:stCxn id="482" idx="1"/>
            <a:endCxn id="478" idx="1"/>
          </p:cNvCxnSpPr>
          <p:nvPr/>
        </p:nvCxnSpPr>
        <p:spPr>
          <a:xfrm rot="10800000" flipV="1">
            <a:off x="3605169" y="2572106"/>
            <a:ext cx="6015" cy="1302953"/>
          </a:xfrm>
          <a:prstGeom prst="bentConnector3">
            <a:avLst>
              <a:gd name="adj1" fmla="val 3900499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cxnSpLocks/>
            <a:stCxn id="483" idx="1"/>
            <a:endCxn id="480" idx="1"/>
          </p:cNvCxnSpPr>
          <p:nvPr/>
        </p:nvCxnSpPr>
        <p:spPr>
          <a:xfrm rot="10800000" flipH="1" flipV="1">
            <a:off x="6236054" y="2572107"/>
            <a:ext cx="105652" cy="1279982"/>
          </a:xfrm>
          <a:prstGeom prst="bentConnector3">
            <a:avLst>
              <a:gd name="adj1" fmla="val -21637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9" name="Google Shape;489;p27"/>
          <p:cNvSpPr/>
          <p:nvPr/>
        </p:nvSpPr>
        <p:spPr>
          <a:xfrm>
            <a:off x="1247026" y="2266329"/>
            <a:ext cx="769593" cy="770419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3788158" y="2185254"/>
            <a:ext cx="769613" cy="773709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400673" y="2185236"/>
            <a:ext cx="778423" cy="773752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5" name="Google Shape;474;p27">
            <a:extLst>
              <a:ext uri="{FF2B5EF4-FFF2-40B4-BE49-F238E27FC236}">
                <a16:creationId xmlns:a16="http://schemas.microsoft.com/office/drawing/2014/main" id="{1024F9B0-1CFC-4CBC-A992-81CA0D31F17F}"/>
              </a:ext>
            </a:extLst>
          </p:cNvPr>
          <p:cNvSpPr txBox="1">
            <a:spLocks/>
          </p:cNvSpPr>
          <p:nvPr/>
        </p:nvSpPr>
        <p:spPr>
          <a:xfrm>
            <a:off x="8239573" y="4146094"/>
            <a:ext cx="2870000" cy="10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pPr algn="ctr"/>
            <a:r>
              <a:rPr lang="pt-BR" sz="2700" dirty="0">
                <a:solidFill>
                  <a:schemeClr val="bg1"/>
                </a:solidFill>
                <a:latin typeface="Share Tech" panose="00000500000000000000" charset="0"/>
              </a:rPr>
              <a:t>TEMPO GASTO EM REDES SOCIAIS </a:t>
            </a:r>
          </a:p>
        </p:txBody>
      </p:sp>
      <p:sp>
        <p:nvSpPr>
          <p:cNvPr id="56" name="Google Shape;476;p27">
            <a:extLst>
              <a:ext uri="{FF2B5EF4-FFF2-40B4-BE49-F238E27FC236}">
                <a16:creationId xmlns:a16="http://schemas.microsoft.com/office/drawing/2014/main" id="{1076E858-58D3-4674-8D8B-1B8B57741A7D}"/>
              </a:ext>
            </a:extLst>
          </p:cNvPr>
          <p:cNvSpPr txBox="1">
            <a:spLocks/>
          </p:cNvSpPr>
          <p:nvPr/>
        </p:nvSpPr>
        <p:spPr>
          <a:xfrm>
            <a:off x="9089994" y="3375694"/>
            <a:ext cx="2338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6400" dirty="0">
                <a:solidFill>
                  <a:srgbClr val="F8C63D"/>
                </a:solidFill>
                <a:latin typeface="Share Tech" panose="00000500000000000000" charset="0"/>
              </a:rPr>
              <a:t>04</a:t>
            </a:r>
          </a:p>
        </p:txBody>
      </p:sp>
      <p:sp>
        <p:nvSpPr>
          <p:cNvPr id="57" name="Google Shape;481;p27">
            <a:extLst>
              <a:ext uri="{FF2B5EF4-FFF2-40B4-BE49-F238E27FC236}">
                <a16:creationId xmlns:a16="http://schemas.microsoft.com/office/drawing/2014/main" id="{B6CE2AB5-5411-46CE-AA5C-3E4E15CC4F14}"/>
              </a:ext>
            </a:extLst>
          </p:cNvPr>
          <p:cNvSpPr/>
          <p:nvPr/>
        </p:nvSpPr>
        <p:spPr>
          <a:xfrm>
            <a:off x="9006675" y="2069812"/>
            <a:ext cx="1098800" cy="1098800"/>
          </a:xfrm>
          <a:prstGeom prst="rect">
            <a:avLst/>
          </a:prstGeom>
          <a:solidFill>
            <a:srgbClr val="F8C6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58" name="Google Shape;484;p27">
            <a:extLst>
              <a:ext uri="{FF2B5EF4-FFF2-40B4-BE49-F238E27FC236}">
                <a16:creationId xmlns:a16="http://schemas.microsoft.com/office/drawing/2014/main" id="{E976174C-CE20-4CC5-99F1-DEFFA2D975B8}"/>
              </a:ext>
            </a:extLst>
          </p:cNvPr>
          <p:cNvCxnSpPr>
            <a:cxnSpLocks/>
            <a:stCxn id="57" idx="1"/>
            <a:endCxn id="56" idx="1"/>
          </p:cNvCxnSpPr>
          <p:nvPr/>
        </p:nvCxnSpPr>
        <p:spPr>
          <a:xfrm rot="10800000" flipH="1" flipV="1">
            <a:off x="9006674" y="2619212"/>
            <a:ext cx="83319" cy="1141682"/>
          </a:xfrm>
          <a:prstGeom prst="bentConnector3">
            <a:avLst>
              <a:gd name="adj1" fmla="val -2743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489;p27">
            <a:extLst>
              <a:ext uri="{FF2B5EF4-FFF2-40B4-BE49-F238E27FC236}">
                <a16:creationId xmlns:a16="http://schemas.microsoft.com/office/drawing/2014/main" id="{FAC4EFF5-8CDD-4A21-AAFE-3EE3878D182E}"/>
              </a:ext>
            </a:extLst>
          </p:cNvPr>
          <p:cNvSpPr/>
          <p:nvPr/>
        </p:nvSpPr>
        <p:spPr>
          <a:xfrm>
            <a:off x="9171275" y="2211834"/>
            <a:ext cx="769593" cy="770419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" name="Google Shape;458;p25">
            <a:extLst>
              <a:ext uri="{FF2B5EF4-FFF2-40B4-BE49-F238E27FC236}">
                <a16:creationId xmlns:a16="http://schemas.microsoft.com/office/drawing/2014/main" id="{CF1D49F4-79BC-45B4-B67D-D990F834EC6E}"/>
              </a:ext>
            </a:extLst>
          </p:cNvPr>
          <p:cNvSpPr/>
          <p:nvPr/>
        </p:nvSpPr>
        <p:spPr>
          <a:xfrm>
            <a:off x="11736900" y="1449565"/>
            <a:ext cx="199001" cy="220121"/>
          </a:xfrm>
          <a:custGeom>
            <a:avLst/>
            <a:gdLst/>
            <a:ahLst/>
            <a:cxnLst/>
            <a:rect l="l" t="t" r="r" b="b"/>
            <a:pathLst>
              <a:path w="7594" h="7593" extrusionOk="0">
                <a:moveTo>
                  <a:pt x="1" y="0"/>
                </a:moveTo>
                <a:lnTo>
                  <a:pt x="1" y="7593"/>
                </a:lnTo>
                <a:lnTo>
                  <a:pt x="7593" y="7593"/>
                </a:lnTo>
                <a:lnTo>
                  <a:pt x="7593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58;p25">
            <a:extLst>
              <a:ext uri="{FF2B5EF4-FFF2-40B4-BE49-F238E27FC236}">
                <a16:creationId xmlns:a16="http://schemas.microsoft.com/office/drawing/2014/main" id="{C0E9AE8D-BCBC-46D9-BEBE-962D1C32747D}"/>
              </a:ext>
            </a:extLst>
          </p:cNvPr>
          <p:cNvSpPr/>
          <p:nvPr/>
        </p:nvSpPr>
        <p:spPr>
          <a:xfrm>
            <a:off x="583819" y="6396660"/>
            <a:ext cx="234000" cy="220121"/>
          </a:xfrm>
          <a:custGeom>
            <a:avLst/>
            <a:gdLst/>
            <a:ahLst/>
            <a:cxnLst/>
            <a:rect l="l" t="t" r="r" b="b"/>
            <a:pathLst>
              <a:path w="7594" h="7593" extrusionOk="0">
                <a:moveTo>
                  <a:pt x="1" y="0"/>
                </a:moveTo>
                <a:lnTo>
                  <a:pt x="1" y="7593"/>
                </a:lnTo>
                <a:lnTo>
                  <a:pt x="7593" y="7593"/>
                </a:lnTo>
                <a:lnTo>
                  <a:pt x="7593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1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8518925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  <a:latin typeface="Share Tech" panose="00000500000000000000" charset="0"/>
              </a:rPr>
              <a:t>ESTATÍSTICA F E COEFICIENTES ESTIMADOS</a:t>
            </a:r>
            <a:endParaRPr dirty="0">
              <a:solidFill>
                <a:schemeClr val="bg1"/>
              </a:solidFill>
              <a:latin typeface="Share Tech" panose="0000050000000000000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1056;p35">
                <a:extLst>
                  <a:ext uri="{FF2B5EF4-FFF2-40B4-BE49-F238E27FC236}">
                    <a16:creationId xmlns:a16="http://schemas.microsoft.com/office/drawing/2014/main" id="{F19D3B20-A03F-45C5-BF75-EAB7CA305574}"/>
                  </a:ext>
                </a:extLst>
              </p:cNvPr>
              <p:cNvSpPr txBox="1"/>
              <p:nvPr/>
            </p:nvSpPr>
            <p:spPr>
              <a:xfrm>
                <a:off x="729998" y="1733928"/>
                <a:ext cx="10476482" cy="47176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1067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pt-B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pt-BR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𝑡𝑒𝑚𝑝𝑜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_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𝑟𝑒𝑑𝑒𝑠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=1,8109−0</m:t>
                      </m:r>
                      <m:r>
                        <a:rPr lang="pt-B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0362∙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𝑖𝑑𝑎𝑑𝑒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  <a:latin typeface="Maven Pro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1067"/>
                  </a:spcAft>
                </a:pPr>
                <a:endParaRPr lang="pt-BR" sz="2400" dirty="0">
                  <a:solidFill>
                    <a:schemeClr val="bg1"/>
                  </a:solidFill>
                  <a:latin typeface="Maven Pro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lnSpc>
                    <a:spcPct val="107000"/>
                  </a:lnSpc>
                  <a:spcAft>
                    <a:spcPts val="1067"/>
                  </a:spcAft>
                  <a:buFont typeface="Wingdings" panose="05000000000000000000" pitchFamily="2" charset="2"/>
                  <a:buChar char="Ø"/>
                </a:pPr>
                <a:r>
                  <a:rPr lang="pt-BR" sz="2400" dirty="0">
                    <a:solidFill>
                      <a:schemeClr val="bg1"/>
                    </a:solidFill>
                    <a:latin typeface="Maven Pro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ALFA: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=1,8109</m:t>
                    </m:r>
                  </m:oMath>
                </a14:m>
                <a:endParaRPr lang="pt-BR" sz="2400" dirty="0">
                  <a:solidFill>
                    <a:schemeClr val="bg1"/>
                  </a:solidFill>
                  <a:latin typeface="Maven Pro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1067"/>
                  </a:spcAft>
                </a:pPr>
                <a:endParaRPr lang="pt-BR" sz="667" dirty="0">
                  <a:solidFill>
                    <a:schemeClr val="bg1"/>
                  </a:solidFill>
                  <a:latin typeface="Maven Pro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07000"/>
                  </a:lnSpc>
                  <a:spcAft>
                    <a:spcPts val="1067"/>
                  </a:spcAft>
                  <a:buFont typeface="Wingdings" panose="05000000000000000000" pitchFamily="2" charset="2"/>
                  <a:buChar char="Ø"/>
                </a:pPr>
                <a:r>
                  <a:rPr lang="pt-BR" sz="2400" dirty="0">
                    <a:solidFill>
                      <a:schemeClr val="bg1"/>
                    </a:solidFill>
                    <a:latin typeface="Maven Pro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BETA: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=−0,0362</m:t>
                    </m:r>
                  </m:oMath>
                </a14:m>
                <a:endParaRPr lang="pt-BR" sz="2400" dirty="0">
                  <a:latin typeface="Maven Pro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1067"/>
                  </a:spcAft>
                </a:pPr>
                <a:endParaRPr lang="pt-BR" sz="667" dirty="0">
                  <a:solidFill>
                    <a:schemeClr val="bg1"/>
                  </a:solidFill>
                  <a:latin typeface="Maven Pro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07000"/>
                  </a:lnSpc>
                  <a:spcAft>
                    <a:spcPts val="1067"/>
                  </a:spcAft>
                  <a:buFont typeface="Wingdings" panose="05000000000000000000" pitchFamily="2" charset="2"/>
                  <a:buChar char="Ø"/>
                </a:pPr>
                <a:r>
                  <a:rPr lang="pt-BR" sz="2400" dirty="0">
                    <a:solidFill>
                      <a:schemeClr val="bg1"/>
                    </a:solidFill>
                    <a:latin typeface="Maven Pro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TABELA ANOVA OU ESTATÍSTICA F: 5,229</a:t>
                </a:r>
              </a:p>
            </p:txBody>
          </p:sp>
        </mc:Choice>
        <mc:Fallback xmlns="">
          <p:sp>
            <p:nvSpPr>
              <p:cNvPr id="5" name="Google Shape;1056;p35">
                <a:extLst>
                  <a:ext uri="{FF2B5EF4-FFF2-40B4-BE49-F238E27FC236}">
                    <a16:creationId xmlns:a16="http://schemas.microsoft.com/office/drawing/2014/main" id="{F19D3B20-A03F-45C5-BF75-EAB7CA305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98" y="1733928"/>
                <a:ext cx="10476482" cy="4717673"/>
              </a:xfrm>
              <a:prstGeom prst="rect">
                <a:avLst/>
              </a:prstGeom>
              <a:blipFill>
                <a:blip r:embed="rId3"/>
                <a:stretch>
                  <a:fillRect l="-5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458;p25">
            <a:extLst>
              <a:ext uri="{FF2B5EF4-FFF2-40B4-BE49-F238E27FC236}">
                <a16:creationId xmlns:a16="http://schemas.microsoft.com/office/drawing/2014/main" id="{0300CDF8-91B1-4934-B72F-18B505BFD892}"/>
              </a:ext>
            </a:extLst>
          </p:cNvPr>
          <p:cNvSpPr/>
          <p:nvPr/>
        </p:nvSpPr>
        <p:spPr>
          <a:xfrm>
            <a:off x="11736900" y="1449565"/>
            <a:ext cx="199001" cy="220121"/>
          </a:xfrm>
          <a:custGeom>
            <a:avLst/>
            <a:gdLst/>
            <a:ahLst/>
            <a:cxnLst/>
            <a:rect l="l" t="t" r="r" b="b"/>
            <a:pathLst>
              <a:path w="7594" h="7593" extrusionOk="0">
                <a:moveTo>
                  <a:pt x="1" y="0"/>
                </a:moveTo>
                <a:lnTo>
                  <a:pt x="1" y="7593"/>
                </a:lnTo>
                <a:lnTo>
                  <a:pt x="7593" y="7593"/>
                </a:lnTo>
                <a:lnTo>
                  <a:pt x="7593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58;p25">
            <a:extLst>
              <a:ext uri="{FF2B5EF4-FFF2-40B4-BE49-F238E27FC236}">
                <a16:creationId xmlns:a16="http://schemas.microsoft.com/office/drawing/2014/main" id="{77C0D21F-F835-4FE2-9F9D-4298D1E85F09}"/>
              </a:ext>
            </a:extLst>
          </p:cNvPr>
          <p:cNvSpPr/>
          <p:nvPr/>
        </p:nvSpPr>
        <p:spPr>
          <a:xfrm>
            <a:off x="1076960" y="6139779"/>
            <a:ext cx="224021" cy="240701"/>
          </a:xfrm>
          <a:custGeom>
            <a:avLst/>
            <a:gdLst/>
            <a:ahLst/>
            <a:cxnLst/>
            <a:rect l="l" t="t" r="r" b="b"/>
            <a:pathLst>
              <a:path w="7594" h="7593" extrusionOk="0">
                <a:moveTo>
                  <a:pt x="1" y="0"/>
                </a:moveTo>
                <a:lnTo>
                  <a:pt x="1" y="7593"/>
                </a:lnTo>
                <a:lnTo>
                  <a:pt x="7593" y="7593"/>
                </a:lnTo>
                <a:lnTo>
                  <a:pt x="7593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026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1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8518925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  <a:latin typeface="Share Tech" panose="00000500000000000000" charset="0"/>
              </a:rPr>
              <a:t>TESTE DE HIPÓTESES</a:t>
            </a:r>
            <a:endParaRPr dirty="0">
              <a:solidFill>
                <a:schemeClr val="bg1"/>
              </a:solidFill>
              <a:latin typeface="Share Tech" panose="0000050000000000000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1056;p35">
                <a:extLst>
                  <a:ext uri="{FF2B5EF4-FFF2-40B4-BE49-F238E27FC236}">
                    <a16:creationId xmlns:a16="http://schemas.microsoft.com/office/drawing/2014/main" id="{F19D3B20-A03F-45C5-BF75-EAB7CA305574}"/>
                  </a:ext>
                </a:extLst>
              </p:cNvPr>
              <p:cNvSpPr txBox="1"/>
              <p:nvPr/>
            </p:nvSpPr>
            <p:spPr>
              <a:xfrm>
                <a:off x="911357" y="1794887"/>
                <a:ext cx="10274803" cy="40807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1067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pt-BR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pt-BR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𝑡𝑒𝑚𝑝𝑜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_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𝑟𝑒𝑑𝑒𝑠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=1,8109−0.0362∙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𝑖𝑑𝑎𝑑𝑒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  <a:latin typeface="Maven Pro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1067"/>
                  </a:spcAft>
                </a:pPr>
                <a:endParaRPr lang="pt-BR" sz="2400" dirty="0">
                  <a:solidFill>
                    <a:schemeClr val="bg1"/>
                  </a:solidFill>
                  <a:latin typeface="Maven Pro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07000"/>
                  </a:lnSpc>
                  <a:spcAft>
                    <a:spcPts val="1067"/>
                  </a:spcAft>
                  <a:buFont typeface="Wingdings" panose="05000000000000000000" pitchFamily="2" charset="2"/>
                  <a:buChar char="Ø"/>
                </a:pPr>
                <a:r>
                  <a:rPr lang="pt-BR" sz="2400" dirty="0">
                    <a:solidFill>
                      <a:schemeClr val="bg1"/>
                    </a:solidFill>
                    <a:latin typeface="Maven Pro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Rejeitamos H0 com mais de 99% de chance, ou seja, o estimador é estatisticamente diferente de zero.</a:t>
                </a:r>
              </a:p>
              <a:p>
                <a:pPr algn="just">
                  <a:lnSpc>
                    <a:spcPct val="107000"/>
                  </a:lnSpc>
                  <a:spcAft>
                    <a:spcPts val="1067"/>
                  </a:spcAft>
                </a:pPr>
                <a:endParaRPr lang="pt-BR" sz="2400" dirty="0">
                  <a:solidFill>
                    <a:schemeClr val="bg1"/>
                  </a:solidFill>
                  <a:latin typeface="Maven Pro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07000"/>
                  </a:lnSpc>
                  <a:spcAft>
                    <a:spcPts val="1067"/>
                  </a:spcAft>
                  <a:buFont typeface="Wingdings" panose="05000000000000000000" pitchFamily="2" charset="2"/>
                  <a:buChar char="Ø"/>
                </a:pPr>
                <a:r>
                  <a:rPr lang="pt-BR" sz="2400" dirty="0">
                    <a:solidFill>
                      <a:schemeClr val="bg1"/>
                    </a:solidFill>
                    <a:latin typeface="Maven Pro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cada 1 ano aumentado na idade dos estudantes, diminui-se em 3,62% o tempo gasto em redes sociais. </a:t>
                </a:r>
              </a:p>
            </p:txBody>
          </p:sp>
        </mc:Choice>
        <mc:Fallback xmlns="">
          <p:sp>
            <p:nvSpPr>
              <p:cNvPr id="5" name="Google Shape;1056;p35">
                <a:extLst>
                  <a:ext uri="{FF2B5EF4-FFF2-40B4-BE49-F238E27FC236}">
                    <a16:creationId xmlns:a16="http://schemas.microsoft.com/office/drawing/2014/main" id="{F19D3B20-A03F-45C5-BF75-EAB7CA305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57" y="1794887"/>
                <a:ext cx="10274803" cy="4080767"/>
              </a:xfrm>
              <a:prstGeom prst="rect">
                <a:avLst/>
              </a:prstGeom>
              <a:blipFill>
                <a:blip r:embed="rId3"/>
                <a:stretch>
                  <a:fillRect l="-534" r="-5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458;p25">
            <a:extLst>
              <a:ext uri="{FF2B5EF4-FFF2-40B4-BE49-F238E27FC236}">
                <a16:creationId xmlns:a16="http://schemas.microsoft.com/office/drawing/2014/main" id="{B51349F3-AAA7-420D-92DF-34D2C2A9FECE}"/>
              </a:ext>
            </a:extLst>
          </p:cNvPr>
          <p:cNvSpPr/>
          <p:nvPr/>
        </p:nvSpPr>
        <p:spPr>
          <a:xfrm>
            <a:off x="11736900" y="1449565"/>
            <a:ext cx="199001" cy="220121"/>
          </a:xfrm>
          <a:custGeom>
            <a:avLst/>
            <a:gdLst/>
            <a:ahLst/>
            <a:cxnLst/>
            <a:rect l="l" t="t" r="r" b="b"/>
            <a:pathLst>
              <a:path w="7594" h="7593" extrusionOk="0">
                <a:moveTo>
                  <a:pt x="1" y="0"/>
                </a:moveTo>
                <a:lnTo>
                  <a:pt x="1" y="7593"/>
                </a:lnTo>
                <a:lnTo>
                  <a:pt x="7593" y="7593"/>
                </a:lnTo>
                <a:lnTo>
                  <a:pt x="7593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58;p25">
            <a:extLst>
              <a:ext uri="{FF2B5EF4-FFF2-40B4-BE49-F238E27FC236}">
                <a16:creationId xmlns:a16="http://schemas.microsoft.com/office/drawing/2014/main" id="{D36BC737-4C7D-446F-896A-78AB9742B920}"/>
              </a:ext>
            </a:extLst>
          </p:cNvPr>
          <p:cNvSpPr/>
          <p:nvPr/>
        </p:nvSpPr>
        <p:spPr>
          <a:xfrm>
            <a:off x="1076960" y="6139779"/>
            <a:ext cx="224021" cy="240701"/>
          </a:xfrm>
          <a:custGeom>
            <a:avLst/>
            <a:gdLst/>
            <a:ahLst/>
            <a:cxnLst/>
            <a:rect l="l" t="t" r="r" b="b"/>
            <a:pathLst>
              <a:path w="7594" h="7593" extrusionOk="0">
                <a:moveTo>
                  <a:pt x="1" y="0"/>
                </a:moveTo>
                <a:lnTo>
                  <a:pt x="1" y="7593"/>
                </a:lnTo>
                <a:lnTo>
                  <a:pt x="7593" y="7593"/>
                </a:lnTo>
                <a:lnTo>
                  <a:pt x="7593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6175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1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8518925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  <a:latin typeface="Share Tech" panose="00000500000000000000" charset="0"/>
              </a:rPr>
              <a:t>INTERVALO DE CONFIANÇA</a:t>
            </a:r>
            <a:endParaRPr dirty="0">
              <a:solidFill>
                <a:schemeClr val="bg1"/>
              </a:solidFill>
              <a:latin typeface="Share Tech" panose="0000050000000000000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1056;p35">
                <a:extLst>
                  <a:ext uri="{FF2B5EF4-FFF2-40B4-BE49-F238E27FC236}">
                    <a16:creationId xmlns:a16="http://schemas.microsoft.com/office/drawing/2014/main" id="{66EDA455-4FA4-4BA5-80B2-83DEFB4A4A1A}"/>
                  </a:ext>
                </a:extLst>
              </p:cNvPr>
              <p:cNvSpPr txBox="1"/>
              <p:nvPr/>
            </p:nvSpPr>
            <p:spPr>
              <a:xfrm>
                <a:off x="911357" y="1483362"/>
                <a:ext cx="10295123" cy="43922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1067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𝐼𝐶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008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614</m:t>
                      </m:r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  <a:latin typeface="Maven Pro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1067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𝐼𝐶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sub>
                      </m:sSub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: 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−0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069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−0</m:t>
                      </m:r>
                      <m:r>
                        <a:rPr lang="pt-B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004</m:t>
                      </m:r>
                    </m:oMath>
                  </m:oMathPara>
                </a14:m>
                <a:endParaRPr lang="pt-BR" sz="2000" dirty="0">
                  <a:solidFill>
                    <a:schemeClr val="bg1"/>
                  </a:solidFill>
                  <a:latin typeface="Maven Pro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1067"/>
                  </a:spcAft>
                </a:pPr>
                <a:endParaRPr lang="pt-BR" sz="2000" dirty="0">
                  <a:solidFill>
                    <a:schemeClr val="bg1"/>
                  </a:solidFill>
                  <a:latin typeface="Maven Pro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07000"/>
                  </a:lnSpc>
                  <a:spcAft>
                    <a:spcPts val="1067"/>
                  </a:spcAft>
                  <a:buFont typeface="Wingdings" panose="05000000000000000000" pitchFamily="2" charset="2"/>
                  <a:buChar char="Ø"/>
                </a:pPr>
                <a:r>
                  <a:rPr lang="pt-BR" sz="2400" dirty="0">
                    <a:solidFill>
                      <a:schemeClr val="bg1"/>
                    </a:solidFill>
                    <a:latin typeface="Maven Pro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 intervalo de confiança do estimador alfa está em um intervalo entre 1,008 e 2,614.</a:t>
                </a:r>
              </a:p>
              <a:p>
                <a:pPr algn="just">
                  <a:lnSpc>
                    <a:spcPct val="107000"/>
                  </a:lnSpc>
                  <a:spcAft>
                    <a:spcPts val="1067"/>
                  </a:spcAft>
                </a:pPr>
                <a:endParaRPr lang="pt-BR" sz="2000" dirty="0">
                  <a:solidFill>
                    <a:schemeClr val="bg1"/>
                  </a:solidFill>
                  <a:latin typeface="Maven Pro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07000"/>
                  </a:lnSpc>
                  <a:spcAft>
                    <a:spcPts val="1067"/>
                  </a:spcAft>
                  <a:buFont typeface="Wingdings" panose="05000000000000000000" pitchFamily="2" charset="2"/>
                  <a:buChar char="Ø"/>
                </a:pPr>
                <a:r>
                  <a:rPr lang="pt-BR" sz="2400" dirty="0">
                    <a:solidFill>
                      <a:schemeClr val="bg1"/>
                    </a:solidFill>
                    <a:latin typeface="Maven Pro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Em relação ao intervalo de confiança do estimador beta, foi encontrado que ele está em um intervalo entre -0,069 e -0,004. </a:t>
                </a:r>
              </a:p>
            </p:txBody>
          </p:sp>
        </mc:Choice>
        <mc:Fallback xmlns="">
          <p:sp>
            <p:nvSpPr>
              <p:cNvPr id="3" name="Google Shape;1056;p35">
                <a:extLst>
                  <a:ext uri="{FF2B5EF4-FFF2-40B4-BE49-F238E27FC236}">
                    <a16:creationId xmlns:a16="http://schemas.microsoft.com/office/drawing/2014/main" id="{66EDA455-4FA4-4BA5-80B2-83DEFB4A4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57" y="1483362"/>
                <a:ext cx="10295123" cy="4392293"/>
              </a:xfrm>
              <a:prstGeom prst="rect">
                <a:avLst/>
              </a:prstGeom>
              <a:blipFill>
                <a:blip r:embed="rId3"/>
                <a:stretch>
                  <a:fillRect l="-533" r="-6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458;p25">
            <a:extLst>
              <a:ext uri="{FF2B5EF4-FFF2-40B4-BE49-F238E27FC236}">
                <a16:creationId xmlns:a16="http://schemas.microsoft.com/office/drawing/2014/main" id="{C1CB0003-99E1-4881-80C8-9DFDA7E639A2}"/>
              </a:ext>
            </a:extLst>
          </p:cNvPr>
          <p:cNvSpPr/>
          <p:nvPr/>
        </p:nvSpPr>
        <p:spPr>
          <a:xfrm>
            <a:off x="11736900" y="1449565"/>
            <a:ext cx="199001" cy="220121"/>
          </a:xfrm>
          <a:custGeom>
            <a:avLst/>
            <a:gdLst/>
            <a:ahLst/>
            <a:cxnLst/>
            <a:rect l="l" t="t" r="r" b="b"/>
            <a:pathLst>
              <a:path w="7594" h="7593" extrusionOk="0">
                <a:moveTo>
                  <a:pt x="1" y="0"/>
                </a:moveTo>
                <a:lnTo>
                  <a:pt x="1" y="7593"/>
                </a:lnTo>
                <a:lnTo>
                  <a:pt x="7593" y="7593"/>
                </a:lnTo>
                <a:lnTo>
                  <a:pt x="7593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58;p25">
            <a:extLst>
              <a:ext uri="{FF2B5EF4-FFF2-40B4-BE49-F238E27FC236}">
                <a16:creationId xmlns:a16="http://schemas.microsoft.com/office/drawing/2014/main" id="{7B66FF00-A6C4-4367-8471-32842E7B79F4}"/>
              </a:ext>
            </a:extLst>
          </p:cNvPr>
          <p:cNvSpPr/>
          <p:nvPr/>
        </p:nvSpPr>
        <p:spPr>
          <a:xfrm>
            <a:off x="1076960" y="6139779"/>
            <a:ext cx="224021" cy="240701"/>
          </a:xfrm>
          <a:custGeom>
            <a:avLst/>
            <a:gdLst/>
            <a:ahLst/>
            <a:cxnLst/>
            <a:rect l="l" t="t" r="r" b="b"/>
            <a:pathLst>
              <a:path w="7594" h="7593" extrusionOk="0">
                <a:moveTo>
                  <a:pt x="1" y="0"/>
                </a:moveTo>
                <a:lnTo>
                  <a:pt x="1" y="7593"/>
                </a:lnTo>
                <a:lnTo>
                  <a:pt x="7593" y="7593"/>
                </a:lnTo>
                <a:lnTo>
                  <a:pt x="7593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552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61;p47">
            <a:extLst>
              <a:ext uri="{FF2B5EF4-FFF2-40B4-BE49-F238E27FC236}">
                <a16:creationId xmlns:a16="http://schemas.microsoft.com/office/drawing/2014/main" id="{F242E226-B359-40D9-BC00-54E9D2ED879B}"/>
              </a:ext>
            </a:extLst>
          </p:cNvPr>
          <p:cNvSpPr txBox="1">
            <a:spLocks/>
          </p:cNvSpPr>
          <p:nvPr/>
        </p:nvSpPr>
        <p:spPr>
          <a:xfrm>
            <a:off x="3100314" y="2681400"/>
            <a:ext cx="5991373" cy="1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hare Tech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pt-BR" sz="9600" dirty="0">
                <a:latin typeface="Share Tech" panose="00000500000000000000" charset="0"/>
              </a:rPr>
              <a:t>OBRIGADO</a:t>
            </a:r>
          </a:p>
        </p:txBody>
      </p:sp>
      <p:sp>
        <p:nvSpPr>
          <p:cNvPr id="3" name="Google Shape;458;p25">
            <a:extLst>
              <a:ext uri="{FF2B5EF4-FFF2-40B4-BE49-F238E27FC236}">
                <a16:creationId xmlns:a16="http://schemas.microsoft.com/office/drawing/2014/main" id="{02A8B4AE-3FCD-4EB3-9CA8-73817F90F696}"/>
              </a:ext>
            </a:extLst>
          </p:cNvPr>
          <p:cNvSpPr/>
          <p:nvPr/>
        </p:nvSpPr>
        <p:spPr>
          <a:xfrm>
            <a:off x="11736900" y="1449565"/>
            <a:ext cx="199001" cy="220121"/>
          </a:xfrm>
          <a:custGeom>
            <a:avLst/>
            <a:gdLst/>
            <a:ahLst/>
            <a:cxnLst/>
            <a:rect l="l" t="t" r="r" b="b"/>
            <a:pathLst>
              <a:path w="7594" h="7593" extrusionOk="0">
                <a:moveTo>
                  <a:pt x="1" y="0"/>
                </a:moveTo>
                <a:lnTo>
                  <a:pt x="1" y="7593"/>
                </a:lnTo>
                <a:lnTo>
                  <a:pt x="7593" y="7593"/>
                </a:lnTo>
                <a:lnTo>
                  <a:pt x="7593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58;p25">
            <a:extLst>
              <a:ext uri="{FF2B5EF4-FFF2-40B4-BE49-F238E27FC236}">
                <a16:creationId xmlns:a16="http://schemas.microsoft.com/office/drawing/2014/main" id="{0428012E-F77F-4B3F-B2A2-B2A4774C984C}"/>
              </a:ext>
            </a:extLst>
          </p:cNvPr>
          <p:cNvSpPr/>
          <p:nvPr/>
        </p:nvSpPr>
        <p:spPr>
          <a:xfrm>
            <a:off x="1076960" y="6139779"/>
            <a:ext cx="224021" cy="240701"/>
          </a:xfrm>
          <a:custGeom>
            <a:avLst/>
            <a:gdLst/>
            <a:ahLst/>
            <a:cxnLst/>
            <a:rect l="l" t="t" r="r" b="b"/>
            <a:pathLst>
              <a:path w="7594" h="7593" extrusionOk="0">
                <a:moveTo>
                  <a:pt x="1" y="0"/>
                </a:moveTo>
                <a:lnTo>
                  <a:pt x="1" y="7593"/>
                </a:lnTo>
                <a:lnTo>
                  <a:pt x="7593" y="7593"/>
                </a:lnTo>
                <a:lnTo>
                  <a:pt x="7593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42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458;p25">
            <a:extLst>
              <a:ext uri="{FF2B5EF4-FFF2-40B4-BE49-F238E27FC236}">
                <a16:creationId xmlns:a16="http://schemas.microsoft.com/office/drawing/2014/main" id="{C179C2C3-00AF-4495-8A38-CCDD529BA490}"/>
              </a:ext>
            </a:extLst>
          </p:cNvPr>
          <p:cNvSpPr/>
          <p:nvPr/>
        </p:nvSpPr>
        <p:spPr>
          <a:xfrm>
            <a:off x="11736900" y="1449565"/>
            <a:ext cx="199001" cy="220121"/>
          </a:xfrm>
          <a:custGeom>
            <a:avLst/>
            <a:gdLst/>
            <a:ahLst/>
            <a:cxnLst/>
            <a:rect l="l" t="t" r="r" b="b"/>
            <a:pathLst>
              <a:path w="7594" h="7593" extrusionOk="0">
                <a:moveTo>
                  <a:pt x="1" y="0"/>
                </a:moveTo>
                <a:lnTo>
                  <a:pt x="1" y="7593"/>
                </a:lnTo>
                <a:lnTo>
                  <a:pt x="7593" y="7593"/>
                </a:lnTo>
                <a:lnTo>
                  <a:pt x="7593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458;p25">
            <a:extLst>
              <a:ext uri="{FF2B5EF4-FFF2-40B4-BE49-F238E27FC236}">
                <a16:creationId xmlns:a16="http://schemas.microsoft.com/office/drawing/2014/main" id="{E45FE928-731A-4ED5-B36A-331027BA11FC}"/>
              </a:ext>
            </a:extLst>
          </p:cNvPr>
          <p:cNvSpPr/>
          <p:nvPr/>
        </p:nvSpPr>
        <p:spPr>
          <a:xfrm>
            <a:off x="1076960" y="6139779"/>
            <a:ext cx="224021" cy="240701"/>
          </a:xfrm>
          <a:custGeom>
            <a:avLst/>
            <a:gdLst/>
            <a:ahLst/>
            <a:cxnLst/>
            <a:rect l="l" t="t" r="r" b="b"/>
            <a:pathLst>
              <a:path w="7594" h="7593" extrusionOk="0">
                <a:moveTo>
                  <a:pt x="1" y="0"/>
                </a:moveTo>
                <a:lnTo>
                  <a:pt x="1" y="7593"/>
                </a:lnTo>
                <a:lnTo>
                  <a:pt x="7593" y="7593"/>
                </a:lnTo>
                <a:lnTo>
                  <a:pt x="7593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66;p26">
            <a:extLst>
              <a:ext uri="{FF2B5EF4-FFF2-40B4-BE49-F238E27FC236}">
                <a16:creationId xmlns:a16="http://schemas.microsoft.com/office/drawing/2014/main" id="{8EB545CD-E15D-42E1-AEB0-D362F70937F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" sz="4000" dirty="0">
                <a:solidFill>
                  <a:schemeClr val="bg1"/>
                </a:solidFill>
                <a:latin typeface="Share Tech" panose="00000500000000000000" charset="0"/>
              </a:rPr>
              <a:t>INTRODUÇÃO</a:t>
            </a:r>
            <a:endParaRPr sz="4000" dirty="0">
              <a:solidFill>
                <a:schemeClr val="bg1"/>
              </a:solidFill>
              <a:latin typeface="Share Tech" panose="00000500000000000000" charset="0"/>
            </a:endParaRPr>
          </a:p>
        </p:txBody>
      </p:sp>
      <p:sp>
        <p:nvSpPr>
          <p:cNvPr id="21" name="Google Shape;465;p26">
            <a:extLst>
              <a:ext uri="{FF2B5EF4-FFF2-40B4-BE49-F238E27FC236}">
                <a16:creationId xmlns:a16="http://schemas.microsoft.com/office/drawing/2014/main" id="{C1C0A0A7-2D21-4FA7-986A-DAC7F17282CB}"/>
              </a:ext>
            </a:extLst>
          </p:cNvPr>
          <p:cNvSpPr txBox="1">
            <a:spLocks/>
          </p:cNvSpPr>
          <p:nvPr/>
        </p:nvSpPr>
        <p:spPr>
          <a:xfrm>
            <a:off x="825100" y="1808800"/>
            <a:ext cx="10489200" cy="504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pt-BR" sz="2130" dirty="0">
                <a:solidFill>
                  <a:schemeClr val="bg1"/>
                </a:solidFill>
                <a:latin typeface="Maven Pro" charset="0"/>
              </a:rPr>
              <a:t>Através da análise gráfica e textual, iremos identificar o perfil dos alunos da disciplina de Econometria I da UFSJ;</a:t>
            </a:r>
          </a:p>
          <a:p>
            <a:pPr marL="380990" indent="-380990" algn="just">
              <a:buFont typeface="Wingdings" panose="05000000000000000000" pitchFamily="2" charset="2"/>
              <a:buChar char="Ø"/>
            </a:pPr>
            <a:endParaRPr lang="pt-BR" sz="2130" dirty="0">
              <a:solidFill>
                <a:schemeClr val="bg1"/>
              </a:solidFill>
              <a:latin typeface="Maven Pro" charset="0"/>
            </a:endParaRPr>
          </a:p>
          <a:p>
            <a:pPr marL="342900" indent="-34290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pt-BR" sz="2130" dirty="0">
                <a:solidFill>
                  <a:schemeClr val="bg1"/>
                </a:solidFill>
                <a:latin typeface="Maven Pro" charset="0"/>
              </a:rPr>
              <a:t>Para esse propósito, foi utilizado a linguagem de programação Python. Assim, foi possível gerar as estatísticas e os gráficos necessários para interpretação dos dados;</a:t>
            </a:r>
          </a:p>
          <a:p>
            <a:pPr marL="0" indent="0" algn="just"/>
            <a:endParaRPr lang="pt-BR" sz="2130" dirty="0">
              <a:solidFill>
                <a:schemeClr val="bg1"/>
              </a:solidFill>
              <a:latin typeface="Maven Pro" charset="0"/>
            </a:endParaRPr>
          </a:p>
          <a:p>
            <a:pPr marL="380990" indent="-38099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pt-BR" sz="2130" dirty="0">
                <a:solidFill>
                  <a:schemeClr val="bg1"/>
                </a:solidFill>
                <a:latin typeface="Maven Pro" charset="0"/>
              </a:rPr>
              <a:t>Os dados foram obtidos por meio de uma pesquisa por formulário;</a:t>
            </a:r>
          </a:p>
          <a:p>
            <a:pPr marL="380990" indent="-380990" algn="just">
              <a:buFont typeface="Wingdings" panose="05000000000000000000" pitchFamily="2" charset="2"/>
              <a:buChar char="Ø"/>
            </a:pPr>
            <a:endParaRPr lang="pt-BR" sz="2130" dirty="0">
              <a:solidFill>
                <a:schemeClr val="bg1"/>
              </a:solidFill>
              <a:latin typeface="Maven Pro" charset="0"/>
            </a:endParaRPr>
          </a:p>
          <a:p>
            <a:pPr marL="380990" indent="-38099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pt-BR" sz="2130" dirty="0">
                <a:solidFill>
                  <a:schemeClr val="bg1"/>
                </a:solidFill>
                <a:latin typeface="Maven Pro" charset="0"/>
              </a:rPr>
              <a:t>Por fim, apresentaremos a conclusão obtida do que se pode esperar da relação entre tempo gasto em redes sociais e a idade dos estudantes.</a:t>
            </a:r>
          </a:p>
          <a:p>
            <a:pPr marL="380990" indent="-380990" algn="just">
              <a:buFont typeface="Wingdings" panose="05000000000000000000" pitchFamily="2" charset="2"/>
              <a:buChar char="Ø"/>
            </a:pPr>
            <a:endParaRPr lang="pt-BR" sz="2130" dirty="0">
              <a:solidFill>
                <a:schemeClr val="bg1"/>
              </a:solidFill>
              <a:latin typeface="Maven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68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45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  <a:latin typeface="Share Tech" panose="00000500000000000000" charset="0"/>
              </a:rPr>
              <a:t>FERRAMENTAS</a:t>
            </a:r>
            <a:endParaRPr dirty="0">
              <a:solidFill>
                <a:schemeClr val="bg1"/>
              </a:solidFill>
              <a:latin typeface="Share Tech" panose="00000500000000000000" charset="0"/>
            </a:endParaRPr>
          </a:p>
        </p:txBody>
      </p:sp>
      <p:sp>
        <p:nvSpPr>
          <p:cNvPr id="1256" name="Google Shape;1256;p45"/>
          <p:cNvSpPr txBox="1">
            <a:spLocks noGrp="1"/>
          </p:cNvSpPr>
          <p:nvPr>
            <p:ph type="ctrTitle"/>
          </p:nvPr>
        </p:nvSpPr>
        <p:spPr>
          <a:xfrm>
            <a:off x="996811" y="1411791"/>
            <a:ext cx="2508400" cy="85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>
                <a:latin typeface="Maven Pro" charset="0"/>
              </a:rPr>
              <a:t>Python</a:t>
            </a:r>
            <a:endParaRPr dirty="0">
              <a:latin typeface="Maven Pro" charset="0"/>
            </a:endParaRPr>
          </a:p>
        </p:txBody>
      </p:sp>
      <p:sp>
        <p:nvSpPr>
          <p:cNvPr id="1257" name="Google Shape;1257;p45"/>
          <p:cNvSpPr txBox="1">
            <a:spLocks noGrp="1"/>
          </p:cNvSpPr>
          <p:nvPr>
            <p:ph type="subTitle" idx="1"/>
          </p:nvPr>
        </p:nvSpPr>
        <p:spPr>
          <a:xfrm>
            <a:off x="1047268" y="4511563"/>
            <a:ext cx="2553712" cy="148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dirty="0">
                <a:solidFill>
                  <a:schemeClr val="bg1"/>
                </a:solidFill>
                <a:latin typeface="Maven Pro" charset="0"/>
              </a:rPr>
              <a:t>Análise e interpretação dos dados para gerar os gráficos </a:t>
            </a:r>
            <a:endParaRPr dirty="0">
              <a:solidFill>
                <a:schemeClr val="bg1"/>
              </a:solidFill>
              <a:latin typeface="Maven Pro" charset="0"/>
            </a:endParaRPr>
          </a:p>
        </p:txBody>
      </p:sp>
      <p:sp>
        <p:nvSpPr>
          <p:cNvPr id="1259" name="Google Shape;1259;p45"/>
          <p:cNvSpPr txBox="1">
            <a:spLocks noGrp="1"/>
          </p:cNvSpPr>
          <p:nvPr>
            <p:ph type="ctrTitle" idx="4"/>
          </p:nvPr>
        </p:nvSpPr>
        <p:spPr>
          <a:xfrm>
            <a:off x="8106162" y="1419231"/>
            <a:ext cx="2508400" cy="85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>
                <a:latin typeface="Maven Pro" charset="0"/>
              </a:rPr>
              <a:t>Open Source</a:t>
            </a:r>
          </a:p>
        </p:txBody>
      </p:sp>
      <p:sp>
        <p:nvSpPr>
          <p:cNvPr id="1260" name="Google Shape;1260;p45"/>
          <p:cNvSpPr txBox="1">
            <a:spLocks noGrp="1"/>
          </p:cNvSpPr>
          <p:nvPr>
            <p:ph type="subTitle" idx="5"/>
          </p:nvPr>
        </p:nvSpPr>
        <p:spPr>
          <a:xfrm>
            <a:off x="8195790" y="4511563"/>
            <a:ext cx="2508400" cy="148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pt-BR" dirty="0">
                <a:solidFill>
                  <a:schemeClr val="bg1"/>
                </a:solidFill>
                <a:latin typeface="Maven Pro" charset="0"/>
              </a:rPr>
              <a:t>Q</a:t>
            </a:r>
            <a:r>
              <a:rPr lang="en" dirty="0">
                <a:solidFill>
                  <a:schemeClr val="bg1"/>
                </a:solidFill>
                <a:latin typeface="Maven Pro" charset="0"/>
              </a:rPr>
              <a:t>R Code para acessar o código python e a base de dados no GitHub  </a:t>
            </a:r>
            <a:endParaRPr dirty="0">
              <a:solidFill>
                <a:schemeClr val="bg1"/>
              </a:solidFill>
              <a:latin typeface="Maven Pro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6E0F2CA-B40B-4B02-B5C4-13A21DD94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704" y="2448605"/>
            <a:ext cx="1750840" cy="175084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1095F39-925B-44FC-A6BF-CDF49A12D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8762" y="2487575"/>
            <a:ext cx="1483200" cy="1483200"/>
          </a:xfrm>
          <a:prstGeom prst="ellipse">
            <a:avLst/>
          </a:prstGeom>
        </p:spPr>
      </p:pic>
      <p:sp>
        <p:nvSpPr>
          <p:cNvPr id="10" name="Google Shape;1256;p45">
            <a:extLst>
              <a:ext uri="{FF2B5EF4-FFF2-40B4-BE49-F238E27FC236}">
                <a16:creationId xmlns:a16="http://schemas.microsoft.com/office/drawing/2014/main" id="{B8504C1A-21A2-4308-8800-9EA6D14DD03F}"/>
              </a:ext>
            </a:extLst>
          </p:cNvPr>
          <p:cNvSpPr txBox="1">
            <a:spLocks/>
          </p:cNvSpPr>
          <p:nvPr/>
        </p:nvSpPr>
        <p:spPr>
          <a:xfrm>
            <a:off x="4465879" y="1385340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 kern="1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pt-BR" dirty="0">
                <a:latin typeface="Maven Pro" charset="0"/>
              </a:rPr>
              <a:t>PyCharm</a:t>
            </a:r>
          </a:p>
        </p:txBody>
      </p:sp>
      <p:sp>
        <p:nvSpPr>
          <p:cNvPr id="12" name="Google Shape;1257;p45">
            <a:extLst>
              <a:ext uri="{FF2B5EF4-FFF2-40B4-BE49-F238E27FC236}">
                <a16:creationId xmlns:a16="http://schemas.microsoft.com/office/drawing/2014/main" id="{73F5230D-FE7F-4357-88E8-A8FF801F33BC}"/>
              </a:ext>
            </a:extLst>
          </p:cNvPr>
          <p:cNvSpPr txBox="1">
            <a:spLocks/>
          </p:cNvSpPr>
          <p:nvPr/>
        </p:nvSpPr>
        <p:spPr>
          <a:xfrm>
            <a:off x="4576715" y="4553633"/>
            <a:ext cx="2553712" cy="148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pt-BR" dirty="0">
                <a:solidFill>
                  <a:schemeClr val="bg1"/>
                </a:solidFill>
                <a:latin typeface="Maven Pro" charset="0"/>
              </a:rPr>
              <a:t>IDE para execução da linguagem Python e enviar para repositório GitHub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D972483-E924-42C6-AF31-363240E8D2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529" y="2487575"/>
            <a:ext cx="1617101" cy="161710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B4182FE7-D40D-4C97-AE14-B29F208899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178" y="3195988"/>
            <a:ext cx="1127092" cy="11270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79;p37">
            <a:extLst>
              <a:ext uri="{FF2B5EF4-FFF2-40B4-BE49-F238E27FC236}">
                <a16:creationId xmlns:a16="http://schemas.microsoft.com/office/drawing/2014/main" id="{F20527BB-4DA5-4B38-8722-65E6352567BC}"/>
              </a:ext>
            </a:extLst>
          </p:cNvPr>
          <p:cNvSpPr txBox="1">
            <a:spLocks/>
          </p:cNvSpPr>
          <p:nvPr/>
        </p:nvSpPr>
        <p:spPr>
          <a:xfrm>
            <a:off x="2716000" y="1995200"/>
            <a:ext cx="6760000" cy="2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pt-BR" sz="9600" dirty="0">
                <a:latin typeface="Share Tech" panose="00000500000000000000" charset="0"/>
              </a:rPr>
              <a:t>PERFIL DOS </a:t>
            </a:r>
            <a:r>
              <a:rPr lang="pt-BR" sz="9600" dirty="0">
                <a:solidFill>
                  <a:srgbClr val="FF9973"/>
                </a:solidFill>
                <a:latin typeface="Share Tech" panose="00000500000000000000" charset="0"/>
              </a:rPr>
              <a:t>ESTUDANTES</a:t>
            </a:r>
          </a:p>
        </p:txBody>
      </p:sp>
    </p:spTree>
    <p:extLst>
      <p:ext uri="{BB962C8B-B14F-4D97-AF65-F5344CB8AC3E}">
        <p14:creationId xmlns:p14="http://schemas.microsoft.com/office/powerpoint/2010/main" val="2034216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009;p35">
            <a:extLst>
              <a:ext uri="{FF2B5EF4-FFF2-40B4-BE49-F238E27FC236}">
                <a16:creationId xmlns:a16="http://schemas.microsoft.com/office/drawing/2014/main" id="{9BF48D08-BACF-4C5E-8639-87774C54ADC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4000" dirty="0">
                <a:solidFill>
                  <a:schemeClr val="bg1"/>
                </a:solidFill>
                <a:latin typeface="Share Tech" panose="00000500000000000000" charset="0"/>
              </a:rPr>
              <a:t>IDADE DOS ESTUDANTES</a:t>
            </a:r>
            <a:endParaRPr sz="4000" dirty="0">
              <a:solidFill>
                <a:schemeClr val="bg1"/>
              </a:solidFill>
              <a:latin typeface="Share Tech" panose="00000500000000000000" charset="0"/>
            </a:endParaRPr>
          </a:p>
        </p:txBody>
      </p:sp>
      <p:sp>
        <p:nvSpPr>
          <p:cNvPr id="22" name="Google Shape;1056;p35">
            <a:extLst>
              <a:ext uri="{FF2B5EF4-FFF2-40B4-BE49-F238E27FC236}">
                <a16:creationId xmlns:a16="http://schemas.microsoft.com/office/drawing/2014/main" id="{0A5C4AC2-D178-4A03-9643-D59B758E22DC}"/>
              </a:ext>
            </a:extLst>
          </p:cNvPr>
          <p:cNvSpPr txBox="1"/>
          <p:nvPr/>
        </p:nvSpPr>
        <p:spPr>
          <a:xfrm>
            <a:off x="904876" y="4607051"/>
            <a:ext cx="9572625" cy="139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/>
            <a:r>
              <a:rPr lang="en" sz="2133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 idade média de idade dos estudantes é de 24 anos e 3 meses (24,27), sendo que a menor idade encontrada foi de 19 anos e maior de 41 anos. Além disso, há um desvio padrão de 5,49 com mediana de 22. </a:t>
            </a:r>
            <a:endParaRPr sz="2133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A949AD87-0760-4436-854C-597E765E8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98" y="1093355"/>
            <a:ext cx="4565287" cy="3423965"/>
          </a:xfrm>
          <a:prstGeom prst="rect">
            <a:avLst/>
          </a:prstGeom>
        </p:spPr>
      </p:pic>
      <p:grpSp>
        <p:nvGrpSpPr>
          <p:cNvPr id="26" name="Google Shape;1052;p35">
            <a:extLst>
              <a:ext uri="{FF2B5EF4-FFF2-40B4-BE49-F238E27FC236}">
                <a16:creationId xmlns:a16="http://schemas.microsoft.com/office/drawing/2014/main" id="{C7D5A440-E944-4F12-AF8B-CD4215AC1AB8}"/>
              </a:ext>
            </a:extLst>
          </p:cNvPr>
          <p:cNvGrpSpPr/>
          <p:nvPr/>
        </p:nvGrpSpPr>
        <p:grpSpPr>
          <a:xfrm>
            <a:off x="7246514" y="1933679"/>
            <a:ext cx="554145" cy="1139552"/>
            <a:chOff x="3343310" y="4475555"/>
            <a:chExt cx="127717" cy="316753"/>
          </a:xfrm>
          <a:solidFill>
            <a:srgbClr val="E898AC"/>
          </a:solidFill>
        </p:grpSpPr>
        <p:sp>
          <p:nvSpPr>
            <p:cNvPr id="27" name="Google Shape;1053;p35">
              <a:extLst>
                <a:ext uri="{FF2B5EF4-FFF2-40B4-BE49-F238E27FC236}">
                  <a16:creationId xmlns:a16="http://schemas.microsoft.com/office/drawing/2014/main" id="{745C2AC1-8207-4195-8FBB-8C05AB4E534A}"/>
                </a:ext>
              </a:extLst>
            </p:cNvPr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" name="Google Shape;1054;p35">
              <a:extLst>
                <a:ext uri="{FF2B5EF4-FFF2-40B4-BE49-F238E27FC236}">
                  <a16:creationId xmlns:a16="http://schemas.microsoft.com/office/drawing/2014/main" id="{BF918E11-DC14-4DA5-AEF5-C7F626AC9126}"/>
                </a:ext>
              </a:extLst>
            </p:cNvPr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9" name="Google Shape;1055;p35">
            <a:extLst>
              <a:ext uri="{FF2B5EF4-FFF2-40B4-BE49-F238E27FC236}">
                <a16:creationId xmlns:a16="http://schemas.microsoft.com/office/drawing/2014/main" id="{593861C5-2ED2-4904-B9B9-5CB7CAFDB34E}"/>
              </a:ext>
            </a:extLst>
          </p:cNvPr>
          <p:cNvSpPr txBox="1"/>
          <p:nvPr/>
        </p:nvSpPr>
        <p:spPr>
          <a:xfrm>
            <a:off x="8381471" y="1709091"/>
            <a:ext cx="21268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219170" indent="-1219170" algn="ctr"/>
            <a:r>
              <a:rPr lang="en" sz="4000" dirty="0">
                <a:solidFill>
                  <a:srgbClr val="FF9973"/>
                </a:solidFill>
                <a:latin typeface="Share Tech"/>
                <a:ea typeface="Share Tech"/>
                <a:cs typeface="Share Tech"/>
                <a:sym typeface="Share Tech"/>
              </a:rPr>
              <a:t>33</a:t>
            </a:r>
            <a:endParaRPr sz="4000" dirty="0">
              <a:solidFill>
                <a:srgbClr val="FF9973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0" name="Google Shape;1056;p35">
            <a:extLst>
              <a:ext uri="{FF2B5EF4-FFF2-40B4-BE49-F238E27FC236}">
                <a16:creationId xmlns:a16="http://schemas.microsoft.com/office/drawing/2014/main" id="{D115BF8B-4290-4237-B69F-6A2F964DB4EF}"/>
              </a:ext>
            </a:extLst>
          </p:cNvPr>
          <p:cNvSpPr txBox="1"/>
          <p:nvPr/>
        </p:nvSpPr>
        <p:spPr>
          <a:xfrm>
            <a:off x="8425889" y="2160979"/>
            <a:ext cx="2126800" cy="128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Total de estudantes que responderam</a:t>
            </a:r>
            <a:endParaRPr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1" name="Google Shape;1057;p35">
            <a:extLst>
              <a:ext uri="{FF2B5EF4-FFF2-40B4-BE49-F238E27FC236}">
                <a16:creationId xmlns:a16="http://schemas.microsoft.com/office/drawing/2014/main" id="{AFA7EFC0-FB19-4915-9DE6-5AAE0935A5DC}"/>
              </a:ext>
            </a:extLst>
          </p:cNvPr>
          <p:cNvSpPr/>
          <p:nvPr/>
        </p:nvSpPr>
        <p:spPr>
          <a:xfrm>
            <a:off x="8067291" y="1888364"/>
            <a:ext cx="441251" cy="1184867"/>
          </a:xfrm>
          <a:prstGeom prst="rightBrace">
            <a:avLst>
              <a:gd name="adj1" fmla="val 0"/>
              <a:gd name="adj2" fmla="val 8488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2" name="Google Shape;1058;p35">
            <a:extLst>
              <a:ext uri="{FF2B5EF4-FFF2-40B4-BE49-F238E27FC236}">
                <a16:creationId xmlns:a16="http://schemas.microsoft.com/office/drawing/2014/main" id="{1797AFD1-148E-49BE-9705-DA0339524F84}"/>
              </a:ext>
            </a:extLst>
          </p:cNvPr>
          <p:cNvCxnSpPr>
            <a:cxnSpLocks/>
          </p:cNvCxnSpPr>
          <p:nvPr/>
        </p:nvCxnSpPr>
        <p:spPr>
          <a:xfrm>
            <a:off x="8508542" y="3169751"/>
            <a:ext cx="1832117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" name="Google Shape;1059;p35">
            <a:extLst>
              <a:ext uri="{FF2B5EF4-FFF2-40B4-BE49-F238E27FC236}">
                <a16:creationId xmlns:a16="http://schemas.microsoft.com/office/drawing/2014/main" id="{01628BBB-3DB3-4E58-8C10-B46CDD8002AD}"/>
              </a:ext>
            </a:extLst>
          </p:cNvPr>
          <p:cNvGrpSpPr/>
          <p:nvPr/>
        </p:nvGrpSpPr>
        <p:grpSpPr>
          <a:xfrm>
            <a:off x="6500814" y="1933679"/>
            <a:ext cx="554145" cy="1139552"/>
            <a:chOff x="3343310" y="4475555"/>
            <a:chExt cx="127717" cy="316753"/>
          </a:xfrm>
          <a:solidFill>
            <a:srgbClr val="00CFCC"/>
          </a:solidFill>
        </p:grpSpPr>
        <p:sp>
          <p:nvSpPr>
            <p:cNvPr id="34" name="Google Shape;1060;p35">
              <a:extLst>
                <a:ext uri="{FF2B5EF4-FFF2-40B4-BE49-F238E27FC236}">
                  <a16:creationId xmlns:a16="http://schemas.microsoft.com/office/drawing/2014/main" id="{11B35E88-26B3-483A-BADA-B12C65463FA7}"/>
                </a:ext>
              </a:extLst>
            </p:cNvPr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" name="Google Shape;1061;p35">
              <a:extLst>
                <a:ext uri="{FF2B5EF4-FFF2-40B4-BE49-F238E27FC236}">
                  <a16:creationId xmlns:a16="http://schemas.microsoft.com/office/drawing/2014/main" id="{D4AF1814-0173-45C6-A109-48E7DDE857A4}"/>
                </a:ext>
              </a:extLst>
            </p:cNvPr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6" name="Google Shape;458;p25">
            <a:extLst>
              <a:ext uri="{FF2B5EF4-FFF2-40B4-BE49-F238E27FC236}">
                <a16:creationId xmlns:a16="http://schemas.microsoft.com/office/drawing/2014/main" id="{C179C2C3-00AF-4495-8A38-CCDD529BA490}"/>
              </a:ext>
            </a:extLst>
          </p:cNvPr>
          <p:cNvSpPr/>
          <p:nvPr/>
        </p:nvSpPr>
        <p:spPr>
          <a:xfrm>
            <a:off x="11736900" y="1449565"/>
            <a:ext cx="199001" cy="220121"/>
          </a:xfrm>
          <a:custGeom>
            <a:avLst/>
            <a:gdLst/>
            <a:ahLst/>
            <a:cxnLst/>
            <a:rect l="l" t="t" r="r" b="b"/>
            <a:pathLst>
              <a:path w="7594" h="7593" extrusionOk="0">
                <a:moveTo>
                  <a:pt x="1" y="0"/>
                </a:moveTo>
                <a:lnTo>
                  <a:pt x="1" y="7593"/>
                </a:lnTo>
                <a:lnTo>
                  <a:pt x="7593" y="7593"/>
                </a:lnTo>
                <a:lnTo>
                  <a:pt x="7593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458;p25">
            <a:extLst>
              <a:ext uri="{FF2B5EF4-FFF2-40B4-BE49-F238E27FC236}">
                <a16:creationId xmlns:a16="http://schemas.microsoft.com/office/drawing/2014/main" id="{E45FE928-731A-4ED5-B36A-331027BA11FC}"/>
              </a:ext>
            </a:extLst>
          </p:cNvPr>
          <p:cNvSpPr/>
          <p:nvPr/>
        </p:nvSpPr>
        <p:spPr>
          <a:xfrm>
            <a:off x="1076960" y="6139779"/>
            <a:ext cx="224021" cy="240701"/>
          </a:xfrm>
          <a:custGeom>
            <a:avLst/>
            <a:gdLst/>
            <a:ahLst/>
            <a:cxnLst/>
            <a:rect l="l" t="t" r="r" b="b"/>
            <a:pathLst>
              <a:path w="7594" h="7593" extrusionOk="0">
                <a:moveTo>
                  <a:pt x="1" y="0"/>
                </a:moveTo>
                <a:lnTo>
                  <a:pt x="1" y="7593"/>
                </a:lnTo>
                <a:lnTo>
                  <a:pt x="7593" y="7593"/>
                </a:lnTo>
                <a:lnTo>
                  <a:pt x="7593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38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1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7366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  <a:latin typeface="Share Tech" panose="00000500000000000000" charset="0"/>
              </a:rPr>
              <a:t>SEXO DOS ESTUDANTES</a:t>
            </a:r>
            <a:endParaRPr dirty="0">
              <a:solidFill>
                <a:schemeClr val="bg1"/>
              </a:solidFill>
              <a:latin typeface="Share Tech" panose="00000500000000000000" charset="0"/>
            </a:endParaRPr>
          </a:p>
        </p:txBody>
      </p:sp>
      <p:sp>
        <p:nvSpPr>
          <p:cNvPr id="5" name="Google Shape;458;p25">
            <a:extLst>
              <a:ext uri="{FF2B5EF4-FFF2-40B4-BE49-F238E27FC236}">
                <a16:creationId xmlns:a16="http://schemas.microsoft.com/office/drawing/2014/main" id="{B1A10159-60AA-4044-8045-E500DE6D349A}"/>
              </a:ext>
            </a:extLst>
          </p:cNvPr>
          <p:cNvSpPr/>
          <p:nvPr/>
        </p:nvSpPr>
        <p:spPr>
          <a:xfrm>
            <a:off x="11736900" y="1449565"/>
            <a:ext cx="199001" cy="220121"/>
          </a:xfrm>
          <a:custGeom>
            <a:avLst/>
            <a:gdLst/>
            <a:ahLst/>
            <a:cxnLst/>
            <a:rect l="l" t="t" r="r" b="b"/>
            <a:pathLst>
              <a:path w="7594" h="7593" extrusionOk="0">
                <a:moveTo>
                  <a:pt x="1" y="0"/>
                </a:moveTo>
                <a:lnTo>
                  <a:pt x="1" y="7593"/>
                </a:lnTo>
                <a:lnTo>
                  <a:pt x="7593" y="7593"/>
                </a:lnTo>
                <a:lnTo>
                  <a:pt x="7593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58;p25">
            <a:extLst>
              <a:ext uri="{FF2B5EF4-FFF2-40B4-BE49-F238E27FC236}">
                <a16:creationId xmlns:a16="http://schemas.microsoft.com/office/drawing/2014/main" id="{B189F70A-A298-4FCB-941F-8EDC8858417F}"/>
              </a:ext>
            </a:extLst>
          </p:cNvPr>
          <p:cNvSpPr/>
          <p:nvPr/>
        </p:nvSpPr>
        <p:spPr>
          <a:xfrm>
            <a:off x="1076960" y="6139779"/>
            <a:ext cx="224021" cy="240701"/>
          </a:xfrm>
          <a:custGeom>
            <a:avLst/>
            <a:gdLst/>
            <a:ahLst/>
            <a:cxnLst/>
            <a:rect l="l" t="t" r="r" b="b"/>
            <a:pathLst>
              <a:path w="7594" h="7593" extrusionOk="0">
                <a:moveTo>
                  <a:pt x="1" y="0"/>
                </a:moveTo>
                <a:lnTo>
                  <a:pt x="1" y="7593"/>
                </a:lnTo>
                <a:lnTo>
                  <a:pt x="7593" y="7593"/>
                </a:lnTo>
                <a:lnTo>
                  <a:pt x="7593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9228F14-6B09-4387-B508-022B091322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73" t="15874" r="22427" b="11117"/>
          <a:stretch/>
        </p:blipFill>
        <p:spPr>
          <a:xfrm>
            <a:off x="691324" y="1638367"/>
            <a:ext cx="3472992" cy="3581267"/>
          </a:xfrm>
          <a:prstGeom prst="rect">
            <a:avLst/>
          </a:prstGeom>
        </p:spPr>
      </p:pic>
      <p:sp>
        <p:nvSpPr>
          <p:cNvPr id="8" name="Google Shape;1012;p35">
            <a:extLst>
              <a:ext uri="{FF2B5EF4-FFF2-40B4-BE49-F238E27FC236}">
                <a16:creationId xmlns:a16="http://schemas.microsoft.com/office/drawing/2014/main" id="{BB9BB889-DC50-4AA5-A510-86F3E3353774}"/>
              </a:ext>
            </a:extLst>
          </p:cNvPr>
          <p:cNvSpPr txBox="1"/>
          <p:nvPr/>
        </p:nvSpPr>
        <p:spPr>
          <a:xfrm>
            <a:off x="4429116" y="4011484"/>
            <a:ext cx="1121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667" dirty="0">
                <a:solidFill>
                  <a:srgbClr val="E898AC"/>
                </a:solidFill>
                <a:latin typeface="Share Tech"/>
                <a:ea typeface="Share Tech"/>
                <a:cs typeface="Share Tech"/>
                <a:sym typeface="Share Tech"/>
              </a:rPr>
              <a:t>36,4%</a:t>
            </a:r>
            <a:endParaRPr sz="2667" dirty="0">
              <a:solidFill>
                <a:srgbClr val="E898AC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9" name="Google Shape;1015;p35">
            <a:extLst>
              <a:ext uri="{FF2B5EF4-FFF2-40B4-BE49-F238E27FC236}">
                <a16:creationId xmlns:a16="http://schemas.microsoft.com/office/drawing/2014/main" id="{EA2CA2E2-FB01-43E7-BEF8-012AC0D24F18}"/>
              </a:ext>
            </a:extLst>
          </p:cNvPr>
          <p:cNvSpPr txBox="1"/>
          <p:nvPr/>
        </p:nvSpPr>
        <p:spPr>
          <a:xfrm>
            <a:off x="4429116" y="2493383"/>
            <a:ext cx="1121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667" dirty="0">
                <a:solidFill>
                  <a:srgbClr val="00CFCC"/>
                </a:solidFill>
                <a:latin typeface="Share Tech"/>
                <a:ea typeface="Share Tech"/>
                <a:cs typeface="Share Tech"/>
                <a:sym typeface="Share Tech"/>
              </a:rPr>
              <a:t>63,6%</a:t>
            </a:r>
            <a:endParaRPr sz="2667" dirty="0">
              <a:solidFill>
                <a:srgbClr val="00CFCC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" name="Google Shape;1016;p35">
            <a:extLst>
              <a:ext uri="{FF2B5EF4-FFF2-40B4-BE49-F238E27FC236}">
                <a16:creationId xmlns:a16="http://schemas.microsoft.com/office/drawing/2014/main" id="{966A02A1-E416-4F30-B755-2755CDA44F2C}"/>
              </a:ext>
            </a:extLst>
          </p:cNvPr>
          <p:cNvSpPr txBox="1"/>
          <p:nvPr/>
        </p:nvSpPr>
        <p:spPr>
          <a:xfrm>
            <a:off x="4429116" y="3512833"/>
            <a:ext cx="2102384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667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Feminino</a:t>
            </a:r>
            <a:endParaRPr sz="2667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" name="Google Shape;1017;p35">
            <a:extLst>
              <a:ext uri="{FF2B5EF4-FFF2-40B4-BE49-F238E27FC236}">
                <a16:creationId xmlns:a16="http://schemas.microsoft.com/office/drawing/2014/main" id="{29B274CC-5489-4010-95AD-255EA00D4859}"/>
              </a:ext>
            </a:extLst>
          </p:cNvPr>
          <p:cNvSpPr txBox="1"/>
          <p:nvPr/>
        </p:nvSpPr>
        <p:spPr>
          <a:xfrm>
            <a:off x="4429117" y="2036548"/>
            <a:ext cx="1969023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667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Masculino</a:t>
            </a:r>
            <a:endParaRPr sz="2667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2" name="Google Shape;1056;p35">
            <a:extLst>
              <a:ext uri="{FF2B5EF4-FFF2-40B4-BE49-F238E27FC236}">
                <a16:creationId xmlns:a16="http://schemas.microsoft.com/office/drawing/2014/main" id="{A2B4F49C-E3D8-4919-9135-F7B719DB147D}"/>
              </a:ext>
            </a:extLst>
          </p:cNvPr>
          <p:cNvSpPr txBox="1"/>
          <p:nvPr/>
        </p:nvSpPr>
        <p:spPr>
          <a:xfrm>
            <a:off x="7128700" y="2321203"/>
            <a:ext cx="4533901" cy="3380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/>
            <a:r>
              <a:rPr lang="en" sz="2133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Pode-se observar uma distribuição percentual do sexo dos alunos de 63,6% sendo masculinos (representando 21 alunos) e 36,4% feminino (representando 12 alunas). </a:t>
            </a:r>
            <a:endParaRPr sz="2133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1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7366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  <a:latin typeface="Share Tech" panose="00000500000000000000" charset="0"/>
              </a:rPr>
              <a:t>TIME DOS ESTUDANTES</a:t>
            </a:r>
            <a:endParaRPr dirty="0">
              <a:solidFill>
                <a:schemeClr val="bg1"/>
              </a:solidFill>
              <a:latin typeface="Share Tech" panose="00000500000000000000" charset="0"/>
            </a:endParaRPr>
          </a:p>
        </p:txBody>
      </p:sp>
      <p:sp>
        <p:nvSpPr>
          <p:cNvPr id="48" name="Google Shape;1056;p35">
            <a:extLst>
              <a:ext uri="{FF2B5EF4-FFF2-40B4-BE49-F238E27FC236}">
                <a16:creationId xmlns:a16="http://schemas.microsoft.com/office/drawing/2014/main" id="{0A553E29-A9C6-43DB-AA3F-AF7CECA2E91C}"/>
              </a:ext>
            </a:extLst>
          </p:cNvPr>
          <p:cNvSpPr txBox="1"/>
          <p:nvPr/>
        </p:nvSpPr>
        <p:spPr>
          <a:xfrm>
            <a:off x="6096001" y="2120008"/>
            <a:ext cx="5215124" cy="329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/>
            <a:r>
              <a:rPr lang="en" sz="2133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Na amostra, foi observado que do total dos 33 estudantes: 13 estudantes torciam para outro time (39,4%); 3 estudantes torciam para o Atlético-MG (9,1%); 9 estudantes torciam para o Cruzeiro (27,3%) e 8 estudantes não torciam para nenhum time (24,2%). </a:t>
            </a:r>
            <a:endParaRPr sz="2133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" name="Google Shape;458;p25">
            <a:extLst>
              <a:ext uri="{FF2B5EF4-FFF2-40B4-BE49-F238E27FC236}">
                <a16:creationId xmlns:a16="http://schemas.microsoft.com/office/drawing/2014/main" id="{B1A10159-60AA-4044-8045-E500DE6D349A}"/>
              </a:ext>
            </a:extLst>
          </p:cNvPr>
          <p:cNvSpPr/>
          <p:nvPr/>
        </p:nvSpPr>
        <p:spPr>
          <a:xfrm>
            <a:off x="11736900" y="1449565"/>
            <a:ext cx="199001" cy="220121"/>
          </a:xfrm>
          <a:custGeom>
            <a:avLst/>
            <a:gdLst/>
            <a:ahLst/>
            <a:cxnLst/>
            <a:rect l="l" t="t" r="r" b="b"/>
            <a:pathLst>
              <a:path w="7594" h="7593" extrusionOk="0">
                <a:moveTo>
                  <a:pt x="1" y="0"/>
                </a:moveTo>
                <a:lnTo>
                  <a:pt x="1" y="7593"/>
                </a:lnTo>
                <a:lnTo>
                  <a:pt x="7593" y="7593"/>
                </a:lnTo>
                <a:lnTo>
                  <a:pt x="7593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58;p25">
            <a:extLst>
              <a:ext uri="{FF2B5EF4-FFF2-40B4-BE49-F238E27FC236}">
                <a16:creationId xmlns:a16="http://schemas.microsoft.com/office/drawing/2014/main" id="{B189F70A-A298-4FCB-941F-8EDC8858417F}"/>
              </a:ext>
            </a:extLst>
          </p:cNvPr>
          <p:cNvSpPr/>
          <p:nvPr/>
        </p:nvSpPr>
        <p:spPr>
          <a:xfrm>
            <a:off x="1076960" y="6139779"/>
            <a:ext cx="224021" cy="240701"/>
          </a:xfrm>
          <a:custGeom>
            <a:avLst/>
            <a:gdLst/>
            <a:ahLst/>
            <a:cxnLst/>
            <a:rect l="l" t="t" r="r" b="b"/>
            <a:pathLst>
              <a:path w="7594" h="7593" extrusionOk="0">
                <a:moveTo>
                  <a:pt x="1" y="0"/>
                </a:moveTo>
                <a:lnTo>
                  <a:pt x="1" y="7593"/>
                </a:lnTo>
                <a:lnTo>
                  <a:pt x="7593" y="7593"/>
                </a:lnTo>
                <a:lnTo>
                  <a:pt x="7593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1936BF7-2EF5-4AF4-B07D-0BF91B5D2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2468" y="699469"/>
            <a:ext cx="7253747" cy="544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96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1"/>
          <p:cNvSpPr txBox="1">
            <a:spLocks noGrp="1"/>
          </p:cNvSpPr>
          <p:nvPr>
            <p:ph type="ctrTitle" idx="8"/>
          </p:nvPr>
        </p:nvSpPr>
        <p:spPr>
          <a:xfrm>
            <a:off x="825099" y="548900"/>
            <a:ext cx="8528452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  <a:latin typeface="Share Tech" panose="00000500000000000000" charset="0"/>
              </a:rPr>
              <a:t>COMPUTADOR PESSOAL DOS ESTUDANTES</a:t>
            </a:r>
            <a:endParaRPr dirty="0">
              <a:solidFill>
                <a:schemeClr val="bg1"/>
              </a:solidFill>
              <a:latin typeface="Share Tech" panose="00000500000000000000" charset="0"/>
            </a:endParaRPr>
          </a:p>
        </p:txBody>
      </p:sp>
      <p:sp>
        <p:nvSpPr>
          <p:cNvPr id="29" name="Google Shape;1056;p35">
            <a:extLst>
              <a:ext uri="{FF2B5EF4-FFF2-40B4-BE49-F238E27FC236}">
                <a16:creationId xmlns:a16="http://schemas.microsoft.com/office/drawing/2014/main" id="{FE207E48-05CC-40B8-A9F3-62EB87BC9C4A}"/>
              </a:ext>
            </a:extLst>
          </p:cNvPr>
          <p:cNvSpPr txBox="1"/>
          <p:nvPr/>
        </p:nvSpPr>
        <p:spPr>
          <a:xfrm>
            <a:off x="6096001" y="2120008"/>
            <a:ext cx="5215124" cy="261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/>
            <a:r>
              <a:rPr lang="en" sz="2133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Em relação à disponibilidade dos estudantes por computadores pessoais, foi desmonstrado que 31 tinham um computador pessoal (93,94%) e 2 não tinham (6,06%).</a:t>
            </a:r>
            <a:endParaRPr sz="2133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8525A3F-545F-461D-8F7F-627113406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55" y="1229360"/>
            <a:ext cx="5697620" cy="4273216"/>
          </a:xfrm>
          <a:prstGeom prst="rect">
            <a:avLst/>
          </a:prstGeom>
        </p:spPr>
      </p:pic>
      <p:sp>
        <p:nvSpPr>
          <p:cNvPr id="5" name="Google Shape;458;p25">
            <a:extLst>
              <a:ext uri="{FF2B5EF4-FFF2-40B4-BE49-F238E27FC236}">
                <a16:creationId xmlns:a16="http://schemas.microsoft.com/office/drawing/2014/main" id="{1EF02580-E8DB-44A6-BFB1-15565A45AA0B}"/>
              </a:ext>
            </a:extLst>
          </p:cNvPr>
          <p:cNvSpPr/>
          <p:nvPr/>
        </p:nvSpPr>
        <p:spPr>
          <a:xfrm>
            <a:off x="11736900" y="1449565"/>
            <a:ext cx="199001" cy="220121"/>
          </a:xfrm>
          <a:custGeom>
            <a:avLst/>
            <a:gdLst/>
            <a:ahLst/>
            <a:cxnLst/>
            <a:rect l="l" t="t" r="r" b="b"/>
            <a:pathLst>
              <a:path w="7594" h="7593" extrusionOk="0">
                <a:moveTo>
                  <a:pt x="1" y="0"/>
                </a:moveTo>
                <a:lnTo>
                  <a:pt x="1" y="7593"/>
                </a:lnTo>
                <a:lnTo>
                  <a:pt x="7593" y="7593"/>
                </a:lnTo>
                <a:lnTo>
                  <a:pt x="7593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58;p25">
            <a:extLst>
              <a:ext uri="{FF2B5EF4-FFF2-40B4-BE49-F238E27FC236}">
                <a16:creationId xmlns:a16="http://schemas.microsoft.com/office/drawing/2014/main" id="{D61C48C1-EA97-4FAE-B8BC-789F577738FE}"/>
              </a:ext>
            </a:extLst>
          </p:cNvPr>
          <p:cNvSpPr/>
          <p:nvPr/>
        </p:nvSpPr>
        <p:spPr>
          <a:xfrm>
            <a:off x="1076960" y="6139779"/>
            <a:ext cx="224021" cy="240701"/>
          </a:xfrm>
          <a:custGeom>
            <a:avLst/>
            <a:gdLst/>
            <a:ahLst/>
            <a:cxnLst/>
            <a:rect l="l" t="t" r="r" b="b"/>
            <a:pathLst>
              <a:path w="7594" h="7593" extrusionOk="0">
                <a:moveTo>
                  <a:pt x="1" y="0"/>
                </a:moveTo>
                <a:lnTo>
                  <a:pt x="1" y="7593"/>
                </a:lnTo>
                <a:lnTo>
                  <a:pt x="7593" y="7593"/>
                </a:lnTo>
                <a:lnTo>
                  <a:pt x="7593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5396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927</Words>
  <Application>Microsoft Office PowerPoint</Application>
  <PresentationFormat>Widescreen</PresentationFormat>
  <Paragraphs>89</Paragraphs>
  <Slides>23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4" baseType="lpstr">
      <vt:lpstr>Advent Pro SemiBold</vt:lpstr>
      <vt:lpstr>Arial</vt:lpstr>
      <vt:lpstr>Calibri</vt:lpstr>
      <vt:lpstr>Calibri Light</vt:lpstr>
      <vt:lpstr>Cambria Math</vt:lpstr>
      <vt:lpstr>Fira Sans Condensed Medium</vt:lpstr>
      <vt:lpstr>Fira Sans Extra Condensed Medium</vt:lpstr>
      <vt:lpstr>Maven Pro</vt:lpstr>
      <vt:lpstr>Share Tech</vt:lpstr>
      <vt:lpstr>Wingdings</vt:lpstr>
      <vt:lpstr>Tema do Office</vt:lpstr>
      <vt:lpstr>ESTUDANTES DE  ECONOMETRIA I</vt:lpstr>
      <vt:lpstr>PERFIL DOS ESTUDANTES </vt:lpstr>
      <vt:lpstr>INTRODUÇÃO</vt:lpstr>
      <vt:lpstr>FERRAMENTAS</vt:lpstr>
      <vt:lpstr>Apresentação do PowerPoint</vt:lpstr>
      <vt:lpstr>IDADE DOS ESTUDANTES</vt:lpstr>
      <vt:lpstr>SEXO DOS ESTUDANTES</vt:lpstr>
      <vt:lpstr>TIME DOS ESTUDANTES</vt:lpstr>
      <vt:lpstr>COMPUTADOR PESSOAL DOS ESTUDANTES</vt:lpstr>
      <vt:lpstr>REPROVAÇÕES DOS ESTUDANTES</vt:lpstr>
      <vt:lpstr>SATISFAÇÃO DOS ESTUDANTES</vt:lpstr>
      <vt:lpstr>Apresentação do PowerPoint</vt:lpstr>
      <vt:lpstr>TEMPO NAS REDES SOCIAIS DOS ESTUDANTES</vt:lpstr>
      <vt:lpstr>NOTAS NO ENEM DOS ESTUDANTES</vt:lpstr>
      <vt:lpstr>Apresentação do PowerPoint</vt:lpstr>
      <vt:lpstr>JUSTIFICATIVA</vt:lpstr>
      <vt:lpstr>GRÁFICO DA REGRESSÃO LINEAR</vt:lpstr>
      <vt:lpstr>Apresentação do PowerPoint</vt:lpstr>
      <vt:lpstr>COEFICIENTE DE DETERMINAÇÃO</vt:lpstr>
      <vt:lpstr>ESTATÍSTICA F E COEFICIENTES ESTIMADOS</vt:lpstr>
      <vt:lpstr>TESTE DE HIPÓTESES</vt:lpstr>
      <vt:lpstr>INTERVALO DE CONFIANÇA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- Atividade Prática 1</dc:title>
  <dc:creator>Guilherme Nogueira</dc:creator>
  <cp:lastModifiedBy>Guilherme Nogueira</cp:lastModifiedBy>
  <cp:revision>23</cp:revision>
  <dcterms:created xsi:type="dcterms:W3CDTF">2022-05-15T02:27:36Z</dcterms:created>
  <dcterms:modified xsi:type="dcterms:W3CDTF">2022-05-18T12:32:31Z</dcterms:modified>
</cp:coreProperties>
</file>