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2" r:id="rId4"/>
    <p:sldId id="266" r:id="rId5"/>
    <p:sldId id="268" r:id="rId6"/>
    <p:sldId id="263" r:id="rId7"/>
    <p:sldId id="272" r:id="rId8"/>
    <p:sldId id="269" r:id="rId9"/>
    <p:sldId id="271" r:id="rId10"/>
    <p:sldId id="273" r:id="rId11"/>
    <p:sldId id="274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6ED72-4C51-4777-B3A9-6B225E75A8CD}" v="147" dt="2024-11-04T20:22:50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4DF3-FCE9-5F9B-DC04-4376C02E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DFBB8-D7A0-9A78-46E8-595AA5EC2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0504F-E278-0A8C-B381-2B69027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9EB9C-3A45-B2C7-F2AC-8FF24B4B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7E795-5D07-0E68-5B86-9DE7D2AA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0D26-232F-E585-6127-04A9CEC3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26A8F-0AE1-0F24-283A-91D51F1B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A0018-2BA6-9736-61A4-3E5A3CDB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3404A-115A-4EBD-EB68-88BEDC0A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F3DD9-4DA3-268B-D463-384F84E6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94E62D-C332-1FF4-12D1-67F31581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3BA2BD-18AB-AA56-BB60-C15B49377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152D7-4EE4-321A-FB01-9568746D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5193B-BEF7-5923-441F-79E6F33B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AB9C1-984E-A3D2-8FA3-17B848A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E869-AD34-B6BC-31BC-BC455F4D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3AA91-9AA2-04D2-20DB-921C0E00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B3BAE-FFA5-37C1-B324-7EB3406B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9E819-9E24-221A-D27B-A3D3841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645634-AFAA-CB71-6EBF-7B4D27EA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5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2F7F3-F663-7B2F-6079-E62FD46F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FC0A1-022F-32CE-D79E-E8498CD5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84AF1-84B3-CB30-38D9-B892CBD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1EF1B-B49D-87DC-01E3-D44C76EB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86CC1-9269-DF0B-26C7-4310CA3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F7856-AF9A-5C24-216A-9F2AD85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7767C-24D4-B6D0-7F83-E9E85FE7F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3945BC-6C9A-0481-845A-1950EB82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45794B-FF4E-57E7-F50A-12C8BF52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175FFA-98EE-18D7-1A92-38A5B1C4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8F2B7-9C5F-33FC-F0CA-A2515D3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8920-4B80-9BC1-90AA-19222ADB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7C55F-D161-C15F-24A0-0E7299D0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7ACEB-EEA0-776B-B802-105AB864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11AAB-258F-9AFA-7681-4783B54D3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AF288B-41AB-AE80-7800-CE7E0FD14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46AD88-2A2B-E387-8A0C-D9036272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83ACCF-E328-1E26-36FF-6F0AE49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8DBA1F-4C4C-4EE5-E6E6-D0510454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4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7B47-7381-74F3-ED2D-C2902A22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063B7D-792D-AF91-5BEF-25431BA6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045CA3-C167-9963-1C1E-A0E1A1A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599733-AC1C-A037-071D-0C0CA037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61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CB03A6-1774-781B-96F6-FD24384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F11E0-FD26-A434-6C86-C7A88DEC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8E8F-6332-3C52-F219-FFAB209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2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C063A-6E9F-F956-B200-7EC359A3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6D684-919D-232C-21CE-A78DEED2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ACBA2A-35AC-7943-12CE-DB1DAE38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CC74E-E6B5-C1B9-9BB6-8211DF37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26FA1-FF43-C5EF-D7E9-E1C03114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DA9977-DE81-14BA-E80C-D2F7DF51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2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B56B-B8F6-23DF-B2D7-15B4EE09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F41B35-2A2B-3077-4758-00D2345E9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E0C407-C2FC-AC3A-8B66-48F71089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53807-2F9D-A336-14DB-C4769C5A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362888-72BB-797A-AB38-8FB3C39C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8427F6-163C-984C-4B24-24CF0A30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521304-1635-60D2-2750-BF8606F9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7AA3E-8DDF-5931-F80D-DF3898ED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90E28-FFAA-F83C-A1FE-88E6E574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A2F4F-ADF2-4A90-8DAD-958DB6526A88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803E7-F9D4-F47A-6880-340D6966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B8C91-274E-0A6D-FCB3-854111C5B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564DF-E004-4E89-A1BB-EAB96C4695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A5C5-9810-DD04-565B-59618F6F3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122363"/>
            <a:ext cx="11023600" cy="2387600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Trabalho – Processos Estocásticos e Vibrações Aleatórias</a:t>
            </a:r>
          </a:p>
        </p:txBody>
      </p:sp>
      <p:sp>
        <p:nvSpPr>
          <p:cNvPr id="18" name="Subtítulo 17">
            <a:extLst>
              <a:ext uri="{FF2B5EF4-FFF2-40B4-BE49-F238E27FC236}">
                <a16:creationId xmlns:a16="http://schemas.microsoft.com/office/drawing/2014/main" id="{3EF8D0CC-B4D0-8D8B-C16C-853A4BF78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Leonardo Maia Nogueira</a:t>
            </a:r>
          </a:p>
        </p:txBody>
      </p:sp>
    </p:spTree>
    <p:extLst>
      <p:ext uri="{BB962C8B-B14F-4D97-AF65-F5344CB8AC3E}">
        <p14:creationId xmlns:p14="http://schemas.microsoft.com/office/powerpoint/2010/main" val="180075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5408B3FB-FE2A-35E5-3A71-A18DF05B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6734CDE-8C2A-0FD8-4889-E8DE7178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16" y="3115762"/>
            <a:ext cx="7992590" cy="80021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90A1764-1427-24A6-368A-37BE9AFFD4E0}"/>
              </a:ext>
            </a:extLst>
          </p:cNvPr>
          <p:cNvSpPr/>
          <p:nvPr/>
        </p:nvSpPr>
        <p:spPr>
          <a:xfrm>
            <a:off x="2121408" y="3310128"/>
            <a:ext cx="1517904" cy="41148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84BD004-3F75-3C20-EA98-A16B06339F9A}"/>
              </a:ext>
            </a:extLst>
          </p:cNvPr>
          <p:cNvSpPr/>
          <p:nvPr/>
        </p:nvSpPr>
        <p:spPr>
          <a:xfrm>
            <a:off x="6601968" y="3310128"/>
            <a:ext cx="1554480" cy="4114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E240444-77D5-80D1-2D32-9F066C522140}"/>
              </a:ext>
            </a:extLst>
          </p:cNvPr>
          <p:cNvSpPr/>
          <p:nvPr/>
        </p:nvSpPr>
        <p:spPr>
          <a:xfrm>
            <a:off x="8531352" y="3310128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CC7EF7-B79B-FF0B-CF0F-08B45BDA91B6}"/>
              </a:ext>
            </a:extLst>
          </p:cNvPr>
          <p:cNvSpPr/>
          <p:nvPr/>
        </p:nvSpPr>
        <p:spPr>
          <a:xfrm>
            <a:off x="4626410" y="3315719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C83BAEB-33B1-EC30-EAC6-C600932B4E3E}"/>
              </a:ext>
            </a:extLst>
          </p:cNvPr>
          <p:cNvCxnSpPr>
            <a:stCxn id="19" idx="0"/>
            <a:endCxn id="26" idx="2"/>
          </p:cNvCxnSpPr>
          <p:nvPr/>
        </p:nvCxnSpPr>
        <p:spPr>
          <a:xfrm rot="16200000" flipV="1">
            <a:off x="5758990" y="1689910"/>
            <a:ext cx="1148689" cy="2091748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E5C1619F-0D98-CD50-4503-2CC568DF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084CE56-339D-C33A-B4D4-D6DBD706B0E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 rot="16200000" flipH="1">
            <a:off x="5930358" y="3223577"/>
            <a:ext cx="1372615" cy="237985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B49FF68-FA8D-339D-F493-7DC352D19BC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7880034" y="3648169"/>
            <a:ext cx="1378206" cy="1525085"/>
          </a:xfrm>
          <a:prstGeom prst="bentConnector3">
            <a:avLst>
              <a:gd name="adj1" fmla="val 5066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9E36E7E-0594-85A7-657C-5A053165EA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64" t="14709" r="5821" b="29194"/>
          <a:stretch/>
        </p:blipFill>
        <p:spPr>
          <a:xfrm>
            <a:off x="514350" y="1749960"/>
            <a:ext cx="2062026" cy="41148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005B2EF8-6EE9-EDE4-1572-588EC51EC0DF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rot="16200000" flipV="1">
            <a:off x="1638518" y="2068285"/>
            <a:ext cx="1148688" cy="1334997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730835-86DA-D63E-9DAD-6F5640A2E667}"/>
              </a:ext>
            </a:extLst>
          </p:cNvPr>
          <p:cNvSpPr/>
          <p:nvPr/>
        </p:nvSpPr>
        <p:spPr>
          <a:xfrm>
            <a:off x="2090475" y="1810511"/>
            <a:ext cx="485901" cy="318005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A747C04-A5E6-6256-0671-94242E76BD2B}"/>
              </a:ext>
            </a:extLst>
          </p:cNvPr>
          <p:cNvSpPr/>
          <p:nvPr/>
        </p:nvSpPr>
        <p:spPr>
          <a:xfrm>
            <a:off x="1215954" y="1810512"/>
            <a:ext cx="485901" cy="32959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EFB4953-76C5-61DD-BCEF-A051CB2317FC}"/>
              </a:ext>
            </a:extLst>
          </p:cNvPr>
          <p:cNvSpPr/>
          <p:nvPr/>
        </p:nvSpPr>
        <p:spPr>
          <a:xfrm>
            <a:off x="1701855" y="1761545"/>
            <a:ext cx="388620" cy="378557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A480D6-1321-DD04-2051-1377951DBDD7}"/>
              </a:ext>
            </a:extLst>
          </p:cNvPr>
          <p:cNvSpPr/>
          <p:nvPr/>
        </p:nvSpPr>
        <p:spPr>
          <a:xfrm>
            <a:off x="6032499" y="1757408"/>
            <a:ext cx="1188806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4F7BEE-9271-3366-2737-496CEBA8C21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272"/>
          <a:stretch/>
        </p:blipFill>
        <p:spPr>
          <a:xfrm>
            <a:off x="6457363" y="344935"/>
            <a:ext cx="2487621" cy="4572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9421D9-BA0D-C065-D286-4F68DD29559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2400"/>
          <a:stretch/>
        </p:blipFill>
        <p:spPr>
          <a:xfrm>
            <a:off x="9125712" y="1245547"/>
            <a:ext cx="774477" cy="5649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09EDB861-35AC-3E82-0117-B765BE73B0C1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6686434" y="742668"/>
            <a:ext cx="955209" cy="1074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8DA1A46-01DE-4B2A-FC8E-0BA1C67F9450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221305" y="1528029"/>
            <a:ext cx="1904407" cy="3857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03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7" grpId="0" animBg="1"/>
      <p:bldP spid="28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E36E7E-0594-85A7-657C-5A053165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4" t="14709" r="5821" b="29194"/>
          <a:stretch/>
        </p:blipFill>
        <p:spPr>
          <a:xfrm>
            <a:off x="514350" y="1749960"/>
            <a:ext cx="2062026" cy="41148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730835-86DA-D63E-9DAD-6F5640A2E667}"/>
              </a:ext>
            </a:extLst>
          </p:cNvPr>
          <p:cNvSpPr/>
          <p:nvPr/>
        </p:nvSpPr>
        <p:spPr>
          <a:xfrm>
            <a:off x="2090475" y="1810511"/>
            <a:ext cx="485901" cy="318005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A747C04-A5E6-6256-0671-94242E76BD2B}"/>
              </a:ext>
            </a:extLst>
          </p:cNvPr>
          <p:cNvSpPr/>
          <p:nvPr/>
        </p:nvSpPr>
        <p:spPr>
          <a:xfrm>
            <a:off x="1215954" y="1810512"/>
            <a:ext cx="485901" cy="32959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EFB4953-76C5-61DD-BCEF-A051CB2317FC}"/>
              </a:ext>
            </a:extLst>
          </p:cNvPr>
          <p:cNvSpPr/>
          <p:nvPr/>
        </p:nvSpPr>
        <p:spPr>
          <a:xfrm>
            <a:off x="1701855" y="1761545"/>
            <a:ext cx="388620" cy="378557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3E3BCE5C-0813-BA79-BDCE-FBC789499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2" y="1373881"/>
            <a:ext cx="10799495" cy="54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37331 -0.243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59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A808908F-8BFE-463B-015C-BD2BAB6E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9" y="3429000"/>
            <a:ext cx="6752492" cy="3429000"/>
          </a:xfrm>
          <a:prstGeom prst="rect">
            <a:avLst/>
          </a:prstGeom>
        </p:spPr>
      </p:pic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D1BC4A62-4B1A-E2E5-ABE9-AEEBF621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09" y="0"/>
            <a:ext cx="6752492" cy="3429000"/>
          </a:xfrm>
          <a:prstGeom prst="rect">
            <a:avLst/>
          </a:prstGeom>
        </p:spPr>
      </p:pic>
      <p:pic>
        <p:nvPicPr>
          <p:cNvPr id="2" name="Imagem 1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3E8F0D22-9A18-DC7B-5AF4-E1DFA8FF0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9058"/>
          <a:stretch/>
        </p:blipFill>
        <p:spPr>
          <a:xfrm>
            <a:off x="0" y="198338"/>
            <a:ext cx="5363200" cy="3032325"/>
          </a:xfrm>
          <a:prstGeom prst="rect">
            <a:avLst/>
          </a:prstGeom>
        </p:spPr>
      </p:pic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0C93EA4D-CCAA-0382-C7F6-37BB9DC58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r="9136"/>
          <a:stretch/>
        </p:blipFill>
        <p:spPr>
          <a:xfrm>
            <a:off x="0" y="3627337"/>
            <a:ext cx="5363200" cy="30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7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70BC8-66B9-F485-8CA0-58A72F8A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9995-5C08-1800-59DF-E237EC28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648200" cy="685800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tx2"/>
                </a:solidFill>
                <a:effectLst/>
                <a:latin typeface="STIXTwoText"/>
              </a:rPr>
              <a:t>Reproduza os resultados do artigo Hambric et al 2004 para a condição analisada com uma borda livre;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tx2"/>
                </a:solidFill>
                <a:effectLst/>
                <a:latin typeface="STIXTwoText"/>
              </a:rPr>
              <a:t>Calcule a resposta da placa considerada no item 1, considerando uma excitação na forma de um campo acústico difuso. Para tanto, considere a formulação para a densidade espectral cruzada fornecida no artigo Marcheto et al 2017 e o Autoespectro encontrado no item 1.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b="0" i="0" dirty="0">
                <a:solidFill>
                  <a:schemeClr val="tx2"/>
                </a:solidFill>
                <a:effectLst/>
                <a:latin typeface="STIXTwoText"/>
              </a:rPr>
              <a:t>Compare as resposta e discuta os resultados.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br>
              <a:rPr lang="pt-BR" sz="2400" dirty="0">
                <a:solidFill>
                  <a:schemeClr val="tx2"/>
                </a:solidFill>
              </a:rPr>
            </a:b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5" name="Imagem 4" descr="Hambric">
            <a:extLst>
              <a:ext uri="{FF2B5EF4-FFF2-40B4-BE49-F238E27FC236}">
                <a16:creationId xmlns:a16="http://schemas.microsoft.com/office/drawing/2014/main" id="{716CC884-000F-0350-EB5D-3A9E8031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3" y="0"/>
            <a:ext cx="7530357" cy="3429000"/>
          </a:xfrm>
          <a:prstGeom prst="rect">
            <a:avLst/>
          </a:prstGeom>
        </p:spPr>
      </p:pic>
      <p:pic>
        <p:nvPicPr>
          <p:cNvPr id="7" name="Imagem 6" descr="Uma imagem contendo objeto, relógio">
            <a:extLst>
              <a:ext uri="{FF2B5EF4-FFF2-40B4-BE49-F238E27FC236}">
                <a16:creationId xmlns:a16="http://schemas.microsoft.com/office/drawing/2014/main" id="{B207D492-3C66-0705-6402-AE68B405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" b="3894"/>
          <a:stretch/>
        </p:blipFill>
        <p:spPr>
          <a:xfrm>
            <a:off x="4819893" y="3429000"/>
            <a:ext cx="737210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600FC-6339-383C-DF3F-A416B69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3810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408B3FB-FE2A-35E5-3A71-A18DF05B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6734CDE-8C2A-0FD8-4889-E8DE7178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16" y="3115762"/>
            <a:ext cx="7992590" cy="80021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90A1764-1427-24A6-368A-37BE9AFFD4E0}"/>
              </a:ext>
            </a:extLst>
          </p:cNvPr>
          <p:cNvSpPr/>
          <p:nvPr/>
        </p:nvSpPr>
        <p:spPr>
          <a:xfrm>
            <a:off x="2121408" y="3310128"/>
            <a:ext cx="1517904" cy="41148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84BD004-3F75-3C20-EA98-A16B06339F9A}"/>
              </a:ext>
            </a:extLst>
          </p:cNvPr>
          <p:cNvSpPr/>
          <p:nvPr/>
        </p:nvSpPr>
        <p:spPr>
          <a:xfrm>
            <a:off x="6601968" y="3310128"/>
            <a:ext cx="1554480" cy="4114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E240444-77D5-80D1-2D32-9F066C522140}"/>
              </a:ext>
            </a:extLst>
          </p:cNvPr>
          <p:cNvSpPr/>
          <p:nvPr/>
        </p:nvSpPr>
        <p:spPr>
          <a:xfrm>
            <a:off x="8531352" y="3310128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CC7EF7-B79B-FF0B-CF0F-08B45BDA91B6}"/>
              </a:ext>
            </a:extLst>
          </p:cNvPr>
          <p:cNvSpPr/>
          <p:nvPr/>
        </p:nvSpPr>
        <p:spPr>
          <a:xfrm>
            <a:off x="4626410" y="3315719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C83BAEB-33B1-EC30-EAC6-C600932B4E3E}"/>
              </a:ext>
            </a:extLst>
          </p:cNvPr>
          <p:cNvCxnSpPr>
            <a:stCxn id="19" idx="0"/>
            <a:endCxn id="26" idx="2"/>
          </p:cNvCxnSpPr>
          <p:nvPr/>
        </p:nvCxnSpPr>
        <p:spPr>
          <a:xfrm rot="16200000" flipV="1">
            <a:off x="5758990" y="1689910"/>
            <a:ext cx="1148689" cy="2091748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E5C1619F-0D98-CD50-4503-2CC568DF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084CE56-339D-C33A-B4D4-D6DBD706B0E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 rot="16200000" flipH="1">
            <a:off x="5930358" y="3223577"/>
            <a:ext cx="1372615" cy="237985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B49FF68-FA8D-339D-F493-7DC352D19BC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7880034" y="3648169"/>
            <a:ext cx="1378206" cy="1525085"/>
          </a:xfrm>
          <a:prstGeom prst="bentConnector3">
            <a:avLst>
              <a:gd name="adj1" fmla="val 5066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B98587-6D51-448E-2D5A-98CB35B3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5" name="Imagem 4" descr="Diagrama, Histograma&#10;&#10;Descrição gerada automaticamente">
            <a:extLst>
              <a:ext uri="{FF2B5EF4-FFF2-40B4-BE49-F238E27FC236}">
                <a16:creationId xmlns:a16="http://schemas.microsoft.com/office/drawing/2014/main" id="{17F36907-4DA1-E713-DDE8-3B572FD76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3" y="1200145"/>
            <a:ext cx="8778257" cy="44577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61F8D6-255E-C44C-EC9A-AE09494A68FA}"/>
              </a:ext>
            </a:extLst>
          </p:cNvPr>
          <p:cNvSpPr txBox="1"/>
          <p:nvPr/>
        </p:nvSpPr>
        <p:spPr>
          <a:xfrm>
            <a:off x="293160" y="1200145"/>
            <a:ext cx="293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Frequências Naturais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641.61Hz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890.88 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1470.65 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1680.36 Hz</a:t>
            </a:r>
          </a:p>
          <a:p>
            <a:pPr algn="ctr"/>
            <a:r>
              <a:rPr lang="pt-BR" sz="20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1943.24 Hz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2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-0.49856 -0.1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35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5408B3FB-FE2A-35E5-3A71-A18DF05B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6734CDE-8C2A-0FD8-4889-E8DE7178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16" y="3115762"/>
            <a:ext cx="7992590" cy="80021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90A1764-1427-24A6-368A-37BE9AFFD4E0}"/>
              </a:ext>
            </a:extLst>
          </p:cNvPr>
          <p:cNvSpPr/>
          <p:nvPr/>
        </p:nvSpPr>
        <p:spPr>
          <a:xfrm>
            <a:off x="2121408" y="3310128"/>
            <a:ext cx="1517904" cy="41148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84BD004-3F75-3C20-EA98-A16B06339F9A}"/>
              </a:ext>
            </a:extLst>
          </p:cNvPr>
          <p:cNvSpPr/>
          <p:nvPr/>
        </p:nvSpPr>
        <p:spPr>
          <a:xfrm>
            <a:off x="6601968" y="3310128"/>
            <a:ext cx="1554480" cy="4114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E240444-77D5-80D1-2D32-9F066C522140}"/>
              </a:ext>
            </a:extLst>
          </p:cNvPr>
          <p:cNvSpPr/>
          <p:nvPr/>
        </p:nvSpPr>
        <p:spPr>
          <a:xfrm>
            <a:off x="8531352" y="3310128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CC7EF7-B79B-FF0B-CF0F-08B45BDA91B6}"/>
              </a:ext>
            </a:extLst>
          </p:cNvPr>
          <p:cNvSpPr/>
          <p:nvPr/>
        </p:nvSpPr>
        <p:spPr>
          <a:xfrm>
            <a:off x="4626410" y="3315719"/>
            <a:ext cx="1600653" cy="41148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C83BAEB-33B1-EC30-EAC6-C600932B4E3E}"/>
              </a:ext>
            </a:extLst>
          </p:cNvPr>
          <p:cNvCxnSpPr>
            <a:stCxn id="19" idx="0"/>
            <a:endCxn id="26" idx="2"/>
          </p:cNvCxnSpPr>
          <p:nvPr/>
        </p:nvCxnSpPr>
        <p:spPr>
          <a:xfrm rot="16200000" flipV="1">
            <a:off x="5758990" y="1689910"/>
            <a:ext cx="1148689" cy="2091748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E5C1619F-0D98-CD50-4503-2CC568DF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89" t="12406" r="6616" b="22509"/>
          <a:stretch/>
        </p:blipFill>
        <p:spPr>
          <a:xfrm>
            <a:off x="6605271" y="5099814"/>
            <a:ext cx="2402645" cy="71922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9084CE56-339D-C33A-B4D4-D6DBD706B0E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 rot="16200000" flipH="1">
            <a:off x="5930358" y="3223577"/>
            <a:ext cx="1372615" cy="237985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B49FF68-FA8D-339D-F493-7DC352D19BC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7880034" y="3648169"/>
            <a:ext cx="1378206" cy="1525085"/>
          </a:xfrm>
          <a:prstGeom prst="bentConnector3">
            <a:avLst>
              <a:gd name="adj1" fmla="val 5066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38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544020-2795-D383-00C1-AD6E4A3E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BD5529-AC89-7E4D-7E0F-1293B76D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14" y="3386845"/>
            <a:ext cx="4096322" cy="4572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17C1CA-1A27-4445-CD3A-1F49A08AC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59" y="3410661"/>
            <a:ext cx="4677428" cy="86689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02788E7-598C-F633-9439-268A0BC2B8EC}"/>
              </a:ext>
            </a:extLst>
          </p:cNvPr>
          <p:cNvSpPr/>
          <p:nvPr/>
        </p:nvSpPr>
        <p:spPr>
          <a:xfrm>
            <a:off x="5219987" y="1757408"/>
            <a:ext cx="812512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C3BD890-B623-3BC1-9E8C-C81D22D4ECA5}"/>
              </a:ext>
            </a:extLst>
          </p:cNvPr>
          <p:cNvSpPr/>
          <p:nvPr/>
        </p:nvSpPr>
        <p:spPr>
          <a:xfrm>
            <a:off x="6032499" y="1757408"/>
            <a:ext cx="1188806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4658A8CC-6AC9-2328-3811-4FE1EDCB58ED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184216" y="1512785"/>
            <a:ext cx="1316745" cy="24313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E51B864F-593E-9760-0159-9A16636AAE5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5400000">
            <a:off x="3564428" y="1348845"/>
            <a:ext cx="1340561" cy="2783070"/>
          </a:xfrm>
          <a:prstGeom prst="bentConnector3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91772A-5E60-8065-12C8-F890F898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59" y="3410661"/>
            <a:ext cx="4677428" cy="86689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171B10D-7346-DD92-7CA9-D529CAB4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66" y="2038298"/>
            <a:ext cx="2629267" cy="3620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2891F6-6A62-C0D9-A925-CA7B50FE5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2113"/>
            <a:ext cx="1771897" cy="314369"/>
          </a:xfrm>
          <a:prstGeom prst="rect">
            <a:avLst/>
          </a:prstGeom>
        </p:spPr>
      </p:pic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FACD58DD-21DD-B24F-C6A1-1AF99C910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62045"/>
            <a:ext cx="109728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2668 -0.4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544020-2795-D383-00C1-AD6E4A3E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5" y="1666070"/>
            <a:ext cx="3867690" cy="49536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5BD5529-AC89-7E4D-7E0F-1293B76D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14" y="3386845"/>
            <a:ext cx="4096322" cy="457264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02788E7-598C-F633-9439-268A0BC2B8EC}"/>
              </a:ext>
            </a:extLst>
          </p:cNvPr>
          <p:cNvSpPr/>
          <p:nvPr/>
        </p:nvSpPr>
        <p:spPr>
          <a:xfrm>
            <a:off x="5219987" y="1757408"/>
            <a:ext cx="812512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C3BD890-B623-3BC1-9E8C-C81D22D4ECA5}"/>
              </a:ext>
            </a:extLst>
          </p:cNvPr>
          <p:cNvSpPr/>
          <p:nvPr/>
        </p:nvSpPr>
        <p:spPr>
          <a:xfrm>
            <a:off x="6032499" y="1757408"/>
            <a:ext cx="1188806" cy="312692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4658A8CC-6AC9-2328-3811-4FE1EDCB58ED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16200000" flipH="1">
            <a:off x="7184216" y="1512785"/>
            <a:ext cx="1316745" cy="24313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Espaço Reservado para Conteúdo 7">
            <a:extLst>
              <a:ext uri="{FF2B5EF4-FFF2-40B4-BE49-F238E27FC236}">
                <a16:creationId xmlns:a16="http://schemas.microsoft.com/office/drawing/2014/main" id="{F88AD0BF-A2E5-6878-CA44-86C9E813D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5529" y="4186944"/>
            <a:ext cx="5496692" cy="400106"/>
          </a:xfr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CC1F8C-C6D9-C897-C4E5-4D53B17B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723" y="5964074"/>
            <a:ext cx="3600953" cy="3905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760782-62D0-C6F9-FCD1-8E9AA00E7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52" y="5978364"/>
            <a:ext cx="2838846" cy="362001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167A6D-A4B0-85F7-47BF-6A1E73EA0E09}"/>
              </a:ext>
            </a:extLst>
          </p:cNvPr>
          <p:cNvSpPr/>
          <p:nvPr/>
        </p:nvSpPr>
        <p:spPr>
          <a:xfrm>
            <a:off x="8658225" y="3429000"/>
            <a:ext cx="1190625" cy="361873"/>
          </a:xfrm>
          <a:prstGeom prst="round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9E74C8-44FD-B1FE-56CF-8A31A5821A1B}"/>
              </a:ext>
            </a:extLst>
          </p:cNvPr>
          <p:cNvSpPr/>
          <p:nvPr/>
        </p:nvSpPr>
        <p:spPr>
          <a:xfrm>
            <a:off x="9839523" y="3429000"/>
            <a:ext cx="1190625" cy="361873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A2F4E18E-BF65-3883-3E1A-B64AA18F8BA4}"/>
              </a:ext>
            </a:extLst>
          </p:cNvPr>
          <p:cNvCxnSpPr>
            <a:stCxn id="7" idx="2"/>
            <a:endCxn id="3" idx="3"/>
          </p:cNvCxnSpPr>
          <p:nvPr/>
        </p:nvCxnSpPr>
        <p:spPr>
          <a:xfrm rot="5400000">
            <a:off x="8776721" y="4501250"/>
            <a:ext cx="2368492" cy="9477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1771818-1FE2-DAEE-2220-D144F969C158}"/>
              </a:ext>
            </a:extLst>
          </p:cNvPr>
          <p:cNvCxnSpPr>
            <a:stCxn id="5" idx="2"/>
            <a:endCxn id="2" idx="3"/>
          </p:cNvCxnSpPr>
          <p:nvPr/>
        </p:nvCxnSpPr>
        <p:spPr>
          <a:xfrm rot="5400000">
            <a:off x="7869818" y="3003277"/>
            <a:ext cx="596124" cy="2171317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DF977129-CD08-CFF4-DC16-E1CCECCE5A45}"/>
              </a:ext>
            </a:extLst>
          </p:cNvPr>
          <p:cNvCxnSpPr>
            <a:stCxn id="3" idx="1"/>
            <a:endCxn id="6" idx="3"/>
          </p:cNvCxnSpPr>
          <p:nvPr/>
        </p:nvCxnSpPr>
        <p:spPr>
          <a:xfrm rot="10800000">
            <a:off x="5305676" y="6159365"/>
            <a:ext cx="134257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7ED30F86-EEEF-8276-9C43-EAB182E19FF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3231026" y="4861225"/>
            <a:ext cx="1377024" cy="8286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55AA5C2-A34E-022F-7341-AC82DC822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46" y="4862396"/>
            <a:ext cx="2059765" cy="564964"/>
          </a:xfrm>
          <a:prstGeom prst="rect">
            <a:avLst/>
          </a:prstGeom>
        </p:spPr>
      </p:pic>
      <p:pic>
        <p:nvPicPr>
          <p:cNvPr id="25" name="Imagem 2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DE2DC197-636A-F1E4-1877-969D65642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75" y="-10548"/>
            <a:ext cx="6909991" cy="3508980"/>
          </a:xfrm>
          <a:prstGeom prst="rect">
            <a:avLst/>
          </a:prstGeom>
        </p:spPr>
      </p:pic>
      <p:pic>
        <p:nvPicPr>
          <p:cNvPr id="24" name="Imagem 23" descr="Gráfico, Histograma&#10;&#10;Descrição gerada automaticamente">
            <a:extLst>
              <a:ext uri="{FF2B5EF4-FFF2-40B4-BE49-F238E27FC236}">
                <a16:creationId xmlns:a16="http://schemas.microsoft.com/office/drawing/2014/main" id="{1D263FBD-F1CB-2641-1816-4FC1E10AA3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73" y="3386844"/>
            <a:ext cx="6909991" cy="35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56797 -0.112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animBg="1"/>
      <p:bldP spid="5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37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95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STIXTwoText</vt:lpstr>
      <vt:lpstr>Tema do Office</vt:lpstr>
      <vt:lpstr>Trabalho – Processos Estocásticos e Vibrações Aleatórias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Nogueira</dc:creator>
  <cp:lastModifiedBy>Leonardo Nogueira</cp:lastModifiedBy>
  <cp:revision>2</cp:revision>
  <dcterms:created xsi:type="dcterms:W3CDTF">2024-11-01T23:50:01Z</dcterms:created>
  <dcterms:modified xsi:type="dcterms:W3CDTF">2024-11-04T20:25:18Z</dcterms:modified>
</cp:coreProperties>
</file>