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87" r:id="rId5"/>
    <p:sldId id="292" r:id="rId6"/>
    <p:sldId id="306" r:id="rId7"/>
    <p:sldId id="307" r:id="rId8"/>
    <p:sldId id="271" r:id="rId9"/>
    <p:sldId id="285" r:id="rId10"/>
    <p:sldId id="297" r:id="rId11"/>
    <p:sldId id="296" r:id="rId12"/>
    <p:sldId id="275" r:id="rId13"/>
    <p:sldId id="280" r:id="rId14"/>
    <p:sldId id="288" r:id="rId15"/>
    <p:sldId id="289" r:id="rId16"/>
    <p:sldId id="290" r:id="rId17"/>
    <p:sldId id="291" r:id="rId18"/>
    <p:sldId id="281" r:id="rId19"/>
    <p:sldId id="302" r:id="rId20"/>
    <p:sldId id="264" r:id="rId21"/>
    <p:sldId id="310" r:id="rId22"/>
    <p:sldId id="263" r:id="rId23"/>
    <p:sldId id="303" r:id="rId24"/>
    <p:sldId id="304" r:id="rId25"/>
    <p:sldId id="305" r:id="rId26"/>
    <p:sldId id="299" r:id="rId27"/>
    <p:sldId id="308" r:id="rId28"/>
    <p:sldId id="309" r:id="rId29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32" autoAdjust="0"/>
    <p:restoredTop sz="94660"/>
  </p:normalViewPr>
  <p:slideViewPr>
    <p:cSldViewPr snapToGrid="0">
      <p:cViewPr varScale="1">
        <p:scale>
          <a:sx n="69" d="100"/>
          <a:sy n="69" d="100"/>
        </p:scale>
        <p:origin x="2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5EC1A-6179-487C-A6F6-7012E486E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F29A0-9A3A-4979-A3DE-B18F3F823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49C86-D549-40D0-A429-4B4F385A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9B6E-4E62-4E5F-A320-96063ED084DA}" type="datetimeFigureOut">
              <a:rPr lang="he-IL" smtClean="0"/>
              <a:t>כ"ז/חשון/תשע"ט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E80C2-C538-4F29-81F9-E529D2128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2FCBB-4860-4695-9AF4-30CEF6AE6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C274-4AA9-4555-BC6E-3FFBC85F9C9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563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B4AA3-7782-4340-A791-6596F16E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0D43A-97AB-40EB-813E-5CE78E374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71108-0F51-4B76-9431-B7D7DD8E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9B6E-4E62-4E5F-A320-96063ED084DA}" type="datetimeFigureOut">
              <a:rPr lang="he-IL" smtClean="0"/>
              <a:t>כ"ז/חשון/תשע"ט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2BB3E-585E-4DE4-A85A-9F7D54F6E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F0A2D-B2F3-4593-80E3-E0E73EDE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C274-4AA9-4555-BC6E-3FFBC85F9C9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530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FC1957-63DE-4B7B-B5D4-C40F3E7C0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3F457-1917-4050-B1E9-541262F97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20AA3-9622-43CB-B6D1-C8A165CBF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9B6E-4E62-4E5F-A320-96063ED084DA}" type="datetimeFigureOut">
              <a:rPr lang="he-IL" smtClean="0"/>
              <a:t>כ"ז/חשון/תשע"ט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48E8C-AB17-4A62-9430-16C5E067C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864A-7D7C-4E00-911F-AA514923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C274-4AA9-4555-BC6E-3FFBC85F9C9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713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A108B-0FD7-4FF3-AA27-997EC8224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8F414-19B4-4851-BB76-5B5029973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727EC-02C5-4B32-AFA8-F7BF605E5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9B6E-4E62-4E5F-A320-96063ED084DA}" type="datetimeFigureOut">
              <a:rPr lang="he-IL" smtClean="0"/>
              <a:t>כ"ז/חשון/תשע"ט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79B6C-5797-49DA-99A3-F8D3CC02B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55B0D-F678-4D5B-8CF6-55BCCC5D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C274-4AA9-4555-BC6E-3FFBC85F9C9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146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0CBB-AEB5-4493-95FF-8D3DF60C2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77E84-B22A-46E3-AA3D-1FEB52655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6B93D-5DBA-4A4D-8F86-D73DE7281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9B6E-4E62-4E5F-A320-96063ED084DA}" type="datetimeFigureOut">
              <a:rPr lang="he-IL" smtClean="0"/>
              <a:t>כ"ז/חשון/תשע"ט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AF4FF-B4E1-4C19-BD81-8E984C43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39274-1A60-4D64-B997-172E6DF45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C274-4AA9-4555-BC6E-3FFBC85F9C9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61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B55DC-165A-46E0-8678-D70B28560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4CE4A-F442-4487-B4C0-146245C39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70CD9-E981-455F-8A57-D0B0A962B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54C63-BD59-4DA0-BF39-7651BEC6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9B6E-4E62-4E5F-A320-96063ED084DA}" type="datetimeFigureOut">
              <a:rPr lang="he-IL" smtClean="0"/>
              <a:t>כ"ז/חשון/תשע"ט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B964D-C2FE-4DC9-AF5F-FA7612AA9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EA4B5-C4D0-4352-A04A-332D7571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C274-4AA9-4555-BC6E-3FFBC85F9C9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271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92CC-42AC-44F4-AA17-D9F6CF51D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6E59E-D1DC-44A2-A702-8A3DFD29A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6A9DB-15AF-49AC-A9AF-1D37A782B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7062B1-8452-40CF-A216-0DB675045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D2A739-752C-4B9F-A4D3-F45787FFD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1CE77A-09FE-4807-9CEF-A11149FE9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9B6E-4E62-4E5F-A320-96063ED084DA}" type="datetimeFigureOut">
              <a:rPr lang="he-IL" smtClean="0"/>
              <a:t>כ"ז/חשון/תשע"ט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04753E-A176-4FB5-A26F-C4224BC75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71020B-8EDB-4182-B864-BAA0BECB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C274-4AA9-4555-BC6E-3FFBC85F9C9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552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3543-529A-4633-98B5-624022A54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75B3C1-797C-4871-B4A0-0F8787544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9B6E-4E62-4E5F-A320-96063ED084DA}" type="datetimeFigureOut">
              <a:rPr lang="he-IL" smtClean="0"/>
              <a:t>כ"ז/חשון/תשע"ט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87CD3D-01BE-4312-A409-50531C7B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A9399-0B36-4B05-8297-CD81385A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C274-4AA9-4555-BC6E-3FFBC85F9C9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057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F276FB-0907-4B65-B725-862136537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9B6E-4E62-4E5F-A320-96063ED084DA}" type="datetimeFigureOut">
              <a:rPr lang="he-IL" smtClean="0"/>
              <a:t>כ"ז/חשון/תשע"ט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61BE6A-F87A-4EC8-A6D9-F4F3999C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F0723-9F6C-44A2-AC08-714366D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C274-4AA9-4555-BC6E-3FFBC85F9C9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690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1701-A68F-45FE-B468-2F46971A8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67A99-DC02-4042-ACDE-E377A82BB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32569-78B8-42F4-8393-8D3CC0024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35984-079C-4487-B38C-60116BF6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9B6E-4E62-4E5F-A320-96063ED084DA}" type="datetimeFigureOut">
              <a:rPr lang="he-IL" smtClean="0"/>
              <a:t>כ"ז/חשון/תשע"ט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742B4-A446-48FB-842E-CBD2C90FE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DA15A-B51E-4CDF-ADE0-CC01B893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C274-4AA9-4555-BC6E-3FFBC85F9C9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098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E56B0-331B-4D8E-B7C0-32B7FA9C1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40F5E1-EC13-4392-9C55-3FC4D49471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8ED83-5593-430B-84AB-F7DB776BC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0C7EB-281C-48F5-9703-A0E2CDD4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9B6E-4E62-4E5F-A320-96063ED084DA}" type="datetimeFigureOut">
              <a:rPr lang="he-IL" smtClean="0"/>
              <a:t>כ"ז/חשון/תשע"ט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58758-98BC-4FFA-B984-575CE858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D166F-7884-4F80-A35E-89B5EA99B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C274-4AA9-4555-BC6E-3FFBC85F9C9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297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7AFDFE-4033-41E8-8256-90EE94609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941A5-A344-4EA4-A3A8-259EA4E00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54413-E02B-4C41-9D93-8019EE0AE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D9B6E-4E62-4E5F-A320-96063ED084DA}" type="datetimeFigureOut">
              <a:rPr lang="he-IL" smtClean="0"/>
              <a:t>כ"ז/חשון/תשע"ט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29CC8-0A31-4745-A9B6-810EEC8C2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4D6F7-C6A7-4959-9BD0-322CC992B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FC274-4AA9-4555-BC6E-3FFBC85F9C9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064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09279-9B41-41DD-8C9D-E38F8C134C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Social Anxiety classifier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EB4D4-D860-4B6E-A9B9-367AE9455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728" y="294482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5.11.18</a:t>
            </a:r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2473989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75E7-90FA-460D-8E51-3B419001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Amit’s feature graphs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8D3847-7CFE-46CA-956F-AA7F53577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34435"/>
            <a:ext cx="5852172" cy="43891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065344-7B29-441A-8CBF-AC3B0E8B0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224597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27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C5E5-3EF2-4ADB-9DCD-2FD8CE29D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BBF21-422B-4F2E-B383-1F623CA35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Feature importance – random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Removing high </a:t>
            </a:r>
            <a:r>
              <a:rPr lang="en-US" dirty="0"/>
              <a:t>correlation</a:t>
            </a:r>
            <a:r>
              <a:rPr lang="en-US" dirty="0">
                <a:sym typeface="Wingdings" panose="05000000000000000000" pitchFamily="2" charset="2"/>
              </a:rPr>
              <a:t> features</a:t>
            </a:r>
          </a:p>
          <a:p>
            <a:pPr marL="0" indent="0">
              <a:buNone/>
            </a:pPr>
            <a:r>
              <a:rPr lang="en-US" dirty="0"/>
              <a:t>High correlation: </a:t>
            </a:r>
          </a:p>
          <a:p>
            <a:pPr marL="0" indent="0">
              <a:buNone/>
            </a:pPr>
            <a:r>
              <a:rPr lang="en-US" dirty="0"/>
              <a:t>['%threat - #2', '</a:t>
            </a:r>
            <a:r>
              <a:rPr lang="en-US" dirty="0" err="1"/>
              <a:t>amount_DD_transitions</a:t>
            </a:r>
            <a:r>
              <a:rPr lang="en-US" dirty="0"/>
              <a:t>', '</a:t>
            </a:r>
            <a:r>
              <a:rPr lang="en-US" dirty="0" err="1"/>
              <a:t>norm_amount_DD_transitions</a:t>
            </a:r>
            <a:r>
              <a:rPr lang="en-US" dirty="0"/>
              <a:t>’,       '</a:t>
            </a:r>
            <a:r>
              <a:rPr lang="en-US" dirty="0" err="1"/>
              <a:t>normalized_amount_fixation_Disgusted</a:t>
            </a:r>
            <a:r>
              <a:rPr lang="en-US" dirty="0"/>
              <a:t>’, '</a:t>
            </a:r>
            <a:r>
              <a:rPr lang="en-US" dirty="0" err="1"/>
              <a:t>normalized_mean_fixation_length_Disgusted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'</a:t>
            </a:r>
            <a:r>
              <a:rPr lang="en-US" dirty="0" err="1"/>
              <a:t>normalized_sum_fixation_length_Disgusted</a:t>
            </a:r>
            <a:r>
              <a:rPr lang="en-US" dirty="0"/>
              <a:t>’,  '</a:t>
            </a:r>
            <a:r>
              <a:rPr lang="en-US" dirty="0" err="1"/>
              <a:t>sum_fixation_length_Disgusted</a:t>
            </a:r>
            <a:r>
              <a:rPr lang="en-US" dirty="0"/>
              <a:t>', '</a:t>
            </a:r>
            <a:r>
              <a:rPr lang="en-US" dirty="0" err="1"/>
              <a:t>trials_norm_amount_Disgusted_mean</a:t>
            </a:r>
            <a:r>
              <a:rPr lang="en-US" dirty="0"/>
              <a:t>’,  'trials_ratio_D_DN2_est_mean', '</a:t>
            </a:r>
            <a:r>
              <a:rPr lang="en-US" dirty="0" err="1"/>
              <a:t>trials_ratio_D_DN_est_mean</a:t>
            </a:r>
            <a:r>
              <a:rPr lang="en-US" dirty="0"/>
              <a:t>’,  '</a:t>
            </a:r>
            <a:r>
              <a:rPr lang="en-US" dirty="0" err="1"/>
              <a:t>trials_ratio_N_DN_est_mean</a:t>
            </a:r>
            <a:r>
              <a:rPr lang="en-US" dirty="0"/>
              <a:t>’],      </a:t>
            </a:r>
            <a:r>
              <a:rPr lang="en-US" dirty="0" err="1"/>
              <a:t>dtype</a:t>
            </a:r>
            <a:r>
              <a:rPr lang="en-US" dirty="0"/>
              <a:t>='object’)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Feature importance (over 1000 runs)</a:t>
            </a:r>
          </a:p>
          <a:p>
            <a:pPr marL="0" indent="0">
              <a:buNone/>
            </a:pPr>
            <a:r>
              <a:rPr lang="en-US" dirty="0"/>
              <a:t>Mean-  49.066 STD - 22.048846772563866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34215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5DBC-75B4-400A-8237-0EE363A0E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Graphs 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E7737D-C4A9-4E1C-9694-C2A1B0DC5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12" y="2084691"/>
            <a:ext cx="5852172" cy="4389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9A8BE4-C03D-44B3-B07A-4C71FEAD0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84" y="208469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0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CB36-8EC3-4A73-A076-7DAD38E30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Describe</a:t>
            </a:r>
            <a:endParaRPr lang="he-IL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B5173-B1AB-4CCA-924C-5D451BD7C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Outliers – 9020, </a:t>
            </a:r>
            <a:r>
              <a:rPr lang="en-US" dirty="0" err="1"/>
              <a:t>Amits</a:t>
            </a:r>
            <a:r>
              <a:rPr lang="en-US" dirty="0"/>
              <a:t> of </a:t>
            </a:r>
            <a:r>
              <a:rPr lang="he-IL" dirty="0"/>
              <a:t>3545.983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A430BA-68BA-4CC1-8665-0C4FD4175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13" y="2437562"/>
            <a:ext cx="2183142" cy="24540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EB92CC-D150-452E-A674-04E51E60C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363" y="3561347"/>
            <a:ext cx="5546689" cy="12627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4216B0-2AF1-4F50-865A-CC31190C9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363" y="5049111"/>
            <a:ext cx="3663648" cy="126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13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B02E-0AA8-4C62-80CA-2683B64F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  with Amit’s feature Only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8CA98-38E7-4873-AEB5-889949BAA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Amit's feature </a:t>
            </a:r>
          </a:p>
          <a:p>
            <a:r>
              <a:rPr lang="en-US" dirty="0"/>
              <a:t>With CV = 5 , best score 0.7108433734939759 </a:t>
            </a:r>
          </a:p>
          <a:p>
            <a:r>
              <a:rPr lang="en-US" dirty="0"/>
              <a:t>With LOO</a:t>
            </a:r>
          </a:p>
          <a:p>
            <a:r>
              <a:rPr lang="en-US" dirty="0"/>
              <a:t>best score 0.6385542168674698 </a:t>
            </a:r>
          </a:p>
          <a:p>
            <a:endParaRPr lang="en-US" dirty="0"/>
          </a:p>
          <a:p>
            <a:r>
              <a:rPr lang="en-US" dirty="0"/>
              <a:t>With 2 outliers in low group</a:t>
            </a:r>
          </a:p>
          <a:p>
            <a:r>
              <a:rPr lang="en-US" dirty="0"/>
              <a:t>0.6144578313253012  STD -0.4867231295596183</a:t>
            </a:r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66088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00214-2C30-4A2D-A096-2C0DDF08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Amit’s feature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0ABDE-AE7B-4EDD-A68F-BAC4AC966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LOO CV - </a:t>
            </a:r>
          </a:p>
          <a:p>
            <a:r>
              <a:rPr lang="en-US" dirty="0"/>
              <a:t>best score -  0.7710843373493976</a:t>
            </a:r>
          </a:p>
          <a:p>
            <a:r>
              <a:rPr lang="en-US" dirty="0"/>
              <a:t>best STD -  0.4201348379316312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With 2 outliers in low group</a:t>
            </a:r>
          </a:p>
          <a:p>
            <a:r>
              <a:rPr lang="en-US" dirty="0"/>
              <a:t>best score -  0.7228915662650602</a:t>
            </a:r>
          </a:p>
          <a:p>
            <a:r>
              <a:rPr lang="en-US" dirty="0"/>
              <a:t>best STD - 0.447570496891728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78261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3369F-991C-4803-8DB5-9ABEC8DED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Amit’s feature – Linear Regression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B6EB1-0E72-4FAA-9CD5-D812F5447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  <a:p>
            <a:r>
              <a:rPr lang="en-US" dirty="0"/>
              <a:t>STD - 0.03574276239422791</a:t>
            </a:r>
          </a:p>
          <a:p>
            <a:r>
              <a:rPr lang="en-US" dirty="0"/>
              <a:t>RMSE - 30.88936325594743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51694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DAAD-35BB-4587-A664-5C89D277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– All features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F4A60-CDB3-47B1-99D6-42AFE4D51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with all the features:</a:t>
            </a:r>
          </a:p>
          <a:p>
            <a:r>
              <a:rPr lang="en-US" dirty="0"/>
              <a:t>With overfit  -</a:t>
            </a:r>
          </a:p>
          <a:p>
            <a:r>
              <a:rPr lang="en-US" dirty="0"/>
              <a:t>Mean - 26.460938364794007</a:t>
            </a:r>
          </a:p>
          <a:p>
            <a:r>
              <a:rPr lang="en-US" dirty="0" err="1"/>
              <a:t>Std</a:t>
            </a:r>
            <a:r>
              <a:rPr lang="en-US" dirty="0"/>
              <a:t> 0.29240382315880176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1ED840-BAE6-41C5-97C9-2826A2E27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93127"/>
            <a:ext cx="10375971" cy="195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02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830DE-7FB2-491D-BCD2-9D7689A3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17666-AE02-46FA-A2DD-B79737E45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remove missing values</a:t>
            </a:r>
          </a:p>
          <a:p>
            <a:r>
              <a:rPr lang="en-US" dirty="0"/>
              <a:t>2. scaling - minmax</a:t>
            </a:r>
          </a:p>
          <a:p>
            <a:r>
              <a:rPr lang="en-US" dirty="0"/>
              <a:t>3. variance threshold </a:t>
            </a:r>
          </a:p>
          <a:p>
            <a:r>
              <a:rPr lang="en-US" dirty="0"/>
              <a:t>4. correlation threshold – 0.7</a:t>
            </a:r>
          </a:p>
          <a:p>
            <a:r>
              <a:rPr lang="en-US" dirty="0"/>
              <a:t>5. random forest feature importance </a:t>
            </a:r>
          </a:p>
          <a:p>
            <a:r>
              <a:rPr lang="en-US" dirty="0"/>
              <a:t>6. PCA </a:t>
            </a:r>
          </a:p>
          <a:p>
            <a:r>
              <a:rPr lang="en-US" dirty="0"/>
              <a:t>7. Classifier – Gradient Boosting / Random forest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7312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6DC4-B6B4-4EA7-97E0-B88C4ECC4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Statistics</a:t>
            </a:r>
            <a:endParaRPr lang="he-IL" dirty="0"/>
          </a:p>
        </p:txBody>
      </p:sp>
      <p:sp>
        <p:nvSpPr>
          <p:cNvPr id="3" name="AutoShape 2" descr="blob:https://web.whatsapp.com/4293645f-f7d5-4364-aff5-e88e7cb3d00d">
            <a:extLst>
              <a:ext uri="{FF2B5EF4-FFF2-40B4-BE49-F238E27FC236}">
                <a16:creationId xmlns:a16="http://schemas.microsoft.com/office/drawing/2014/main" id="{08DA323B-46B0-40F0-87ED-FAD83D008A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282287" cy="328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CE7C41-D67A-4D62-8B60-58C6D9E07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18" y="1852115"/>
            <a:ext cx="28575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4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F364-CF4F-4B33-99D1-937ECCE2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task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C2ED5-BDB5-4993-8301-BBB54F245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data – 74 subjects</a:t>
            </a:r>
          </a:p>
          <a:p>
            <a:r>
              <a:rPr lang="en-US" dirty="0"/>
              <a:t>Clinical – 34</a:t>
            </a:r>
          </a:p>
          <a:p>
            <a:r>
              <a:rPr lang="en-US" dirty="0"/>
              <a:t>High – 20</a:t>
            </a:r>
          </a:p>
          <a:p>
            <a:r>
              <a:rPr lang="en-US" dirty="0"/>
              <a:t>Low - 20</a:t>
            </a:r>
          </a:p>
          <a:p>
            <a:r>
              <a:rPr lang="en-US" dirty="0"/>
              <a:t>Changes – removed 4 (2 high 2 low), 2 from clinical moved to low</a:t>
            </a:r>
          </a:p>
          <a:p>
            <a:r>
              <a:rPr lang="en-US" dirty="0"/>
              <a:t>Added 13 low.</a:t>
            </a:r>
          </a:p>
          <a:p>
            <a:r>
              <a:rPr lang="en-US" dirty="0"/>
              <a:t>Goal – classify between the high and clinical from the low.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84181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4B7E7-A4B4-489E-AA2F-64694003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Amit’s feature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71481-26D3-49B3-8F7A-D10551C66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Original data – </a:t>
            </a:r>
          </a:p>
          <a:p>
            <a:r>
              <a:rPr lang="en-US" dirty="0"/>
              <a:t>High vs low – significant</a:t>
            </a:r>
          </a:p>
          <a:p>
            <a:r>
              <a:rPr lang="en-US" dirty="0"/>
              <a:t>Low vs clinical – not significant</a:t>
            </a:r>
          </a:p>
          <a:p>
            <a:r>
              <a:rPr lang="en-US" dirty="0"/>
              <a:t>Low vs clinical + high – significant</a:t>
            </a:r>
          </a:p>
          <a:p>
            <a:endParaRPr lang="en-US" dirty="0"/>
          </a:p>
          <a:p>
            <a:r>
              <a:rPr lang="en-US" dirty="0"/>
              <a:t>Our data -</a:t>
            </a:r>
          </a:p>
          <a:p>
            <a:r>
              <a:rPr lang="en-US" dirty="0"/>
              <a:t>High vs low – significant</a:t>
            </a:r>
          </a:p>
          <a:p>
            <a:r>
              <a:rPr lang="en-US" dirty="0"/>
              <a:t>Low vs clinical – not significant</a:t>
            </a:r>
          </a:p>
          <a:p>
            <a:r>
              <a:rPr lang="en-US" dirty="0"/>
              <a:t>High + clinical vs low - significant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33435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674DA-88DB-4A65-BD57-5B945F1C2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44" y="90577"/>
            <a:ext cx="10515600" cy="1325563"/>
          </a:xfrm>
        </p:spPr>
        <p:txBody>
          <a:bodyPr/>
          <a:lstStyle/>
          <a:p>
            <a:r>
              <a:rPr lang="en-US" dirty="0"/>
              <a:t>K Fold Cross Validation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7CC065-3E80-4DE0-A242-86E1BA87A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44" y="1416140"/>
            <a:ext cx="7175325" cy="36231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CC5052-6033-46C4-B015-B5C88E98E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731" y="2766365"/>
            <a:ext cx="4258269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00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E546-0061-4600-ADDF-223C7FA9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the outliers– with LOO</a:t>
            </a:r>
            <a:endParaRPr lang="he-I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90DD27-7FDB-4CEA-A681-7725FB846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062548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66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B88AE-0908-406B-A8C6-D1EB660E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498"/>
            <a:ext cx="10515600" cy="1325563"/>
          </a:xfrm>
        </p:spPr>
        <p:txBody>
          <a:bodyPr/>
          <a:lstStyle/>
          <a:p>
            <a:r>
              <a:rPr lang="en-US" dirty="0"/>
              <a:t>With the outliers– with 10 Folds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559F6-9ADE-4FD6-BE56-8740F3C53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1B1FCB-9271-4034-8843-99B572452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3038"/>
            <a:ext cx="12363206" cy="523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08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E165C-F2F1-478A-8B15-FF0ADAD14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the outliers - LOO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D3AF67-C707-4C57-BE8E-267D2867B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12" y="1690687"/>
            <a:ext cx="10832477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79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AB53-3A3B-4EE4-BC17-70B4CDF97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the outliers – 10 folds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72F781-FA5E-48C5-871F-A9035F3D0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009428" cy="502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C23B1-446D-4EBC-A185-9B50CA9EC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search vs naïve Classifier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F4823-7ADE-44AF-8AE0-A6F750593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Calculated with LOO (n=83)</a:t>
            </a:r>
          </a:p>
          <a:p>
            <a:endParaRPr lang="en-US" dirty="0"/>
          </a:p>
          <a:p>
            <a:r>
              <a:rPr lang="en-US" dirty="0"/>
              <a:t>Naïve classifier –  </a:t>
            </a:r>
          </a:p>
          <a:p>
            <a:r>
              <a:rPr lang="en-US" dirty="0"/>
              <a:t>with the outliers - naive classifier score 0.6024096385542169</a:t>
            </a:r>
          </a:p>
          <a:p>
            <a:endParaRPr lang="en-US" dirty="0"/>
          </a:p>
          <a:p>
            <a:r>
              <a:rPr lang="en-US" dirty="0"/>
              <a:t>without the outliers - naive classifier score 0.6172839506172839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8B267-C34B-4591-A27A-8FC42F3E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845" y="2900256"/>
            <a:ext cx="5184868" cy="3420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5E260E-EC81-424A-BE47-9E551A625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96425"/>
            <a:ext cx="4400238" cy="52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91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6785E-5F25-4525-BB2F-F6FF90522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statistics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330EE4-98D1-46D9-A922-C442B7FAD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87" y="1528934"/>
            <a:ext cx="7001852" cy="2695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1B618D-7D92-4468-A41A-8FA508897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87" y="4224885"/>
            <a:ext cx="6963747" cy="676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1DBD1B-1357-4D9F-A80A-511158935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56" y="4845182"/>
            <a:ext cx="7011378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85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9081-C3A0-446D-A8BD-BA30041EA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statistics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175A39-874B-4FD5-A588-91BA7E3B6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5242"/>
            <a:ext cx="6992326" cy="6668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D6659E-D339-4AC7-9E99-8373CEE25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52631"/>
            <a:ext cx="6992326" cy="676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D0F7AE-7273-485F-94D3-4130F2C47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121361"/>
            <a:ext cx="6992326" cy="676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9DFFDD-9DB2-4CA0-8681-5C1671C474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797730"/>
            <a:ext cx="6992326" cy="13717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FFA0D1-DE97-4D7A-B36F-B27BD0809A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674" y="5169521"/>
            <a:ext cx="7001852" cy="695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390B62-9589-4706-96DB-A90147B81B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674" y="5853207"/>
            <a:ext cx="7001852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9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EF011-8E13-4D1D-B3C7-8FD2E26BF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data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8D440-81A7-45A9-800E-83BB86DB6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 of Features – 154</a:t>
            </a:r>
          </a:p>
          <a:p>
            <a:r>
              <a:rPr lang="en-US" dirty="0"/>
              <a:t>Number of subjects - 83</a:t>
            </a:r>
          </a:p>
          <a:p>
            <a:r>
              <a:rPr lang="en-US" dirty="0"/>
              <a:t>Low- 33</a:t>
            </a:r>
          </a:p>
          <a:p>
            <a:r>
              <a:rPr lang="en-US" dirty="0"/>
              <a:t>high – 50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Update</a:t>
            </a:r>
            <a:r>
              <a:rPr lang="en-US" dirty="0"/>
              <a:t> – 2 clinical subjects with low LSAS</a:t>
            </a:r>
          </a:p>
        </p:txBody>
      </p:sp>
    </p:spTree>
    <p:extLst>
      <p:ext uri="{BB962C8B-B14F-4D97-AF65-F5344CB8AC3E}">
        <p14:creationId xmlns:p14="http://schemas.microsoft.com/office/powerpoint/2010/main" val="70908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9E88-9002-48A7-B2B0-71BAD3F2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LSAS graphs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91160E-B875-4B59-A5EA-1EDA2AA0F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90" y="2103745"/>
            <a:ext cx="5852172" cy="4389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25DFCA-C087-42F3-8775-319996D2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9959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7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53A1E-8A1E-45EA-9C58-80F97F19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 off example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05C6C-2870-498D-86F4-25BE99708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81" y="1442785"/>
            <a:ext cx="9790440" cy="491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6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45178-3C36-4D23-8C33-99F808313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Cutoff - 30</a:t>
            </a:r>
            <a:endParaRPr lang="he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BA3B57-0D2D-4795-9273-4289A2F95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551" y="1428164"/>
            <a:ext cx="10351697" cy="506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85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08CFC-9006-49EB-B6C0-8EBB4D93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Cutoff - 63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E71AEF-C156-4879-BAD6-E2158C4D1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14" y="1518161"/>
            <a:ext cx="11311372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75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6DC4-B6B4-4EA7-97E0-B88C4ECC4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Amit’s Feature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60072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0291A-6526-4057-9790-FC73229B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</a:t>
            </a:r>
            <a:endParaRPr lang="he-I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A70ED2-35F2-4D76-B547-F02668797280}"/>
              </a:ext>
            </a:extLst>
          </p:cNvPr>
          <p:cNvSpPr txBox="1"/>
          <p:nvPr/>
        </p:nvSpPr>
        <p:spPr>
          <a:xfrm>
            <a:off x="483693" y="1690688"/>
            <a:ext cx="3957686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Average of Dwell time on Disgusted AOI </a:t>
            </a:r>
          </a:p>
          <a:p>
            <a:r>
              <a:rPr lang="en-US" dirty="0"/>
              <a:t>over the different trials.</a:t>
            </a:r>
            <a:endParaRPr lang="he-I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294DA1-164D-46DC-845D-F6A8616B1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523" y="1690688"/>
            <a:ext cx="5801784" cy="4351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D209D8-0987-4D0B-9587-F63B3AAFE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1" y="246887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40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</TotalTime>
  <Words>487</Words>
  <Application>Microsoft Office PowerPoint</Application>
  <PresentationFormat>Widescreen</PresentationFormat>
  <Paragraphs>97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Wingdings</vt:lpstr>
      <vt:lpstr>Office Theme</vt:lpstr>
      <vt:lpstr>Social Anxiety classifier</vt:lpstr>
      <vt:lpstr>The task</vt:lpstr>
      <vt:lpstr>Describe data</vt:lpstr>
      <vt:lpstr>LSAS graphs</vt:lpstr>
      <vt:lpstr>Cut off example</vt:lpstr>
      <vt:lpstr>Cutoff - 30</vt:lpstr>
      <vt:lpstr>Cutoff - 63</vt:lpstr>
      <vt:lpstr>Amit’s Feature</vt:lpstr>
      <vt:lpstr>Describe</vt:lpstr>
      <vt:lpstr>Amit’s feature graphs</vt:lpstr>
      <vt:lpstr>Feature importance</vt:lpstr>
      <vt:lpstr>Graphs </vt:lpstr>
      <vt:lpstr>Describe</vt:lpstr>
      <vt:lpstr>Classify  with Amit’s feature Only</vt:lpstr>
      <vt:lpstr>Without Amit’s feature</vt:lpstr>
      <vt:lpstr>Amit’s feature – Linear Regression</vt:lpstr>
      <vt:lpstr>Regression – All features</vt:lpstr>
      <vt:lpstr>Pipeline</vt:lpstr>
      <vt:lpstr>Statistics</vt:lpstr>
      <vt:lpstr>Amit’s feature</vt:lpstr>
      <vt:lpstr>K Fold Cross Validation</vt:lpstr>
      <vt:lpstr>With the outliers– with LOO</vt:lpstr>
      <vt:lpstr>With the outliers– with 10 Folds</vt:lpstr>
      <vt:lpstr>Without the outliers - LOO</vt:lpstr>
      <vt:lpstr>Without the outliers – 10 folds</vt:lpstr>
      <vt:lpstr>Grid search vs naïve Classifier</vt:lpstr>
      <vt:lpstr>Features statistics</vt:lpstr>
      <vt:lpstr>Features statistics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Fu,r,</dc:title>
  <dc:creator>גשור</dc:creator>
  <cp:lastModifiedBy>גשור</cp:lastModifiedBy>
  <cp:revision>56</cp:revision>
  <dcterms:created xsi:type="dcterms:W3CDTF">2018-10-27T16:10:31Z</dcterms:created>
  <dcterms:modified xsi:type="dcterms:W3CDTF">2018-11-05T14:29:37Z</dcterms:modified>
</cp:coreProperties>
</file>