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64" r:id="rId6"/>
    <p:sldId id="265" r:id="rId7"/>
    <p:sldId id="287" r:id="rId8"/>
    <p:sldId id="288" r:id="rId9"/>
    <p:sldId id="289" r:id="rId10"/>
    <p:sldId id="292" r:id="rId11"/>
    <p:sldId id="291" r:id="rId12"/>
    <p:sldId id="290" r:id="rId13"/>
    <p:sldId id="266" r:id="rId14"/>
    <p:sldId id="278" r:id="rId15"/>
    <p:sldId id="306" r:id="rId16"/>
    <p:sldId id="300" r:id="rId17"/>
    <p:sldId id="279" r:id="rId18"/>
    <p:sldId id="280" r:id="rId19"/>
    <p:sldId id="305" r:id="rId20"/>
    <p:sldId id="304" r:id="rId21"/>
    <p:sldId id="285" r:id="rId22"/>
    <p:sldId id="308" r:id="rId23"/>
    <p:sldId id="307" r:id="rId2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963D-5E8E-4BE1-8C2B-B567BDD94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D9B9-A59D-4651-BCFA-ED191BED5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7328-D5D9-4743-8528-C413DDB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99F5-2F21-4C4E-9258-37E7C4B1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6215-C466-4C60-A95B-39B50AC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04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8E97-70BF-4A4D-809B-D19EF0B6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7B99D-D4D7-4469-8629-FD616ADF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232A-46B0-46FD-AB54-7A23AD01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7AA9-24EC-4D6D-98D3-2FF6DEFC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CE53-B054-4D1C-B31C-4F68FC17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7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B8D3E-499F-44CD-8797-570A008F4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AC7A2-1D97-45AF-ACCA-059B841BA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8ADB-B5AA-41FF-9853-8C8066CA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D93D-0443-4F2E-9913-11A78DC0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C34D-E830-4B48-988C-F4E19F7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07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DCCC-34B1-459E-87FE-9645C9D0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6FD9-1D90-4DC9-AF7E-0983B193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FD7E-CA5C-45CB-9B9F-490902D8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A70C-DCC6-455F-8468-E2CFE5E1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8DB3-D6BF-4CD6-AC47-9901BC1A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826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8DF8-04B6-49C9-B0E1-6433BE3B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DDB-A314-4EE9-9633-B12B3EB22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66F4-3395-4C5E-A796-F25EC7B4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A0B9-869E-47E2-9AFF-38D27E46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5E5A-808B-4839-A542-B570D401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2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228A-BA1A-4711-8EE0-002E4D2E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6683-3814-4E3C-8D45-47230A844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AD1E-A09F-4719-9EDC-B6BCC620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D1190-9AF5-4A9F-99BF-3C232BBA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E9AD-CEC6-472A-9DE8-9A4F779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7048-916D-434B-A427-778B561F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6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C6D5-B9E8-4CBA-91D3-C2C9199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1E31-8743-4C6E-A87E-40A63B85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E913C-BBEF-4120-810E-E48F3B79B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AEB92-29ED-4B8E-B3F9-A8B0C8B6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44574-578F-4D6B-9603-C3885D095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EE4F-ADE6-4A13-81AF-CA8416E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89FA-B24F-4F5E-A746-6660BC14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283C7-6121-4433-A3FB-19819CDD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97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AF4A-12CC-4DC5-A611-8D637434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D2594-4DEB-4954-B16E-B5492951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D3A9F-787B-4D29-8686-0D1349AA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B2FCF-BA10-4333-B167-00AF270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9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F2EFC-5440-4070-AD93-71DD4402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33F43-F5CC-40F2-8534-85737A09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3B69-75F1-4CA1-A953-042554F2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6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49F6-40A2-4E2C-AB8B-8228B3F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BB19-C1A5-4512-A633-D8C62A36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CDD4-40BB-4FE0-A663-29FF1B7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6C85D-6338-4526-AA9C-2347D15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3E4F2-0C48-46AE-A212-33780FE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45D8D-12D7-4DFD-867E-87326AC1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34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3617-08AC-404B-AB51-2E1F8F2E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5150C-3CDF-43D9-A77E-3E2DA8B95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E288E-6D3D-4A03-9D38-DBCB84143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B99D7-672C-4922-8DF4-3BE2FC69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5C6A6-3296-485B-85B0-8DEB92AA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D745-2086-4B77-BABB-7C7549F6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80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B3301-5361-43AF-AADD-3FFA9C17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3DFF-61D7-4E07-9D9B-E473CA31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B145-AF9B-4A46-AFA0-F01C5DD94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9044-20ED-4C85-A773-C8AE5074215F}" type="datetimeFigureOut">
              <a:rPr lang="he-IL" smtClean="0"/>
              <a:t>כ"ב/שבט/תשע"ט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7EB75-A298-4839-89DC-96E40779A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F78A-64A3-49F5-9B24-867D9C7C3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26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9279-9B41-41DD-8C9D-E38F8C134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PTSD risk calculator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B4D4-D860-4B6E-A9B9-367AE9455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8" y="29448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28.1.19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47398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Army :</a:t>
            </a:r>
          </a:p>
          <a:p>
            <a:pPr marL="0" indent="0">
              <a:buNone/>
            </a:pPr>
            <a:r>
              <a:rPr lang="nl-NL" dirty="0"/>
              <a:t>	"military_exposure_unit“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051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Demographic :</a:t>
            </a:r>
          </a:p>
          <a:p>
            <a:r>
              <a:rPr lang="en-US" dirty="0"/>
              <a:t> "</a:t>
            </a:r>
            <a:r>
              <a:rPr lang="en-US" dirty="0" err="1"/>
              <a:t>Ashken_scale</a:t>
            </a:r>
            <a:r>
              <a:rPr lang="en-US" dirty="0"/>
              <a:t>", "</a:t>
            </a:r>
            <a:r>
              <a:rPr lang="en-US" dirty="0" err="1"/>
              <a:t>Sephar_scale</a:t>
            </a:r>
            <a:r>
              <a:rPr lang="en-US" dirty="0"/>
              <a:t>", "Unknown“, "age", "</a:t>
            </a:r>
            <a:r>
              <a:rPr lang="en-US" dirty="0" err="1"/>
              <a:t>highschool_diploma</a:t>
            </a:r>
            <a:r>
              <a:rPr lang="en-US" dirty="0"/>
              <a:t>", "Hebrew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567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others :</a:t>
            </a:r>
          </a:p>
          <a:p>
            <a:r>
              <a:rPr lang="en-US" dirty="0"/>
              <a:t> "dyslexia", "ADHD", "T1ETBE“, "trauma_history8_1“</a:t>
            </a:r>
          </a:p>
          <a:p>
            <a:r>
              <a:rPr lang="en-US" dirty="0"/>
              <a:t>"ptgi2", "cd_risc1"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230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A4E6-6DA0-4A86-968F-2E8E6529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&amp; scaling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E17B-466D-4BDC-A293-E62B3DD4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imputation for numeric </a:t>
            </a:r>
          </a:p>
          <a:p>
            <a:r>
              <a:rPr lang="en-US" dirty="0"/>
              <a:t>Mode imputation for categoric</a:t>
            </a:r>
          </a:p>
          <a:p>
            <a:r>
              <a:rPr lang="en-US" dirty="0"/>
              <a:t>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1870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9D4B-4F19-4628-960A-6AC80CB37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evaluation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363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45FD-1A8C-4ED5-A649-D7992924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912-79DC-41D9-8C5B-DCA54E4AF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533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952A-2BB9-44FD-B0E1-10D3576E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  <a:endParaRPr lang="he-IL" dirty="0"/>
          </a:p>
        </p:txBody>
      </p:sp>
      <p:pic>
        <p:nvPicPr>
          <p:cNvPr id="1026" name="Picture 2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94E86503-3D89-440C-8D6F-612F0EF8B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51"/>
          <a:stretch/>
        </p:blipFill>
        <p:spPr bwMode="auto">
          <a:xfrm>
            <a:off x="6344350" y="575662"/>
            <a:ext cx="4642304" cy="570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53093DC9-813C-4CCE-9906-3AD872F59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93" r="367"/>
          <a:stretch/>
        </p:blipFill>
        <p:spPr bwMode="auto">
          <a:xfrm>
            <a:off x="1205346" y="2558274"/>
            <a:ext cx="5321177" cy="330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4CF893-589B-483B-A93C-F392D2165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96" y="1510842"/>
            <a:ext cx="524900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F52-E025-42B8-95F6-3F5D492F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B9D4-E423-461C-A66D-CF385ECC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Impute missing data</a:t>
            </a:r>
          </a:p>
          <a:p>
            <a:r>
              <a:rPr lang="en-US" dirty="0"/>
              <a:t>Scaling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Get cross validation score</a:t>
            </a: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6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5702-1F69-4A9F-957B-70266AFE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Perceptron</a:t>
            </a:r>
            <a:endParaRPr lang="he-IL" dirty="0"/>
          </a:p>
        </p:txBody>
      </p:sp>
      <p:pic>
        <p:nvPicPr>
          <p:cNvPr id="2050" name="Picture 2" descr="×ª××¦××ª ×ª××× × ×¢×××¨ âªperceptronâ¬â">
            <a:extLst>
              <a:ext uri="{FF2B5EF4-FFF2-40B4-BE49-F238E27FC236}">
                <a16:creationId xmlns:a16="http://schemas.microsoft.com/office/drawing/2014/main" id="{99CC91B0-B3A1-417C-984C-4A8A71B5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0944"/>
            <a:ext cx="9268691" cy="490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5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306A-ED49-4C06-B3E5-429518A6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he-IL" dirty="0"/>
          </a:p>
        </p:txBody>
      </p:sp>
      <p:pic>
        <p:nvPicPr>
          <p:cNvPr id="3074" name="Picture 2" descr="×ª××¦××ª ×ª××× × ×¢×××¨ âªneural networkâ¬â">
            <a:extLst>
              <a:ext uri="{FF2B5EF4-FFF2-40B4-BE49-F238E27FC236}">
                <a16:creationId xmlns:a16="http://schemas.microsoft.com/office/drawing/2014/main" id="{D24A64F4-01A5-41F1-B756-2887F31C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1690688"/>
            <a:ext cx="43148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F364-CF4F-4B33-99D1-937ECCE2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2ED5-BDB5-4993-8301-BBB54F24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 – 1103 subjects, 179 columns</a:t>
            </a:r>
          </a:p>
          <a:p>
            <a:r>
              <a:rPr lang="en-US" dirty="0"/>
              <a:t>PCL3 strict == 0  is 681</a:t>
            </a:r>
          </a:p>
          <a:p>
            <a:r>
              <a:rPr lang="en-US" dirty="0"/>
              <a:t>PCL3 strict == 1  is 44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8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4271-6F14-44BA-802F-1F8BBA7C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Ensemble</a:t>
            </a:r>
            <a:endParaRPr lang="he-IL" dirty="0"/>
          </a:p>
        </p:txBody>
      </p:sp>
      <p:pic>
        <p:nvPicPr>
          <p:cNvPr id="4098" name="Picture 2" descr="×ª××¦××ª ×ª××× × ×¢×××¨ âªvoting classifierâ¬â">
            <a:extLst>
              <a:ext uri="{FF2B5EF4-FFF2-40B4-BE49-F238E27FC236}">
                <a16:creationId xmlns:a16="http://schemas.microsoft.com/office/drawing/2014/main" id="{003419A0-F072-4E86-8253-808543BBE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0720"/>
            <a:ext cx="8907236" cy="529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8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351-6153-47C7-B99A-030FDBED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- </a:t>
            </a:r>
            <a:r>
              <a:rPr lang="he-IL" dirty="0"/>
              <a:t>אחוזים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FA6EED-91D6-44E3-AACE-06B2F2D6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C8DDAFB-9B3E-45D1-AA3A-FCF4817AD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7075" y="2499359"/>
            <a:ext cx="10515600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he-IL" altLang="he-IL" sz="2000" b="1" dirty="0" err="1">
                <a:solidFill>
                  <a:srgbClr val="000000"/>
                </a:solidFill>
                <a:latin typeface="+mn-lt"/>
                <a:cs typeface="+mj-cs"/>
              </a:rPr>
              <a:t>Cross</a:t>
            </a:r>
            <a:r>
              <a:rPr lang="he-IL" altLang="he-IL" sz="2000" b="1" dirty="0">
                <a:solidFill>
                  <a:srgbClr val="000000"/>
                </a:solidFill>
                <a:latin typeface="+mn-lt"/>
                <a:cs typeface="+mj-cs"/>
              </a:rPr>
              <a:t> </a:t>
            </a:r>
            <a:r>
              <a:rPr lang="he-IL" altLang="he-IL" sz="2000" b="1" dirty="0" err="1">
                <a:solidFill>
                  <a:srgbClr val="000000"/>
                </a:solidFill>
                <a:latin typeface="+mn-lt"/>
                <a:cs typeface="+mj-cs"/>
              </a:rPr>
              <a:t>validation</a:t>
            </a:r>
            <a:r>
              <a:rPr lang="en-US" altLang="he-IL" sz="2000" b="1" dirty="0">
                <a:solidFill>
                  <a:srgbClr val="000000"/>
                </a:solidFill>
                <a:latin typeface="+mn-lt"/>
                <a:cs typeface="+mj-cs"/>
              </a:rPr>
              <a:t> Score -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he-IL" sz="2000" b="1" dirty="0">
              <a:solidFill>
                <a:srgbClr val="000000"/>
              </a:solidFill>
              <a:latin typeface="+mn-lt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he-IL" altLang="he-IL" sz="2000" b="1" dirty="0">
                <a:solidFill>
                  <a:srgbClr val="000000"/>
                </a:solidFill>
                <a:latin typeface="+mn-lt"/>
                <a:cs typeface="+mj-cs"/>
              </a:rPr>
              <a:t>F1 0.38 	</a:t>
            </a:r>
            <a:r>
              <a:rPr lang="he-IL" altLang="he-IL" sz="2000" b="1" dirty="0" err="1">
                <a:solidFill>
                  <a:srgbClr val="000000"/>
                </a:solidFill>
                <a:latin typeface="+mn-lt"/>
                <a:cs typeface="+mj-cs"/>
              </a:rPr>
              <a:t>precision</a:t>
            </a:r>
            <a:r>
              <a:rPr lang="he-IL" altLang="he-IL" sz="2000" b="1" dirty="0">
                <a:solidFill>
                  <a:srgbClr val="000000"/>
                </a:solidFill>
                <a:latin typeface="+mn-lt"/>
                <a:cs typeface="+mj-cs"/>
              </a:rPr>
              <a:t> 0.356	</a:t>
            </a:r>
            <a:r>
              <a:rPr lang="he-IL" altLang="he-IL" sz="2000" b="1" dirty="0" err="1">
                <a:solidFill>
                  <a:srgbClr val="000000"/>
                </a:solidFill>
                <a:latin typeface="+mn-lt"/>
                <a:cs typeface="+mj-cs"/>
              </a:rPr>
              <a:t>recall</a:t>
            </a:r>
            <a:r>
              <a:rPr lang="he-IL" altLang="he-IL" sz="2000" b="1" dirty="0">
                <a:solidFill>
                  <a:srgbClr val="000000"/>
                </a:solidFill>
                <a:latin typeface="+mn-lt"/>
                <a:cs typeface="+mj-cs"/>
              </a:rPr>
              <a:t> 0.41667</a:t>
            </a:r>
          </a:p>
          <a:p>
            <a:pPr marL="0" lvl="0" indent="0">
              <a:lnSpc>
                <a:spcPct val="100000"/>
              </a:lnSpc>
              <a:buNone/>
            </a:pPr>
            <a:br>
              <a:rPr lang="he-IL" altLang="he-IL" b="1" dirty="0">
                <a:solidFill>
                  <a:srgbClr val="000000"/>
                </a:solidFill>
                <a:latin typeface="+mn-lt"/>
                <a:cs typeface="+mj-cs"/>
              </a:rPr>
            </a:br>
            <a:endParaRPr lang="he-IL" altLang="he-IL" b="1" dirty="0">
              <a:solidFill>
                <a:srgbClr val="000000"/>
              </a:solidFill>
              <a:latin typeface="+mn-lt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he-IL" altLang="he-IL" b="1" dirty="0" err="1">
                <a:solidFill>
                  <a:srgbClr val="000000"/>
                </a:solidFill>
                <a:latin typeface="+mn-lt"/>
                <a:cs typeface="+mj-cs"/>
              </a:rPr>
              <a:t>holdout</a:t>
            </a:r>
            <a:r>
              <a:rPr lang="he-IL" altLang="he-IL" b="1" dirty="0">
                <a:solidFill>
                  <a:srgbClr val="000000"/>
                </a:solidFill>
                <a:latin typeface="+mn-lt"/>
                <a:cs typeface="+mj-cs"/>
              </a:rPr>
              <a:t> </a:t>
            </a:r>
            <a:r>
              <a:rPr lang="he-IL" altLang="he-IL" b="1" dirty="0" err="1">
                <a:solidFill>
                  <a:srgbClr val="000000"/>
                </a:solidFill>
                <a:latin typeface="+mn-lt"/>
                <a:cs typeface="+mj-cs"/>
              </a:rPr>
              <a:t>set</a:t>
            </a:r>
            <a:r>
              <a:rPr lang="en-US" altLang="he-IL" b="1" dirty="0">
                <a:solidFill>
                  <a:srgbClr val="000000"/>
                </a:solidFill>
                <a:latin typeface="+mn-lt"/>
                <a:cs typeface="+mj-cs"/>
              </a:rPr>
              <a:t> - </a:t>
            </a:r>
            <a:endParaRPr lang="he-IL" altLang="he-IL" b="1" dirty="0">
              <a:solidFill>
                <a:srgbClr val="000000"/>
              </a:solidFill>
              <a:latin typeface="+mn-lt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he-IL" altLang="he-IL" b="1" dirty="0">
                <a:solidFill>
                  <a:srgbClr val="000000"/>
                </a:solidFill>
                <a:latin typeface="+mn-lt"/>
                <a:cs typeface="+mj-cs"/>
              </a:rPr>
              <a:t>F1 0.4445	 </a:t>
            </a:r>
            <a:r>
              <a:rPr lang="he-IL" altLang="he-IL" b="1" dirty="0" err="1">
                <a:solidFill>
                  <a:srgbClr val="000000"/>
                </a:solidFill>
                <a:latin typeface="+mn-lt"/>
                <a:cs typeface="+mj-cs"/>
              </a:rPr>
              <a:t>precision</a:t>
            </a:r>
            <a:r>
              <a:rPr lang="he-IL" altLang="he-IL" b="1" dirty="0">
                <a:solidFill>
                  <a:srgbClr val="000000"/>
                </a:solidFill>
                <a:latin typeface="+mn-lt"/>
                <a:cs typeface="+mj-cs"/>
              </a:rPr>
              <a:t> 0.4	 </a:t>
            </a:r>
            <a:r>
              <a:rPr lang="he-IL" altLang="he-IL" b="1" dirty="0" err="1">
                <a:solidFill>
                  <a:srgbClr val="000000"/>
                </a:solidFill>
                <a:latin typeface="+mn-lt"/>
                <a:cs typeface="+mj-cs"/>
              </a:rPr>
              <a:t>recall</a:t>
            </a:r>
            <a:r>
              <a:rPr lang="he-IL" altLang="he-IL" b="1" dirty="0">
                <a:solidFill>
                  <a:srgbClr val="000000"/>
                </a:solidFill>
                <a:latin typeface="+mn-lt"/>
                <a:cs typeface="+mj-cs"/>
              </a:rPr>
              <a:t> 0.5 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he-IL" altLang="he-IL" sz="2000" b="1" dirty="0">
                <a:solidFill>
                  <a:srgbClr val="000000"/>
                </a:solidFill>
                <a:latin typeface="+mn-lt"/>
                <a:cs typeface="+mj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62248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FBD8-8E54-44C2-A3D9-5DD86CB9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645F-947C-44B6-BE8E-6CDE22A3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err="1"/>
              <a:t>פייפליין</a:t>
            </a:r>
            <a:r>
              <a:rPr lang="he-IL" dirty="0"/>
              <a:t>  </a:t>
            </a:r>
            <a:r>
              <a:rPr lang="he-IL"/>
              <a:t>+ אלגוריתם </a:t>
            </a:r>
          </a:p>
          <a:p>
            <a:pPr marL="0" indent="0">
              <a:buNone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77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9E6A-2A77-4DB8-ADE6-F25342DF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DRopOut</a:t>
            </a:r>
            <a:r>
              <a:rPr lang="en-US" dirty="0"/>
              <a:t> classifier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127B-4957-42F6-AA1A-29218FC2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תוצאות</a:t>
            </a:r>
          </a:p>
          <a:p>
            <a:r>
              <a:rPr lang="he-IL" dirty="0" err="1"/>
              <a:t>בהולאאוט</a:t>
            </a:r>
            <a:r>
              <a:rPr lang="he-IL" dirty="0"/>
              <a:t> – 100 חיילים </a:t>
            </a:r>
          </a:p>
          <a:p>
            <a:r>
              <a:rPr lang="he-IL" dirty="0"/>
              <a:t>11 באמת נושרים</a:t>
            </a:r>
          </a:p>
          <a:p>
            <a:r>
              <a:rPr lang="he-IL" dirty="0"/>
              <a:t>תפס 7, טעה על 1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946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F011-8E13-4D1D-B3C7-8FD2E26B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D440-81A7-45A9-800E-83BB86DB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data column – 0.5 threshold</a:t>
            </a:r>
          </a:p>
          <a:p>
            <a:r>
              <a:rPr lang="en-US" dirty="0"/>
              <a:t>Missing data row – 0.9 threshold (None)</a:t>
            </a:r>
          </a:p>
          <a:p>
            <a:endParaRPr lang="en-US" dirty="0"/>
          </a:p>
          <a:p>
            <a:r>
              <a:rPr lang="en-US" dirty="0"/>
              <a:t>Features: 64</a:t>
            </a:r>
          </a:p>
          <a:p>
            <a:endParaRPr lang="en-US" dirty="0"/>
          </a:p>
          <a:p>
            <a:r>
              <a:rPr lang="en-US" dirty="0"/>
              <a:t>Stratified train test split – 0.1 test</a:t>
            </a:r>
          </a:p>
          <a:p>
            <a:r>
              <a:rPr lang="en-US" dirty="0"/>
              <a:t>Stratified train test split – 0.1 holdout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8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DC4-B6B4-4EA7-97E0-B88C4EC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07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6FAC-656F-47E6-BEEB-D08404F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 features groups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7E98-3ABF-4620-B789-91A517AF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Time dependent features:</a:t>
            </a:r>
          </a:p>
          <a:p>
            <a:pPr>
              <a:buFontTx/>
              <a:buChar char="-"/>
            </a:pPr>
            <a:r>
              <a:rPr lang="en-US" dirty="0"/>
              <a:t>Only T1 &amp; T2</a:t>
            </a:r>
          </a:p>
          <a:p>
            <a:pPr>
              <a:buFontTx/>
              <a:buChar char="-"/>
            </a:pPr>
            <a:r>
              <a:rPr lang="en-US" dirty="0"/>
              <a:t>Coping mechanisms</a:t>
            </a:r>
          </a:p>
          <a:p>
            <a:pPr>
              <a:buFontTx/>
              <a:buChar char="-"/>
            </a:pPr>
            <a:r>
              <a:rPr lang="en-US" dirty="0"/>
              <a:t>Psychological </a:t>
            </a:r>
            <a:r>
              <a:rPr lang="en-US" dirty="0" err="1"/>
              <a:t>quetioneers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Dot probe</a:t>
            </a:r>
          </a:p>
          <a:p>
            <a:r>
              <a:rPr lang="en-US" dirty="0"/>
              <a:t>Generic  features:</a:t>
            </a:r>
          </a:p>
          <a:p>
            <a:pPr>
              <a:buFontTx/>
              <a:buChar char="-"/>
            </a:pPr>
            <a:r>
              <a:rPr lang="en-US" dirty="0"/>
              <a:t>Genes</a:t>
            </a:r>
          </a:p>
          <a:p>
            <a:pPr>
              <a:buFontTx/>
              <a:buChar char="-"/>
            </a:pPr>
            <a:r>
              <a:rPr lang="en-US" dirty="0"/>
              <a:t>Army</a:t>
            </a:r>
          </a:p>
          <a:p>
            <a:pPr>
              <a:buFontTx/>
              <a:buChar char="-"/>
            </a:pPr>
            <a:r>
              <a:rPr lang="en-US" dirty="0"/>
              <a:t>Demographic</a:t>
            </a:r>
          </a:p>
          <a:p>
            <a:pPr>
              <a:buFontTx/>
              <a:buChar char="-"/>
            </a:pPr>
            <a:r>
              <a:rPr lang="en-US" dirty="0"/>
              <a:t>others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458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Coping </a:t>
            </a:r>
            <a:r>
              <a:rPr lang="en-US" dirty="0" err="1"/>
              <a:t>mechanimsms</a:t>
            </a:r>
            <a:r>
              <a:rPr lang="en-US" dirty="0"/>
              <a:t>:</a:t>
            </a:r>
          </a:p>
          <a:p>
            <a:r>
              <a:rPr lang="en-US" dirty="0"/>
              <a:t>"</a:t>
            </a:r>
            <a:r>
              <a:rPr lang="en-US" dirty="0" err="1"/>
              <a:t>active_coping</a:t>
            </a:r>
            <a:r>
              <a:rPr lang="en-US" dirty="0"/>
              <a:t>", "planning", "</a:t>
            </a:r>
            <a:r>
              <a:rPr lang="en-US" dirty="0" err="1"/>
              <a:t>positive_reframing</a:t>
            </a:r>
            <a:r>
              <a:rPr lang="en-US" dirty="0"/>
              <a:t>", "acceptance", "humor", "religion", "</a:t>
            </a:r>
            <a:r>
              <a:rPr lang="en-US" dirty="0" err="1"/>
              <a:t>emotional_support</a:t>
            </a:r>
            <a:r>
              <a:rPr lang="en-US" dirty="0"/>
              <a:t>", "</a:t>
            </a:r>
            <a:r>
              <a:rPr lang="en-US" dirty="0" err="1"/>
              <a:t>instrumental_support</a:t>
            </a:r>
            <a:r>
              <a:rPr lang="en-US" dirty="0"/>
              <a:t>", "</a:t>
            </a:r>
            <a:r>
              <a:rPr lang="en-US" dirty="0" err="1"/>
              <a:t>self_distraction</a:t>
            </a:r>
            <a:r>
              <a:rPr lang="en-US" dirty="0"/>
              <a:t>", "denial1, "venting”, "substance_use”,"</a:t>
            </a:r>
            <a:r>
              <a:rPr lang="en-US" dirty="0" err="1"/>
              <a:t>behavioral_disengagement</a:t>
            </a:r>
            <a:r>
              <a:rPr lang="en-US" dirty="0"/>
              <a:t>", "</a:t>
            </a:r>
            <a:r>
              <a:rPr lang="en-US" dirty="0" err="1"/>
              <a:t>self_blame</a:t>
            </a:r>
            <a:r>
              <a:rPr lang="en-US" dirty="0"/>
              <a:t>",</a:t>
            </a:r>
          </a:p>
          <a:p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898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Psychological </a:t>
            </a:r>
            <a:r>
              <a:rPr lang="en-US" dirty="0" err="1"/>
              <a:t>isssues</a:t>
            </a:r>
            <a:r>
              <a:rPr lang="en-US" dirty="0"/>
              <a:t>:</a:t>
            </a:r>
          </a:p>
          <a:p>
            <a:r>
              <a:rPr lang="en-US" dirty="0"/>
              <a:t>"state”, "trait", "lot “, “</a:t>
            </a:r>
            <a:r>
              <a:rPr lang="en-US" dirty="0" err="1"/>
              <a:t>phq</a:t>
            </a:r>
            <a:r>
              <a:rPr lang="en-US" dirty="0"/>
              <a:t>", "PCL”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660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Dot probe:</a:t>
            </a:r>
          </a:p>
          <a:p>
            <a:r>
              <a:rPr lang="en-US" dirty="0"/>
              <a:t> "T1Acc1t", "T1Acc1n", "T1bias"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072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Genes :</a:t>
            </a:r>
          </a:p>
          <a:p>
            <a:r>
              <a:rPr lang="en-US" dirty="0"/>
              <a:t>"HML_5HTT", "HL_MAOA", "HML_NPY“, "HML_FKBP5“, </a:t>
            </a:r>
            <a:r>
              <a:rPr lang="nl-NL" dirty="0"/>
              <a:t>"COMT_Hap1_recode", "COMT_Hap2_recode“, "COMT_Hap1_LvsMH"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433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351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PTSD risk calculator</vt:lpstr>
      <vt:lpstr>The task</vt:lpstr>
      <vt:lpstr>Describe data</vt:lpstr>
      <vt:lpstr>Features</vt:lpstr>
      <vt:lpstr>Few  features groups</vt:lpstr>
      <vt:lpstr>Time dependent features</vt:lpstr>
      <vt:lpstr>Time dependent features</vt:lpstr>
      <vt:lpstr>Time dependent features</vt:lpstr>
      <vt:lpstr>Generic features</vt:lpstr>
      <vt:lpstr>Generic features</vt:lpstr>
      <vt:lpstr>Generic features</vt:lpstr>
      <vt:lpstr>Generic features</vt:lpstr>
      <vt:lpstr>Imputation &amp; scaling </vt:lpstr>
      <vt:lpstr>Algorithm evaluation</vt:lpstr>
      <vt:lpstr>Supervised learning</vt:lpstr>
      <vt:lpstr>F1 Score</vt:lpstr>
      <vt:lpstr>Pipeline</vt:lpstr>
      <vt:lpstr>Perceptron</vt:lpstr>
      <vt:lpstr>Neural network</vt:lpstr>
      <vt:lpstr>Ensemble</vt:lpstr>
      <vt:lpstr>Results - אחוזים</vt:lpstr>
      <vt:lpstr>PowerPoint Presentation</vt:lpstr>
      <vt:lpstr>DRopOut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Anxiety classifier</dc:title>
  <dc:creator>גשור</dc:creator>
  <cp:lastModifiedBy>גשור</cp:lastModifiedBy>
  <cp:revision>78</cp:revision>
  <dcterms:created xsi:type="dcterms:W3CDTF">2018-10-15T06:44:31Z</dcterms:created>
  <dcterms:modified xsi:type="dcterms:W3CDTF">2019-01-28T15:51:09Z</dcterms:modified>
</cp:coreProperties>
</file>