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64" r:id="rId6"/>
    <p:sldId id="265" r:id="rId7"/>
    <p:sldId id="287" r:id="rId8"/>
    <p:sldId id="288" r:id="rId9"/>
    <p:sldId id="289" r:id="rId10"/>
    <p:sldId id="292" r:id="rId11"/>
    <p:sldId id="291" r:id="rId12"/>
    <p:sldId id="290" r:id="rId13"/>
    <p:sldId id="266" r:id="rId14"/>
    <p:sldId id="270" r:id="rId15"/>
    <p:sldId id="295" r:id="rId16"/>
    <p:sldId id="276" r:id="rId17"/>
    <p:sldId id="293" r:id="rId18"/>
    <p:sldId id="278" r:id="rId19"/>
    <p:sldId id="300" r:id="rId20"/>
    <p:sldId id="279" r:id="rId21"/>
    <p:sldId id="280" r:id="rId22"/>
    <p:sldId id="285" r:id="rId23"/>
    <p:sldId id="294" r:id="rId24"/>
    <p:sldId id="296" r:id="rId25"/>
    <p:sldId id="301" r:id="rId26"/>
    <p:sldId id="302" r:id="rId27"/>
    <p:sldId id="303" r:id="rId28"/>
    <p:sldId id="297" r:id="rId29"/>
    <p:sldId id="298" r:id="rId30"/>
    <p:sldId id="299" r:id="rId3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963D-5E8E-4BE1-8C2B-B567BDD94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ED9B9-A59D-4651-BCFA-ED191BED5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7328-D5D9-4743-8528-C413DDB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A99F5-2F21-4C4E-9258-37E7C4B1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6215-C466-4C60-A95B-39B50AC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604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8E97-70BF-4A4D-809B-D19EF0B6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7B99D-D4D7-4469-8629-FD616ADF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232A-46B0-46FD-AB54-7A23AD01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C7AA9-24EC-4D6D-98D3-2FF6DEFC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2CE53-B054-4D1C-B31C-4F68FC17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7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B8D3E-499F-44CD-8797-570A008F4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AC7A2-1D97-45AF-ACCA-059B841BA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8ADB-B5AA-41FF-9853-8C8066CA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D93D-0443-4F2E-9913-11A78DC0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C34D-E830-4B48-988C-F4E19F75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07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DCCC-34B1-459E-87FE-9645C9D0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6FD9-1D90-4DC9-AF7E-0983B193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FD7E-CA5C-45CB-9B9F-490902D8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2A70C-DCC6-455F-8468-E2CFE5E1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8DB3-D6BF-4CD6-AC47-9901BC1A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826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8DF8-04B6-49C9-B0E1-6433BE3B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7DDB-A314-4EE9-9633-B12B3EB22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66F4-3395-4C5E-A796-F25EC7B4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A0B9-869E-47E2-9AFF-38D27E46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5E5A-808B-4839-A542-B570D401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42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228A-BA1A-4711-8EE0-002E4D2E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6683-3814-4E3C-8D45-47230A844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6AD1E-A09F-4719-9EDC-B6BCC620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D1190-9AF5-4A9F-99BF-3C232BBA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5E9AD-CEC6-472A-9DE8-9A4F779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7048-916D-434B-A427-778B561F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6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C6D5-B9E8-4CBA-91D3-C2C91994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1E31-8743-4C6E-A87E-40A63B85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E913C-BBEF-4120-810E-E48F3B79B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AEB92-29ED-4B8E-B3F9-A8B0C8B65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44574-578F-4D6B-9603-C3885D095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EE4F-ADE6-4A13-81AF-CA8416E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E89FA-B24F-4F5E-A746-6660BC14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283C7-6121-4433-A3FB-19819CDD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97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AF4A-12CC-4DC5-A611-8D637434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D2594-4DEB-4954-B16E-B5492951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D3A9F-787B-4D29-8686-0D1349AA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B2FCF-BA10-4333-B167-00AF2707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9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F2EFC-5440-4070-AD93-71DD4402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33F43-F5CC-40F2-8534-85737A09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33B69-75F1-4CA1-A953-042554F2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46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49F6-40A2-4E2C-AB8B-8228B3F0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BB19-C1A5-4512-A633-D8C62A365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FCDD4-40BB-4FE0-A663-29FF1B71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6C85D-6338-4526-AA9C-2347D15E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3E4F2-0C48-46AE-A212-33780FE1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45D8D-12D7-4DFD-867E-87326AC1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34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3617-08AC-404B-AB51-2E1F8F2E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5150C-3CDF-43D9-A77E-3E2DA8B95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E288E-6D3D-4A03-9D38-DBCB84143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B99D7-672C-4922-8DF4-3BE2FC69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5C6A6-3296-485B-85B0-8DEB92AA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BD745-2086-4B77-BABB-7C7549F6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80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B3301-5361-43AF-AADD-3FFA9C17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93DFF-61D7-4E07-9D9B-E473CA316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6B145-AF9B-4A46-AFA0-F01C5DD94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9044-20ED-4C85-A773-C8AE5074215F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7EB75-A298-4839-89DC-96E40779A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1F78A-64A3-49F5-9B24-867D9C7C3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26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#sklearn.ensemble.RandomForestClassifier" TargetMode="External"/><Relationship Id="rId2" Type="http://schemas.openxmlformats.org/officeDocument/2006/relationships/hyperlink" Target="https://scikit-learn.org/stable/modules/generated/sklearn.linear_model.LogisticRegression.html#sklearn.linear_model.LogisticRegress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9279-9B41-41DD-8C9D-E38F8C134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PTSD risk calculator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EB4D4-D860-4B6E-A9B9-367AE9455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28" y="29448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10.1.19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47398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Army :</a:t>
            </a:r>
          </a:p>
          <a:p>
            <a:pPr marL="0" indent="0">
              <a:buNone/>
            </a:pPr>
            <a:r>
              <a:rPr lang="nl-NL" dirty="0"/>
              <a:t>	"COMT_Hap1_recode", "COMT_Hap2_recode“, "military_exposure_unit“, "COMT_Hap1_LvsMH"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051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Demographic :</a:t>
            </a:r>
          </a:p>
          <a:p>
            <a:r>
              <a:rPr lang="en-US" dirty="0"/>
              <a:t> "</a:t>
            </a:r>
            <a:r>
              <a:rPr lang="en-US" dirty="0" err="1"/>
              <a:t>Ashken_scale</a:t>
            </a:r>
            <a:r>
              <a:rPr lang="en-US" dirty="0"/>
              <a:t>", "</a:t>
            </a:r>
            <a:r>
              <a:rPr lang="en-US" dirty="0" err="1"/>
              <a:t>Sephar_scale</a:t>
            </a:r>
            <a:r>
              <a:rPr lang="en-US" dirty="0"/>
              <a:t>", "Unknown“, "age", "</a:t>
            </a:r>
            <a:r>
              <a:rPr lang="en-US" dirty="0" err="1"/>
              <a:t>highschool_diploma</a:t>
            </a:r>
            <a:r>
              <a:rPr lang="en-US" dirty="0"/>
              <a:t>", "Hebrew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567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others :</a:t>
            </a:r>
          </a:p>
          <a:p>
            <a:r>
              <a:rPr lang="en-US" dirty="0"/>
              <a:t> "dyslexia", "ADHD", "T1ETBE“, "trauma_history8_1“</a:t>
            </a:r>
          </a:p>
          <a:p>
            <a:r>
              <a:rPr lang="en-US" dirty="0"/>
              <a:t>"ptgi2", "cd_risc1"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230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A4E6-6DA0-4A86-968F-2E8E6529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&amp; scaling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E17B-466D-4BDC-A293-E62B3DD4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imputation for numeric </a:t>
            </a:r>
          </a:p>
          <a:p>
            <a:r>
              <a:rPr lang="en-US" dirty="0"/>
              <a:t>Mode imputation for categoric</a:t>
            </a:r>
          </a:p>
          <a:p>
            <a:r>
              <a:rPr lang="en-US" dirty="0"/>
              <a:t>No scaling needed</a:t>
            </a:r>
          </a:p>
        </p:txBody>
      </p:sp>
    </p:spTree>
    <p:extLst>
      <p:ext uri="{BB962C8B-B14F-4D97-AF65-F5344CB8AC3E}">
        <p14:creationId xmlns:p14="http://schemas.microsoft.com/office/powerpoint/2010/main" val="18706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6DC4-B6B4-4EA7-97E0-B88C4ECC4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995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3AF5-5BA2-412A-8D8D-29690770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F7CB-AE06-421C-A954-59D99D1C7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Deltas </a:t>
            </a:r>
          </a:p>
          <a:p>
            <a:r>
              <a:rPr lang="en-US" dirty="0"/>
              <a:t>Interactions</a:t>
            </a:r>
          </a:p>
          <a:p>
            <a:r>
              <a:rPr lang="en-US" dirty="0"/>
              <a:t>Only Little improved…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634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A993-DC64-49B7-96FB-FC660A35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PCA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A5E2-7222-422A-9957-B597DC8B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PCA with 0.99 explained variance: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8B6FEB-1280-4CF1-A176-3E06E2AF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296" y="741127"/>
            <a:ext cx="4903561" cy="4903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3FE53-D953-408F-93BA-A8AE7B2B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3" y="5845167"/>
            <a:ext cx="8921621" cy="3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A307-471D-4D6A-8010-5460643A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SMOTE: Synthetic Minority Over-sampling Technique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6A342-DD1D-447F-903B-F5FA68C0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481" y="5124208"/>
            <a:ext cx="4160231" cy="1325563"/>
          </a:xfrm>
          <a:prstGeom prst="rect">
            <a:avLst/>
          </a:prstGeom>
        </p:spPr>
      </p:pic>
      <p:pic>
        <p:nvPicPr>
          <p:cNvPr id="2050" name="Picture 2" descr="×ª××¦××ª ×ª××× × ×¢×××¨ âªunbalanced dataâ¬â">
            <a:extLst>
              <a:ext uri="{FF2B5EF4-FFF2-40B4-BE49-F238E27FC236}">
                <a16:creationId xmlns:a16="http://schemas.microsoft.com/office/drawing/2014/main" id="{32520FDA-A2F4-4173-8BC0-C14D2BB59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42" y="1733792"/>
            <a:ext cx="3521455" cy="234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62C83-4967-4E1C-9CAA-7E883C75B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88" y="3390416"/>
            <a:ext cx="682085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1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9D4B-4F19-4628-960A-6AC80CB37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evaluation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363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952A-2BB9-44FD-B0E1-10D3576E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  <a:endParaRPr lang="he-IL" dirty="0"/>
          </a:p>
        </p:txBody>
      </p:sp>
      <p:pic>
        <p:nvPicPr>
          <p:cNvPr id="1026" name="Picture 2" descr="https://upload.wikimedia.org/wikipedia/commons/thumb/2/26/Precisionrecall.svg/350px-Precisionrecall.svg.png">
            <a:extLst>
              <a:ext uri="{FF2B5EF4-FFF2-40B4-BE49-F238E27FC236}">
                <a16:creationId xmlns:a16="http://schemas.microsoft.com/office/drawing/2014/main" id="{94E86503-3D89-440C-8D6F-612F0EF8B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51"/>
          <a:stretch/>
        </p:blipFill>
        <p:spPr bwMode="auto">
          <a:xfrm>
            <a:off x="6344350" y="575662"/>
            <a:ext cx="4642304" cy="570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2/26/Precisionrecall.svg/350px-Precisionrecall.svg.png">
            <a:extLst>
              <a:ext uri="{FF2B5EF4-FFF2-40B4-BE49-F238E27FC236}">
                <a16:creationId xmlns:a16="http://schemas.microsoft.com/office/drawing/2014/main" id="{53093DC9-813C-4CCE-9906-3AD872F59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93" r="367"/>
          <a:stretch/>
        </p:blipFill>
        <p:spPr bwMode="auto">
          <a:xfrm>
            <a:off x="1205346" y="2558274"/>
            <a:ext cx="5321177" cy="330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4CF893-589B-483B-A93C-F392D2165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96" y="1510842"/>
            <a:ext cx="524900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F364-CF4F-4B33-99D1-937ECCE2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2ED5-BDB5-4993-8301-BBB54F24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data – 1103 subjects, 179 columns</a:t>
            </a:r>
          </a:p>
          <a:p>
            <a:r>
              <a:rPr lang="en-US" dirty="0"/>
              <a:t>PCL3 strict == 0  is 681</a:t>
            </a:r>
          </a:p>
          <a:p>
            <a:r>
              <a:rPr lang="en-US" dirty="0"/>
              <a:t>PCL3 strict == 1  is 44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8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7F52-E025-42B8-95F6-3F5D492F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Pipline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B9D4-E423-461C-A66D-CF385ECC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Impute missing data</a:t>
            </a:r>
          </a:p>
          <a:p>
            <a:r>
              <a:rPr lang="en-US" dirty="0"/>
              <a:t>PCA transformation</a:t>
            </a:r>
          </a:p>
          <a:p>
            <a:r>
              <a:rPr lang="en-US" dirty="0"/>
              <a:t>SMOTE</a:t>
            </a:r>
          </a:p>
          <a:p>
            <a:r>
              <a:rPr lang="en-US" dirty="0"/>
              <a:t>Get cross validation score</a:t>
            </a:r>
            <a:endParaRPr lang="he-IL" dirty="0"/>
          </a:p>
          <a:p>
            <a:r>
              <a:rPr lang="en-US" dirty="0"/>
              <a:t>Get training error</a:t>
            </a:r>
          </a:p>
          <a:p>
            <a:r>
              <a:rPr lang="en-US" dirty="0"/>
              <a:t>Get calibrated probabilities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316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5702-1F69-4A9F-957B-70266AFE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algorithms</a:t>
            </a: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88E326-8830-4079-A5FA-EF482CA3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263" y="1517361"/>
            <a:ext cx="10515600" cy="1111539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he-IL" dirty="0"/>
              <a:t>1. </a:t>
            </a:r>
            <a:r>
              <a:rPr lang="he-IL" altLang="he-IL" dirty="0" err="1"/>
              <a:t>Logistic</a:t>
            </a:r>
            <a:r>
              <a:rPr lang="en-US" altLang="he-IL" dirty="0"/>
              <a:t> </a:t>
            </a:r>
            <a:r>
              <a:rPr lang="he-IL" altLang="he-IL" dirty="0" err="1"/>
              <a:t>Regression</a:t>
            </a:r>
            <a:r>
              <a:rPr lang="en-US" altLang="he-IL" dirty="0"/>
              <a:t>  </a:t>
            </a:r>
            <a:r>
              <a:rPr lang="he-IL" altLang="he-IL" dirty="0"/>
              <a:t>				2</a:t>
            </a:r>
            <a:r>
              <a:rPr lang="en-US" altLang="he-IL" dirty="0"/>
              <a:t>. </a:t>
            </a:r>
            <a:r>
              <a:rPr lang="he-IL" altLang="he-IL" dirty="0" err="1"/>
              <a:t>Random</a:t>
            </a:r>
            <a:r>
              <a:rPr lang="he-IL" altLang="he-IL" dirty="0"/>
              <a:t> </a:t>
            </a:r>
            <a:r>
              <a:rPr lang="he-IL" altLang="he-IL" dirty="0" err="1"/>
              <a:t>Forest</a:t>
            </a:r>
            <a:endParaRPr lang="en-US" altLang="he-IL" dirty="0"/>
          </a:p>
        </p:txBody>
      </p:sp>
      <p:pic>
        <p:nvPicPr>
          <p:cNvPr id="4098" name="Picture 2" descr="×ª××¦××ª ×ª××× × ×¢×××¨ âªrandom forestâ¬â">
            <a:extLst>
              <a:ext uri="{FF2B5EF4-FFF2-40B4-BE49-F238E27FC236}">
                <a16:creationId xmlns:a16="http://schemas.microsoft.com/office/drawing/2014/main" id="{7E3885B3-E913-4C09-A35B-8518DB148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42" y="2628900"/>
            <a:ext cx="5638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×ª××¦××ª ×ª××× × ×¢×××¨ âªlogistic regressionâ¬â">
            <a:extLst>
              <a:ext uri="{FF2B5EF4-FFF2-40B4-BE49-F238E27FC236}">
                <a16:creationId xmlns:a16="http://schemas.microsoft.com/office/drawing/2014/main" id="{76D7AFA0-CB12-433C-9566-E60811A34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63" y="2242127"/>
            <a:ext cx="4069773" cy="406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51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6351-6153-47C7-B99A-030FDBED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logistic regression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00D2-95CB-4F51-9B18-FBCDDC92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4605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Without SMOTE –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With SMOTE –</a:t>
            </a:r>
          </a:p>
          <a:p>
            <a:pPr marL="0" indent="0">
              <a:buNone/>
            </a:pPr>
            <a:endParaRPr lang="he-IL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FA6EED-91D6-44E3-AACE-06B2F2D6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02A39-DFC4-4E22-8F07-45AEE23F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3281"/>
            <a:ext cx="573263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DEBB26-D074-4442-8E00-E8BC662D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3" y="4644919"/>
            <a:ext cx="6313883" cy="148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48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6351-6153-47C7-B99A-030FDBED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Random Forest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00D2-95CB-4F51-9B18-FBCDDC92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4605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With SMOTE –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With PCA before SMOTE</a:t>
            </a:r>
            <a:endParaRPr lang="he-I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34348-9C2F-40D1-97C8-EB9B5B33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3" y="2167788"/>
            <a:ext cx="5154865" cy="1475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5F7E50-ED5F-4AEB-A1F4-E8256FA4C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3" y="4738461"/>
            <a:ext cx="5350962" cy="17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67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69DB-0051-41F8-9AFA-D39445EE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Calibrated probability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60B5-21E1-4713-8951-63FE1971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he-IL" sz="2700" dirty="0" err="1">
                <a:hlinkClick r:id="rId2" tooltip="sklearn.linear_model.LogisticRegression"/>
              </a:rPr>
              <a:t>LogisticRegression</a:t>
            </a:r>
            <a:r>
              <a:rPr lang="he-IL" altLang="he-IL" sz="2700" dirty="0"/>
              <a:t> </a:t>
            </a:r>
            <a:r>
              <a:rPr lang="he-IL" altLang="he-IL" sz="2700" dirty="0" err="1"/>
              <a:t>returns</a:t>
            </a:r>
            <a:r>
              <a:rPr lang="he-IL" altLang="he-IL" sz="2700" dirty="0"/>
              <a:t> </a:t>
            </a:r>
            <a:r>
              <a:rPr lang="he-IL" altLang="he-IL" sz="2700" dirty="0" err="1"/>
              <a:t>well</a:t>
            </a:r>
            <a:r>
              <a:rPr lang="he-IL" altLang="he-IL" sz="2700" dirty="0"/>
              <a:t> </a:t>
            </a:r>
            <a:r>
              <a:rPr lang="he-IL" altLang="he-IL" sz="2700" dirty="0" err="1"/>
              <a:t>calibrated</a:t>
            </a:r>
            <a:r>
              <a:rPr lang="he-IL" altLang="he-IL" sz="2700" dirty="0"/>
              <a:t> </a:t>
            </a:r>
            <a:r>
              <a:rPr lang="he-IL" altLang="he-IL" sz="2700" dirty="0" err="1"/>
              <a:t>predictions</a:t>
            </a:r>
            <a:r>
              <a:rPr lang="he-IL" altLang="he-IL" sz="2700" dirty="0"/>
              <a:t> </a:t>
            </a:r>
            <a:r>
              <a:rPr lang="he-IL" altLang="he-IL" sz="2700" dirty="0" err="1"/>
              <a:t>by</a:t>
            </a:r>
            <a:r>
              <a:rPr lang="he-IL" altLang="he-IL" sz="2700" dirty="0"/>
              <a:t> </a:t>
            </a:r>
            <a:r>
              <a:rPr lang="he-IL" altLang="he-IL" sz="2700" dirty="0" err="1"/>
              <a:t>default</a:t>
            </a:r>
            <a:r>
              <a:rPr lang="he-IL" altLang="he-IL" sz="2700" dirty="0"/>
              <a:t> </a:t>
            </a:r>
            <a:r>
              <a:rPr lang="he-IL" altLang="he-IL" sz="2700" dirty="0" err="1"/>
              <a:t>as</a:t>
            </a:r>
            <a:r>
              <a:rPr lang="he-IL" altLang="he-IL" sz="2700" dirty="0"/>
              <a:t> </a:t>
            </a:r>
            <a:r>
              <a:rPr lang="he-IL" altLang="he-IL" sz="2700" dirty="0" err="1"/>
              <a:t>it</a:t>
            </a:r>
            <a:r>
              <a:rPr lang="he-IL" altLang="he-IL" sz="2700" dirty="0"/>
              <a:t> </a:t>
            </a:r>
            <a:r>
              <a:rPr lang="he-IL" altLang="he-IL" sz="2700" dirty="0" err="1"/>
              <a:t>directly</a:t>
            </a:r>
            <a:r>
              <a:rPr lang="he-IL" altLang="he-IL" sz="2700" dirty="0"/>
              <a:t> </a:t>
            </a:r>
            <a:r>
              <a:rPr lang="he-IL" altLang="he-IL" sz="2700" dirty="0" err="1"/>
              <a:t>optimizes</a:t>
            </a:r>
            <a:r>
              <a:rPr lang="he-IL" altLang="he-IL" sz="2700" dirty="0"/>
              <a:t> </a:t>
            </a:r>
            <a:r>
              <a:rPr lang="he-IL" altLang="he-IL" sz="2700" dirty="0" err="1"/>
              <a:t>log-loss</a:t>
            </a:r>
            <a:r>
              <a:rPr lang="he-IL" altLang="he-IL" sz="2700" dirty="0"/>
              <a:t>. </a:t>
            </a:r>
          </a:p>
          <a:p>
            <a:endParaRPr lang="en-US" dirty="0"/>
          </a:p>
          <a:p>
            <a:r>
              <a:rPr lang="he-IL" altLang="he-IL" dirty="0" err="1">
                <a:hlinkClick r:id="rId3" tooltip="sklearn.ensemble.RandomForestClassifier"/>
              </a:rPr>
              <a:t>RandomForestClassifier</a:t>
            </a:r>
            <a:r>
              <a:rPr lang="he-IL" altLang="he-IL" dirty="0"/>
              <a:t> </a:t>
            </a:r>
            <a:r>
              <a:rPr lang="he-IL" altLang="he-IL" dirty="0" err="1"/>
              <a:t>histograms</a:t>
            </a:r>
            <a:r>
              <a:rPr lang="he-IL" altLang="he-IL" dirty="0"/>
              <a:t> </a:t>
            </a:r>
            <a:r>
              <a:rPr lang="he-IL" altLang="he-IL" dirty="0" err="1"/>
              <a:t>show</a:t>
            </a:r>
            <a:r>
              <a:rPr lang="he-IL" altLang="he-IL" dirty="0"/>
              <a:t> </a:t>
            </a:r>
            <a:r>
              <a:rPr lang="he-IL" altLang="he-IL" dirty="0" err="1"/>
              <a:t>peaks</a:t>
            </a:r>
            <a:r>
              <a:rPr lang="he-IL" altLang="he-IL" dirty="0"/>
              <a:t> </a:t>
            </a:r>
            <a:r>
              <a:rPr lang="he-IL" altLang="he-IL" dirty="0" err="1"/>
              <a:t>at</a:t>
            </a:r>
            <a:r>
              <a:rPr lang="he-IL" altLang="he-IL" dirty="0"/>
              <a:t> </a:t>
            </a:r>
            <a:r>
              <a:rPr lang="he-IL" altLang="he-IL" dirty="0" err="1"/>
              <a:t>approximately</a:t>
            </a:r>
            <a:r>
              <a:rPr lang="he-IL" altLang="he-IL" dirty="0"/>
              <a:t> 0.2 </a:t>
            </a:r>
            <a:r>
              <a:rPr lang="he-IL" altLang="he-IL" dirty="0" err="1"/>
              <a:t>and</a:t>
            </a:r>
            <a:r>
              <a:rPr lang="he-IL" altLang="he-IL" dirty="0"/>
              <a:t> 0.9 </a:t>
            </a:r>
            <a:r>
              <a:rPr lang="he-IL" altLang="he-IL" dirty="0" err="1"/>
              <a:t>probability</a:t>
            </a:r>
            <a:r>
              <a:rPr lang="he-IL" altLang="he-IL" dirty="0"/>
              <a:t>, </a:t>
            </a:r>
            <a:r>
              <a:rPr lang="he-IL" altLang="he-IL" dirty="0" err="1"/>
              <a:t>while</a:t>
            </a:r>
            <a:r>
              <a:rPr lang="he-IL" altLang="he-IL" dirty="0"/>
              <a:t> </a:t>
            </a:r>
            <a:r>
              <a:rPr lang="he-IL" altLang="he-IL" dirty="0" err="1"/>
              <a:t>probabilities</a:t>
            </a:r>
            <a:r>
              <a:rPr lang="he-IL" altLang="he-IL" dirty="0"/>
              <a:t> </a:t>
            </a:r>
            <a:r>
              <a:rPr lang="he-IL" altLang="he-IL" dirty="0" err="1"/>
              <a:t>close</a:t>
            </a:r>
            <a:r>
              <a:rPr lang="he-IL" altLang="he-IL" dirty="0"/>
              <a:t> </a:t>
            </a:r>
            <a:r>
              <a:rPr lang="he-IL" altLang="he-IL" dirty="0" err="1"/>
              <a:t>to</a:t>
            </a:r>
            <a:r>
              <a:rPr lang="he-IL" altLang="he-IL" dirty="0"/>
              <a:t> 0 </a:t>
            </a:r>
            <a:r>
              <a:rPr lang="he-IL" altLang="he-IL" dirty="0" err="1"/>
              <a:t>or</a:t>
            </a:r>
            <a:r>
              <a:rPr lang="he-IL" altLang="he-IL" dirty="0"/>
              <a:t> 1 </a:t>
            </a:r>
            <a:r>
              <a:rPr lang="he-IL" altLang="he-IL" dirty="0" err="1"/>
              <a:t>are</a:t>
            </a:r>
            <a:r>
              <a:rPr lang="he-IL" altLang="he-IL" dirty="0"/>
              <a:t> </a:t>
            </a:r>
            <a:r>
              <a:rPr lang="he-IL" altLang="he-IL" dirty="0" err="1"/>
              <a:t>very</a:t>
            </a:r>
            <a:r>
              <a:rPr lang="he-IL" altLang="he-IL" dirty="0"/>
              <a:t> </a:t>
            </a:r>
            <a:r>
              <a:rPr lang="he-IL" altLang="he-IL" dirty="0" err="1"/>
              <a:t>rare</a:t>
            </a:r>
            <a:r>
              <a:rPr lang="he-IL" altLang="he-IL" dirty="0"/>
              <a:t>. 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61E6FA-2FF3-4328-85A8-85B63ADA1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CD05D3-C5B4-4871-9F4D-78BA0185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58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8B22-B62D-4B47-B464-E2DDC817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Calibrated probability 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5FC84-6040-4CDF-AB9F-AC03B27A4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7" y="1951239"/>
            <a:ext cx="7449590" cy="1714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56546-41D4-4174-A400-5FC684CF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07" y="3880054"/>
            <a:ext cx="7487695" cy="2543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B88360-BB3D-4110-8267-285AA6C98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845" y="2809981"/>
            <a:ext cx="4210638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18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CEEE-1407-4A31-AC12-EC467288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00" y="370898"/>
            <a:ext cx="10515600" cy="4351338"/>
          </a:xfrm>
        </p:spPr>
        <p:txBody>
          <a:bodyPr/>
          <a:lstStyle/>
          <a:p>
            <a:r>
              <a:rPr lang="en-US" dirty="0"/>
              <a:t>Log </a:t>
            </a:r>
            <a:r>
              <a:rPr lang="en-US" dirty="0" err="1"/>
              <a:t>reg</a:t>
            </a:r>
            <a:r>
              <a:rPr lang="en-US" dirty="0"/>
              <a:t>                                              Calibrated  Random Forest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RandomForestClassifier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4A369-AD7C-4367-AFD8-EE67D78C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7" y="1008120"/>
            <a:ext cx="3817282" cy="2450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679D0-0FA7-43B8-8A2F-4424FA2DF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00" y="1065278"/>
            <a:ext cx="4424560" cy="2832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E8E3C5-5E77-4091-99BE-DAF94FD81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00" y="3897999"/>
            <a:ext cx="4310133" cy="28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33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BACC-D4AA-4D0F-80CE-CE20DBAE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graphs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5CB3-E124-4BFD-93BC-09E913232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 cv = 5</a:t>
            </a:r>
          </a:p>
          <a:p>
            <a:endParaRPr lang="en-US" dirty="0"/>
          </a:p>
          <a:p>
            <a:r>
              <a:rPr lang="en-US" dirty="0"/>
              <a:t>RF cv= “</a:t>
            </a:r>
            <a:r>
              <a:rPr lang="en-US" dirty="0" err="1"/>
              <a:t>prefit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RF sigmoid 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E24D8-54CE-445E-8F69-462FC4AA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589" y="1418848"/>
            <a:ext cx="3248478" cy="2124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1A308-EEF2-41FF-A801-F09E2723F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82" y="3276675"/>
            <a:ext cx="3429479" cy="2162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C08F6A-A3CB-4491-95B3-6EFBAA49F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459" y="4584161"/>
            <a:ext cx="3372321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33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FF64-0500-4630-A3CA-20822BF9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simple calculator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80EC-C8C4-4F62-BFA0-721DB5B9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 without T2 features </a:t>
            </a:r>
          </a:p>
          <a:p>
            <a:r>
              <a:rPr lang="en-US" dirty="0"/>
              <a:t>Results: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CEF18-1EC8-4822-93C9-74A865EA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7612"/>
            <a:ext cx="6851300" cy="1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59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FF64-0500-4630-A3CA-20822BF9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simple calculator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80EC-C8C4-4F62-BFA0-721DB5B9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RF with 15 most important PCA features</a:t>
            </a:r>
          </a:p>
          <a:p>
            <a:pPr marL="0" indent="0">
              <a:buNone/>
            </a:pPr>
            <a:r>
              <a:rPr lang="en-US" dirty="0"/>
              <a:t>The features-  </a:t>
            </a:r>
            <a:r>
              <a:rPr lang="he-IL" altLang="he-IL" sz="2000" dirty="0"/>
              <a:t>'</a:t>
            </a:r>
            <a:r>
              <a:rPr lang="en-US" altLang="he-IL" sz="2000" dirty="0"/>
              <a:t>['T1ETBE’,  'T1bias’,  'T2bias’,  'state1’,  'state2’,  'trait1’,  'trait2',</a:t>
            </a:r>
          </a:p>
          <a:p>
            <a:pPr marL="0" indent="0">
              <a:buNone/>
            </a:pPr>
            <a:r>
              <a:rPr lang="en-US" altLang="he-IL" sz="2000" dirty="0"/>
              <a:t> 'phq2’,  'PCL1’,  'PCL2’,  'cd_risc1’,  'ptgi2’,  '</a:t>
            </a:r>
            <a:r>
              <a:rPr lang="en-US" altLang="he-IL" sz="2000" dirty="0" err="1"/>
              <a:t>Ashken_scale</a:t>
            </a:r>
            <a:r>
              <a:rPr lang="en-US" altLang="he-IL" sz="2000" dirty="0"/>
              <a:t>’,  '</a:t>
            </a:r>
            <a:r>
              <a:rPr lang="en-US" altLang="he-IL" sz="2000" dirty="0" err="1"/>
              <a:t>Sephar_scale</a:t>
            </a:r>
            <a:r>
              <a:rPr lang="en-US" altLang="he-IL" sz="2000" dirty="0"/>
              <a:t>’,  'Unknown']</a:t>
            </a:r>
            <a:endParaRPr lang="en-US" dirty="0"/>
          </a:p>
          <a:p>
            <a:r>
              <a:rPr lang="en-US" dirty="0"/>
              <a:t>Results: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3546463-9BC8-49CA-B1EE-AAEF2C033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80AAC-A960-415B-839A-A62F8478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6304450" cy="15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2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F011-8E13-4D1D-B3C7-8FD2E26B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D440-81A7-45A9-800E-83BB86DB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 data column – 0.5 threshold</a:t>
            </a:r>
          </a:p>
          <a:p>
            <a:r>
              <a:rPr lang="en-US" dirty="0"/>
              <a:t>Missing data row – 0.9 threshold (None)</a:t>
            </a:r>
          </a:p>
          <a:p>
            <a:endParaRPr lang="en-US" dirty="0"/>
          </a:p>
          <a:p>
            <a:r>
              <a:rPr lang="en-US" dirty="0"/>
              <a:t>Features: 64</a:t>
            </a:r>
          </a:p>
          <a:p>
            <a:endParaRPr lang="en-US" dirty="0"/>
          </a:p>
          <a:p>
            <a:r>
              <a:rPr lang="en-US" dirty="0" err="1"/>
              <a:t>Strafiied</a:t>
            </a:r>
            <a:r>
              <a:rPr lang="en-US" dirty="0"/>
              <a:t> train test split – 0.15 test</a:t>
            </a:r>
          </a:p>
        </p:txBody>
      </p:sp>
    </p:spTree>
    <p:extLst>
      <p:ext uri="{BB962C8B-B14F-4D97-AF65-F5344CB8AC3E}">
        <p14:creationId xmlns:p14="http://schemas.microsoft.com/office/powerpoint/2010/main" val="709082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231F-F86C-43F8-BD7B-D778B4C8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now?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2A45-6B02-4685-B885-A22086A5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review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Grid search &amp; other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Clustering &amp; unsupervised learning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i="1" dirty="0"/>
          </a:p>
        </p:txBody>
      </p:sp>
    </p:spTree>
    <p:extLst>
      <p:ext uri="{BB962C8B-B14F-4D97-AF65-F5344CB8AC3E}">
        <p14:creationId xmlns:p14="http://schemas.microsoft.com/office/powerpoint/2010/main" val="160505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6DC4-B6B4-4EA7-97E0-B88C4ECC4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007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6FAC-656F-47E6-BEEB-D08404F3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 features groups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7E98-3ABF-4620-B789-91A517AFC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Time dependent features:</a:t>
            </a:r>
          </a:p>
          <a:p>
            <a:pPr>
              <a:buFontTx/>
              <a:buChar char="-"/>
            </a:pPr>
            <a:r>
              <a:rPr lang="en-US" dirty="0"/>
              <a:t>Only T1 &amp; T2</a:t>
            </a:r>
          </a:p>
          <a:p>
            <a:pPr>
              <a:buFontTx/>
              <a:buChar char="-"/>
            </a:pPr>
            <a:r>
              <a:rPr lang="en-US" dirty="0"/>
              <a:t>Coping </a:t>
            </a:r>
            <a:r>
              <a:rPr lang="en-US" dirty="0" err="1"/>
              <a:t>mechanimsms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Psychological </a:t>
            </a:r>
            <a:r>
              <a:rPr lang="en-US" dirty="0" err="1"/>
              <a:t>isssues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Dot probe</a:t>
            </a:r>
          </a:p>
          <a:p>
            <a:r>
              <a:rPr lang="en-US" dirty="0" err="1"/>
              <a:t>Unifomal</a:t>
            </a:r>
            <a:r>
              <a:rPr lang="en-US" dirty="0"/>
              <a:t> features:</a:t>
            </a:r>
          </a:p>
          <a:p>
            <a:pPr>
              <a:buFontTx/>
              <a:buChar char="-"/>
            </a:pPr>
            <a:r>
              <a:rPr lang="en-US" dirty="0"/>
              <a:t>Genes</a:t>
            </a:r>
          </a:p>
          <a:p>
            <a:pPr>
              <a:buFontTx/>
              <a:buChar char="-"/>
            </a:pPr>
            <a:r>
              <a:rPr lang="en-US" dirty="0"/>
              <a:t>Army</a:t>
            </a:r>
          </a:p>
          <a:p>
            <a:pPr>
              <a:buFontTx/>
              <a:buChar char="-"/>
            </a:pPr>
            <a:r>
              <a:rPr lang="en-US" dirty="0"/>
              <a:t>Demographic</a:t>
            </a:r>
          </a:p>
          <a:p>
            <a:pPr>
              <a:buFontTx/>
              <a:buChar char="-"/>
            </a:pPr>
            <a:r>
              <a:rPr lang="en-US" dirty="0"/>
              <a:t>others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458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Coping </a:t>
            </a:r>
            <a:r>
              <a:rPr lang="en-US" dirty="0" err="1"/>
              <a:t>mechanimsms</a:t>
            </a:r>
            <a:r>
              <a:rPr lang="en-US" dirty="0"/>
              <a:t>:</a:t>
            </a:r>
          </a:p>
          <a:p>
            <a:r>
              <a:rPr lang="en-US" dirty="0"/>
              <a:t>"</a:t>
            </a:r>
            <a:r>
              <a:rPr lang="en-US" dirty="0" err="1"/>
              <a:t>active_coping</a:t>
            </a:r>
            <a:r>
              <a:rPr lang="en-US" dirty="0"/>
              <a:t>", "planning", "</a:t>
            </a:r>
            <a:r>
              <a:rPr lang="en-US" dirty="0" err="1"/>
              <a:t>positive_reframing</a:t>
            </a:r>
            <a:r>
              <a:rPr lang="en-US" dirty="0"/>
              <a:t>", "acceptance", "humor", "religion", "</a:t>
            </a:r>
            <a:r>
              <a:rPr lang="en-US" dirty="0" err="1"/>
              <a:t>emotional_support</a:t>
            </a:r>
            <a:r>
              <a:rPr lang="en-US" dirty="0"/>
              <a:t>", "</a:t>
            </a:r>
            <a:r>
              <a:rPr lang="en-US" dirty="0" err="1"/>
              <a:t>instrumental_support</a:t>
            </a:r>
            <a:r>
              <a:rPr lang="en-US" dirty="0"/>
              <a:t>", "</a:t>
            </a:r>
            <a:r>
              <a:rPr lang="en-US" dirty="0" err="1"/>
              <a:t>self_distraction</a:t>
            </a:r>
            <a:r>
              <a:rPr lang="en-US" dirty="0"/>
              <a:t>", "denial1, "venting”, "substance_use”,"</a:t>
            </a:r>
            <a:r>
              <a:rPr lang="en-US" dirty="0" err="1"/>
              <a:t>behavioral_disengagement</a:t>
            </a:r>
            <a:r>
              <a:rPr lang="en-US" dirty="0"/>
              <a:t>", "</a:t>
            </a:r>
            <a:r>
              <a:rPr lang="en-US" dirty="0" err="1"/>
              <a:t>self_blame</a:t>
            </a:r>
            <a:r>
              <a:rPr lang="en-US" dirty="0"/>
              <a:t>",</a:t>
            </a:r>
          </a:p>
          <a:p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898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Psychological </a:t>
            </a:r>
            <a:r>
              <a:rPr lang="en-US" dirty="0" err="1"/>
              <a:t>isssues</a:t>
            </a:r>
            <a:r>
              <a:rPr lang="en-US" dirty="0"/>
              <a:t>:</a:t>
            </a:r>
          </a:p>
          <a:p>
            <a:r>
              <a:rPr lang="en-US" dirty="0"/>
              <a:t>"state”, "trait", "lot “, “</a:t>
            </a:r>
            <a:r>
              <a:rPr lang="en-US" dirty="0" err="1"/>
              <a:t>phq</a:t>
            </a:r>
            <a:r>
              <a:rPr lang="en-US" dirty="0"/>
              <a:t>", "PCL”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660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Dot probe:</a:t>
            </a:r>
          </a:p>
          <a:p>
            <a:r>
              <a:rPr lang="en-US" dirty="0"/>
              <a:t> "T1Acc1t", "T1Acc1n", "T1bias"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072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Genes :</a:t>
            </a:r>
          </a:p>
          <a:p>
            <a:r>
              <a:rPr lang="en-US" dirty="0"/>
              <a:t>"HML_5HTT", "HL_MAOA", "HML_NPY“, "HML_FKBP5"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433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450</Words>
  <Application>Microsoft Office PowerPoint</Application>
  <PresentationFormat>Widescreen</PresentationFormat>
  <Paragraphs>125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PTSD risk calculator</vt:lpstr>
      <vt:lpstr>The task</vt:lpstr>
      <vt:lpstr>Describe data</vt:lpstr>
      <vt:lpstr>Features</vt:lpstr>
      <vt:lpstr>Few  features groups</vt:lpstr>
      <vt:lpstr>Time dependent features</vt:lpstr>
      <vt:lpstr>Time dependent features</vt:lpstr>
      <vt:lpstr>Time dependent features</vt:lpstr>
      <vt:lpstr>uniform features</vt:lpstr>
      <vt:lpstr>uniform features</vt:lpstr>
      <vt:lpstr>uniform features</vt:lpstr>
      <vt:lpstr>uniform features</vt:lpstr>
      <vt:lpstr>Imputation &amp; scaling </vt:lpstr>
      <vt:lpstr>Feature selection</vt:lpstr>
      <vt:lpstr>Feature engineering</vt:lpstr>
      <vt:lpstr>PCA</vt:lpstr>
      <vt:lpstr>SMOTE: Synthetic Minority Over-sampling Technique</vt:lpstr>
      <vt:lpstr>Algorithm evaluation</vt:lpstr>
      <vt:lpstr>F1 Score</vt:lpstr>
      <vt:lpstr>Pipline</vt:lpstr>
      <vt:lpstr>The algorithms</vt:lpstr>
      <vt:lpstr>Results logistic regression</vt:lpstr>
      <vt:lpstr>Results Random Forest</vt:lpstr>
      <vt:lpstr>Calibrated probability </vt:lpstr>
      <vt:lpstr>Calibrated probability </vt:lpstr>
      <vt:lpstr>PowerPoint Presentation</vt:lpstr>
      <vt:lpstr>More graphs</vt:lpstr>
      <vt:lpstr>We want simple calculator</vt:lpstr>
      <vt:lpstr>We want simple calculator</vt:lpstr>
      <vt:lpstr>What’s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Anxiety classifier</dc:title>
  <dc:creator>גשור</dc:creator>
  <cp:lastModifiedBy>גשור</cp:lastModifiedBy>
  <cp:revision>70</cp:revision>
  <dcterms:created xsi:type="dcterms:W3CDTF">2018-10-15T06:44:31Z</dcterms:created>
  <dcterms:modified xsi:type="dcterms:W3CDTF">2019-01-14T08:40:51Z</dcterms:modified>
</cp:coreProperties>
</file>