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4" r:id="rId2"/>
    <p:sldId id="268" r:id="rId3"/>
    <p:sldId id="285" r:id="rId4"/>
    <p:sldId id="288" r:id="rId5"/>
    <p:sldId id="291" r:id="rId6"/>
    <p:sldId id="289" r:id="rId7"/>
    <p:sldId id="290" r:id="rId8"/>
    <p:sldId id="287" r:id="rId9"/>
    <p:sldId id="267" r:id="rId10"/>
    <p:sldId id="270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F05A1-1926-4172-B632-C8D26F420B3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F20645-2624-414A-A553-CBB8AA734FFC}">
      <dgm:prSet phldrT="[Text]"/>
      <dgm:spPr/>
      <dgm:t>
        <a:bodyPr/>
        <a:lstStyle/>
        <a:p>
          <a:pPr rtl="1"/>
          <a:r>
            <a:rPr lang="en-US" dirty="0"/>
            <a:t>imputation</a:t>
          </a:r>
          <a:endParaRPr lang="he-IL" dirty="0"/>
        </a:p>
      </dgm:t>
    </dgm:pt>
    <dgm:pt modelId="{04855200-989D-43E8-9FFA-DC299BE2A16D}" type="parTrans" cxnId="{091D0F0E-3DE5-4854-9E78-D6F22DBDAAB6}">
      <dgm:prSet/>
      <dgm:spPr/>
      <dgm:t>
        <a:bodyPr/>
        <a:lstStyle/>
        <a:p>
          <a:pPr rtl="1"/>
          <a:endParaRPr lang="he-IL"/>
        </a:p>
      </dgm:t>
    </dgm:pt>
    <dgm:pt modelId="{8B4CD00D-B398-4724-94C1-39C9E15DDD5C}" type="sibTrans" cxnId="{091D0F0E-3DE5-4854-9E78-D6F22DBDAAB6}">
      <dgm:prSet/>
      <dgm:spPr/>
      <dgm:t>
        <a:bodyPr/>
        <a:lstStyle/>
        <a:p>
          <a:pPr rtl="1"/>
          <a:endParaRPr lang="he-IL"/>
        </a:p>
      </dgm:t>
    </dgm:pt>
    <dgm:pt modelId="{EF0A58F2-9237-4F3E-A868-B44FFBE5ACD7}">
      <dgm:prSet phldrT="[Text]"/>
      <dgm:spPr/>
      <dgm:t>
        <a:bodyPr/>
        <a:lstStyle/>
        <a:p>
          <a:pPr rtl="1"/>
          <a:r>
            <a:rPr lang="en-US" dirty="0"/>
            <a:t>Recursive feature elimination</a:t>
          </a:r>
          <a:endParaRPr lang="he-IL" dirty="0"/>
        </a:p>
      </dgm:t>
    </dgm:pt>
    <dgm:pt modelId="{6CDC86A6-C57D-4749-8305-A7A802CD5A45}" type="parTrans" cxnId="{F6E5D020-B521-42A0-98BC-5C54C9989A84}">
      <dgm:prSet/>
      <dgm:spPr/>
      <dgm:t>
        <a:bodyPr/>
        <a:lstStyle/>
        <a:p>
          <a:pPr rtl="1"/>
          <a:endParaRPr lang="he-IL"/>
        </a:p>
      </dgm:t>
    </dgm:pt>
    <dgm:pt modelId="{38BA6031-6923-4B27-91EF-5553A6895E31}" type="sibTrans" cxnId="{F6E5D020-B521-42A0-98BC-5C54C9989A84}">
      <dgm:prSet/>
      <dgm:spPr/>
      <dgm:t>
        <a:bodyPr/>
        <a:lstStyle/>
        <a:p>
          <a:pPr rtl="1"/>
          <a:endParaRPr lang="he-IL"/>
        </a:p>
      </dgm:t>
    </dgm:pt>
    <dgm:pt modelId="{FD39D95E-3926-4322-BD19-B9B236EB1C62}">
      <dgm:prSet/>
      <dgm:spPr/>
      <dgm:t>
        <a:bodyPr/>
        <a:lstStyle/>
        <a:p>
          <a:pPr rtl="1"/>
          <a:r>
            <a:rPr lang="en-US" dirty="0" err="1"/>
            <a:t>CatBoost</a:t>
          </a:r>
          <a:endParaRPr lang="he-IL" dirty="0"/>
        </a:p>
      </dgm:t>
    </dgm:pt>
    <dgm:pt modelId="{3CE034C3-ED80-443B-BF19-BD3561CF326C}" type="parTrans" cxnId="{A43A1FF0-AE85-425B-92DE-1EC7022558CA}">
      <dgm:prSet/>
      <dgm:spPr/>
      <dgm:t>
        <a:bodyPr/>
        <a:lstStyle/>
        <a:p>
          <a:pPr rtl="1"/>
          <a:endParaRPr lang="he-IL"/>
        </a:p>
      </dgm:t>
    </dgm:pt>
    <dgm:pt modelId="{5C8821AD-E31A-4356-BE14-B723BA87CD8D}" type="sibTrans" cxnId="{A43A1FF0-AE85-425B-92DE-1EC7022558CA}">
      <dgm:prSet/>
      <dgm:spPr/>
      <dgm:t>
        <a:bodyPr/>
        <a:lstStyle/>
        <a:p>
          <a:pPr rtl="1"/>
          <a:endParaRPr lang="he-IL"/>
        </a:p>
      </dgm:t>
    </dgm:pt>
    <dgm:pt modelId="{CCF5281D-1A98-478B-A377-90C1AFAB4EBE}">
      <dgm:prSet phldrT="[Text]"/>
      <dgm:spPr/>
      <dgm:t>
        <a:bodyPr/>
        <a:lstStyle/>
        <a:p>
          <a:pPr rtl="1"/>
          <a:r>
            <a:rPr lang="en-US" dirty="0"/>
            <a:t>STD features</a:t>
          </a:r>
          <a:endParaRPr lang="he-IL" dirty="0"/>
        </a:p>
      </dgm:t>
    </dgm:pt>
    <dgm:pt modelId="{39E34BDA-7638-4D17-BDCF-135027A55BA2}" type="parTrans" cxnId="{175AC97E-49F8-46DC-A81E-A33B2551FFFF}">
      <dgm:prSet/>
      <dgm:spPr/>
      <dgm:t>
        <a:bodyPr/>
        <a:lstStyle/>
        <a:p>
          <a:pPr rtl="1"/>
          <a:endParaRPr lang="he-IL"/>
        </a:p>
      </dgm:t>
    </dgm:pt>
    <dgm:pt modelId="{85C28479-F759-4263-9856-E827E457DE65}" type="sibTrans" cxnId="{175AC97E-49F8-46DC-A81E-A33B2551FFFF}">
      <dgm:prSet/>
      <dgm:spPr/>
      <dgm:t>
        <a:bodyPr/>
        <a:lstStyle/>
        <a:p>
          <a:pPr rtl="1"/>
          <a:endParaRPr lang="he-IL"/>
        </a:p>
      </dgm:t>
    </dgm:pt>
    <dgm:pt modelId="{8EAE7456-C768-439C-A652-C1A3341AB798}" type="pres">
      <dgm:prSet presAssocID="{D90F05A1-1926-4172-B632-C8D26F420B35}" presName="Name0" presStyleCnt="0">
        <dgm:presLayoutVars>
          <dgm:dir/>
          <dgm:animLvl val="lvl"/>
          <dgm:resizeHandles val="exact"/>
        </dgm:presLayoutVars>
      </dgm:prSet>
      <dgm:spPr/>
    </dgm:pt>
    <dgm:pt modelId="{8FDBF3AB-A653-4168-9844-A7694D50D6D5}" type="pres">
      <dgm:prSet presAssocID="{E7F20645-2624-414A-A553-CBB8AA734FF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B5C4EB-CE59-4E94-BD4D-35F6C2B5D06B}" type="pres">
      <dgm:prSet presAssocID="{8B4CD00D-B398-4724-94C1-39C9E15DDD5C}" presName="parTxOnlySpace" presStyleCnt="0"/>
      <dgm:spPr/>
    </dgm:pt>
    <dgm:pt modelId="{E24BF17A-D669-474A-91D7-F7EF24269AF5}" type="pres">
      <dgm:prSet presAssocID="{CCF5281D-1A98-478B-A377-90C1AFAB4EB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D83D79-0CF0-4DF6-946B-4DDDF4517854}" type="pres">
      <dgm:prSet presAssocID="{85C28479-F759-4263-9856-E827E457DE65}" presName="parTxOnlySpace" presStyleCnt="0"/>
      <dgm:spPr/>
    </dgm:pt>
    <dgm:pt modelId="{541DF4E8-60A0-44CB-A545-5057BF099E62}" type="pres">
      <dgm:prSet presAssocID="{EF0A58F2-9237-4F3E-A868-B44FFBE5ACD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98D80F-56FD-48DF-9F34-FD77E793C2AB}" type="pres">
      <dgm:prSet presAssocID="{38BA6031-6923-4B27-91EF-5553A6895E31}" presName="parTxOnlySpace" presStyleCnt="0"/>
      <dgm:spPr/>
    </dgm:pt>
    <dgm:pt modelId="{33BB6CEC-B7B8-4BB7-9B93-9FB08ECDEE89}" type="pres">
      <dgm:prSet presAssocID="{FD39D95E-3926-4322-BD19-B9B236EB1C6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1D0F0E-3DE5-4854-9E78-D6F22DBDAAB6}" srcId="{D90F05A1-1926-4172-B632-C8D26F420B35}" destId="{E7F20645-2624-414A-A553-CBB8AA734FFC}" srcOrd="0" destOrd="0" parTransId="{04855200-989D-43E8-9FFA-DC299BE2A16D}" sibTransId="{8B4CD00D-B398-4724-94C1-39C9E15DDD5C}"/>
    <dgm:cxn modelId="{F6E5D020-B521-42A0-98BC-5C54C9989A84}" srcId="{D90F05A1-1926-4172-B632-C8D26F420B35}" destId="{EF0A58F2-9237-4F3E-A868-B44FFBE5ACD7}" srcOrd="2" destOrd="0" parTransId="{6CDC86A6-C57D-4749-8305-A7A802CD5A45}" sibTransId="{38BA6031-6923-4B27-91EF-5553A6895E31}"/>
    <dgm:cxn modelId="{F04F1E4A-87A1-46A6-B64C-7D9C60386D95}" type="presOf" srcId="{D90F05A1-1926-4172-B632-C8D26F420B35}" destId="{8EAE7456-C768-439C-A652-C1A3341AB798}" srcOrd="0" destOrd="0" presId="urn:microsoft.com/office/officeart/2005/8/layout/chevron1"/>
    <dgm:cxn modelId="{4E94186B-0825-4796-A621-D841677AE560}" type="presOf" srcId="{E7F20645-2624-414A-A553-CBB8AA734FFC}" destId="{8FDBF3AB-A653-4168-9844-A7694D50D6D5}" srcOrd="0" destOrd="0" presId="urn:microsoft.com/office/officeart/2005/8/layout/chevron1"/>
    <dgm:cxn modelId="{149EF077-44F2-4483-9EA4-417B799D5A9D}" type="presOf" srcId="{EF0A58F2-9237-4F3E-A868-B44FFBE5ACD7}" destId="{541DF4E8-60A0-44CB-A545-5057BF099E62}" srcOrd="0" destOrd="0" presId="urn:microsoft.com/office/officeart/2005/8/layout/chevron1"/>
    <dgm:cxn modelId="{175AC97E-49F8-46DC-A81E-A33B2551FFFF}" srcId="{D90F05A1-1926-4172-B632-C8D26F420B35}" destId="{CCF5281D-1A98-478B-A377-90C1AFAB4EBE}" srcOrd="1" destOrd="0" parTransId="{39E34BDA-7638-4D17-BDCF-135027A55BA2}" sibTransId="{85C28479-F759-4263-9856-E827E457DE65}"/>
    <dgm:cxn modelId="{3B892896-A2F8-488A-B4D7-B69CAF97784D}" type="presOf" srcId="{CCF5281D-1A98-478B-A377-90C1AFAB4EBE}" destId="{E24BF17A-D669-474A-91D7-F7EF24269AF5}" srcOrd="0" destOrd="0" presId="urn:microsoft.com/office/officeart/2005/8/layout/chevron1"/>
    <dgm:cxn modelId="{A43A1FF0-AE85-425B-92DE-1EC7022558CA}" srcId="{D90F05A1-1926-4172-B632-C8D26F420B35}" destId="{FD39D95E-3926-4322-BD19-B9B236EB1C62}" srcOrd="3" destOrd="0" parTransId="{3CE034C3-ED80-443B-BF19-BD3561CF326C}" sibTransId="{5C8821AD-E31A-4356-BE14-B723BA87CD8D}"/>
    <dgm:cxn modelId="{58B313FB-E8B7-4E72-B792-279A75A89D94}" type="presOf" srcId="{FD39D95E-3926-4322-BD19-B9B236EB1C62}" destId="{33BB6CEC-B7B8-4BB7-9B93-9FB08ECDEE89}" srcOrd="0" destOrd="0" presId="urn:microsoft.com/office/officeart/2005/8/layout/chevron1"/>
    <dgm:cxn modelId="{34F51C07-04FE-4D59-8993-788CEF39CEEB}" type="presParOf" srcId="{8EAE7456-C768-439C-A652-C1A3341AB798}" destId="{8FDBF3AB-A653-4168-9844-A7694D50D6D5}" srcOrd="0" destOrd="0" presId="urn:microsoft.com/office/officeart/2005/8/layout/chevron1"/>
    <dgm:cxn modelId="{7B1A8258-11B7-4093-B7BB-CB4AB7C47367}" type="presParOf" srcId="{8EAE7456-C768-439C-A652-C1A3341AB798}" destId="{BEB5C4EB-CE59-4E94-BD4D-35F6C2B5D06B}" srcOrd="1" destOrd="0" presId="urn:microsoft.com/office/officeart/2005/8/layout/chevron1"/>
    <dgm:cxn modelId="{ABA7FE13-7C85-4B48-BE5F-7E15BC4F0DC4}" type="presParOf" srcId="{8EAE7456-C768-439C-A652-C1A3341AB798}" destId="{E24BF17A-D669-474A-91D7-F7EF24269AF5}" srcOrd="2" destOrd="0" presId="urn:microsoft.com/office/officeart/2005/8/layout/chevron1"/>
    <dgm:cxn modelId="{DB3BFD91-265D-4F0A-A8F8-5A1C26C00D9E}" type="presParOf" srcId="{8EAE7456-C768-439C-A652-C1A3341AB798}" destId="{10D83D79-0CF0-4DF6-946B-4DDDF4517854}" srcOrd="3" destOrd="0" presId="urn:microsoft.com/office/officeart/2005/8/layout/chevron1"/>
    <dgm:cxn modelId="{05ECE685-422C-4496-A57E-6C33D93B4670}" type="presParOf" srcId="{8EAE7456-C768-439C-A652-C1A3341AB798}" destId="{541DF4E8-60A0-44CB-A545-5057BF099E62}" srcOrd="4" destOrd="0" presId="urn:microsoft.com/office/officeart/2005/8/layout/chevron1"/>
    <dgm:cxn modelId="{558E5A45-1B2A-47BB-9954-E24C8FBFE6B8}" type="presParOf" srcId="{8EAE7456-C768-439C-A652-C1A3341AB798}" destId="{2598D80F-56FD-48DF-9F34-FD77E793C2AB}" srcOrd="5" destOrd="0" presId="urn:microsoft.com/office/officeart/2005/8/layout/chevron1"/>
    <dgm:cxn modelId="{7368173E-7D3F-4EFC-A8CC-BD47D1FF7804}" type="presParOf" srcId="{8EAE7456-C768-439C-A652-C1A3341AB798}" destId="{33BB6CEC-B7B8-4BB7-9B93-9FB08ECDEE89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BF3AB-A653-4168-9844-A7694D50D6D5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imputation</a:t>
          </a:r>
          <a:endParaRPr lang="he-IL" sz="2500" kern="1200" dirty="0"/>
        </a:p>
      </dsp:txBody>
      <dsp:txXfrm>
        <a:off x="572760" y="1607785"/>
        <a:ext cx="1703651" cy="1135766"/>
      </dsp:txXfrm>
    </dsp:sp>
    <dsp:sp modelId="{E24BF17A-D669-474A-91D7-F7EF24269AF5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STD features</a:t>
          </a:r>
          <a:endParaRPr lang="he-IL" sz="2500" kern="1200" dirty="0"/>
        </a:p>
      </dsp:txBody>
      <dsp:txXfrm>
        <a:off x="3128236" y="1607785"/>
        <a:ext cx="1703651" cy="1135766"/>
      </dsp:txXfrm>
    </dsp:sp>
    <dsp:sp modelId="{541DF4E8-60A0-44CB-A545-5057BF099E62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Recursive feature elimination</a:t>
          </a:r>
          <a:endParaRPr lang="he-IL" sz="2500" kern="1200" dirty="0"/>
        </a:p>
      </dsp:txBody>
      <dsp:txXfrm>
        <a:off x="5683712" y="1607785"/>
        <a:ext cx="1703651" cy="1135766"/>
      </dsp:txXfrm>
    </dsp:sp>
    <dsp:sp modelId="{33BB6CEC-B7B8-4BB7-9B93-9FB08ECDEE89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CatBoost</a:t>
          </a:r>
          <a:endParaRPr lang="he-IL" sz="2500" kern="1200" dirty="0"/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8DE2F67-C6D4-470E-BEB9-058F9F971D13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CBDC82A-B1FF-48E5-AE53-643AE80C75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040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416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article</a:t>
            </a:r>
          </a:p>
          <a:p>
            <a:endParaRPr lang="en-US" dirty="0"/>
          </a:p>
          <a:p>
            <a:r>
              <a:rPr lang="en-US" dirty="0"/>
              <a:t>Our </a:t>
            </a:r>
            <a:r>
              <a:rPr lang="en-US" dirty="0" err="1"/>
              <a:t>targer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t’3</a:t>
            </a:r>
          </a:p>
          <a:p>
            <a:endParaRPr lang="en-US" dirty="0"/>
          </a:p>
          <a:p>
            <a:r>
              <a:rPr lang="en-US" dirty="0"/>
              <a:t>The diff targets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096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ED4DB-73D4-4138-9C93-4B5CEAC7E70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21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664B-C2FF-4A29-87B2-5EFFEA21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6446-BA3D-48C6-A605-CD65888F6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9FA8-74A7-4FB9-B750-AFC585B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36FE-89C4-4287-AA4B-0849218C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D343-A291-43B8-BA80-0DE88AB7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79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710E-5EB7-4690-B9A7-E7A65071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FAE73-F22B-4F8F-AEF3-A5863A05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3C844-A284-40DC-BACD-A2A6797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2003-4582-46C1-9054-A19B40904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A6EA-0CE6-4AE8-9F66-70FD09F7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5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22DFA-1F3B-4E0F-BE4E-BF944E992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8DF28-D97C-482D-9256-69F3FA33E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1726-79C1-41A0-8E16-4A2F679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FD27-35F0-43EB-B501-BF3AD24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E47D-9432-4663-BD17-5D3CB361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3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0CB6-0A42-4A36-9324-7FDAB7A0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8A84-9CA3-4F96-80E1-10607E239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7B7B-DFF1-49CD-859D-A2E316E2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3333-9D7C-4A2A-96A2-C9AB79D5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FD45-DBD5-4B40-9B84-96407A3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9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611B-86EE-49CB-B1DB-533531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4F8F-F3CC-479E-AECA-31AA4C91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1B32-6223-4811-BDA8-DF246601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725D-4FE6-46DC-B408-F14962B1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D64-481B-4307-BCBA-A438248B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7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05F1-86EC-4BB4-9160-57F52467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2385-C48D-4ADC-AE43-E3D998F0C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A47E9-4659-4F70-82D6-864CEC54F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34FC-0DB3-4B71-A844-C9CBE519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62DD2-DCC9-4EA2-A113-B5803FF2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8EB3F-EC4D-49B7-B402-93986C94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68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69A9-93EF-451C-90F2-B53D6E42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0FADD-48A5-499C-A6D9-5EBA703F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12C8E-436C-46C8-AF7C-B58711C2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9E317-426D-4364-B996-B7CC9BA08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88095-A2D5-4B90-B7C3-7893E851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561E9-1362-4CFF-B644-9DB448AC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DD6E1-13A1-4676-A1DE-C9DE0B75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819AD-661C-4E78-8B3D-ADF156AC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22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2C8B-F7F0-44FC-8F75-53E0F80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59FC7-9E02-423B-AD46-248EB34E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4068A-356B-4BE9-B5D4-AF9403D2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42403-57FA-4432-8C2D-36D8BF85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89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D2FD9-7244-43D8-ACBB-5E5820A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8237B-6B80-47F6-94E4-77A74A5D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EC648-DA61-4F9D-B515-8F12BECF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9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D921-408B-4636-8EA1-3BC498A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DC8D-9D92-435C-80D2-C851AEA8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97A4-F571-4148-99B3-FC028D46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153F-3657-462E-968D-DE188516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06D6-4A88-4D03-8672-FD32375F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542E9-74B9-444B-88E4-0424439C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2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399C-7AC6-4201-8F37-F223B7B4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4707D-95D2-4959-A673-C9FBC7BD4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11C5E-75A9-4C8C-821D-2CC2C3D5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4E00B-598D-4D2D-B6C4-2CB91993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A73A-B6A0-4402-AB70-D4AC10CB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C9E6-09D9-44BB-9B9D-0608BE37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11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E9088-EBC9-4F17-9775-5B08BB7C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7996-D489-44F6-B5D3-33704B64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98406-0D5B-4C36-AF21-EA093602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EF77-E5DA-4873-94BD-EF98EFDB2706}" type="datetimeFigureOut">
              <a:rPr lang="he-IL" smtClean="0"/>
              <a:t>ז'/חשון/תש"פ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CBCC-9983-45A0-80B0-E554087FF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B4AA-1472-41FA-B821-8B3FA569B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50E8-41B2-4EC2-B89F-1C4507DE6AF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60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BEE0-ED73-4CAD-8E01-47DEF0A2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Traumatic Stress Disorder Predictor</a:t>
            </a:r>
          </a:p>
        </p:txBody>
      </p:sp>
    </p:spTree>
    <p:extLst>
      <p:ext uri="{BB962C8B-B14F-4D97-AF65-F5344CB8AC3E}">
        <p14:creationId xmlns:p14="http://schemas.microsoft.com/office/powerpoint/2010/main" val="27244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856B-CBD8-4FCA-9937-07ED958E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7845-DF41-4EC7-995A-F417D486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to make a use for the unlabeled data?</a:t>
            </a:r>
          </a:p>
          <a:p>
            <a:r>
              <a:rPr lang="en-US" dirty="0"/>
              <a:t>How to improve our classifier?</a:t>
            </a:r>
          </a:p>
          <a:p>
            <a:r>
              <a:rPr lang="en-US" dirty="0"/>
              <a:t>How to deal with the classes unbalance?</a:t>
            </a:r>
          </a:p>
          <a:p>
            <a:r>
              <a:rPr lang="en-US" dirty="0"/>
              <a:t>Should we use other algorithms?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75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E0E4-AB94-496B-817D-8E54840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Research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D683D-0C40-47BD-8AF1-18746FEC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1616"/>
            <a:ext cx="11696700" cy="3090863"/>
          </a:xfrm>
        </p:spPr>
        <p:txBody>
          <a:bodyPr>
            <a:noAutofit/>
          </a:bodyPr>
          <a:lstStyle/>
          <a:p>
            <a:r>
              <a:rPr lang="en-US" sz="2000" dirty="0"/>
              <a:t>Prediction of PTSD that occur as a result of service </a:t>
            </a:r>
            <a:r>
              <a:rPr lang="en-US" sz="2000"/>
              <a:t>in IDF.</a:t>
            </a:r>
            <a:endParaRPr lang="en-US" sz="2000" dirty="0"/>
          </a:p>
          <a:p>
            <a:r>
              <a:rPr lang="en-US" sz="2000" dirty="0"/>
              <a:t>The data is based on Wald I. 2009 army research.</a:t>
            </a:r>
          </a:p>
          <a:p>
            <a:r>
              <a:rPr lang="en-US" sz="2000" dirty="0"/>
              <a:t>T1 – 2 weeks after recruitment     </a:t>
            </a:r>
          </a:p>
          <a:p>
            <a:pPr marL="0" indent="0">
              <a:buNone/>
            </a:pPr>
            <a:r>
              <a:rPr lang="en-US" sz="2000" dirty="0"/>
              <a:t>    T2 – pre-deployment, 24 weeks after recruitment  </a:t>
            </a:r>
          </a:p>
          <a:p>
            <a:pPr marL="0" indent="0">
              <a:buNone/>
            </a:pPr>
            <a:r>
              <a:rPr lang="en-US" sz="2000" dirty="0"/>
              <a:t>    T3 – 1 year after recruitment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CA5C7-2A3B-4E88-A205-6785DEDE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73" y="3528287"/>
            <a:ext cx="8058150" cy="33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CD5E-7CB0-4371-B40F-6B44396A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Features  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52E7C-3658-4052-BCDE-0B765EDA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15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Single time sample features: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Genome data </a:t>
            </a:r>
          </a:p>
          <a:p>
            <a:pPr>
              <a:buFontTx/>
              <a:buChar char="-"/>
            </a:pPr>
            <a:r>
              <a:rPr lang="en-US" dirty="0"/>
              <a:t>Demographics</a:t>
            </a:r>
          </a:p>
          <a:p>
            <a:pPr>
              <a:buFontTx/>
              <a:buChar char="-"/>
            </a:pPr>
            <a:r>
              <a:rPr lang="en-US" dirty="0"/>
              <a:t>Trauma history</a:t>
            </a:r>
          </a:p>
          <a:p>
            <a:pPr>
              <a:buFontTx/>
              <a:buChar char="-"/>
            </a:pPr>
            <a:endParaRPr lang="en-US" b="1" dirty="0"/>
          </a:p>
          <a:p>
            <a:r>
              <a:rPr lang="en-US" b="1" dirty="0"/>
              <a:t>Time 1 &amp; Time 2:</a:t>
            </a:r>
          </a:p>
          <a:p>
            <a:pPr>
              <a:buFontTx/>
              <a:buChar char="-"/>
            </a:pPr>
            <a:r>
              <a:rPr lang="en-US" dirty="0"/>
              <a:t>Coping mechanisms </a:t>
            </a:r>
          </a:p>
          <a:p>
            <a:pPr>
              <a:buFontTx/>
              <a:buChar char="-"/>
            </a:pPr>
            <a:r>
              <a:rPr lang="en-US" dirty="0"/>
              <a:t>Psychological inventories</a:t>
            </a:r>
          </a:p>
          <a:p>
            <a:pPr marL="0" indent="0">
              <a:buNone/>
            </a:pPr>
            <a:r>
              <a:rPr lang="en-US" dirty="0"/>
              <a:t>- Computerized dot probe data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9164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DDE2-7ACB-4384-B1E0-6904E200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88A-964A-40B7-8486-83A4080C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symptomatic_cutoff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intrusion_cuoff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avoidance_cuoff</a:t>
            </a:r>
            <a:r>
              <a:rPr lang="en-US" dirty="0"/>
              <a:t> = 3</a:t>
            </a:r>
          </a:p>
          <a:p>
            <a:r>
              <a:rPr lang="en-US" dirty="0"/>
              <a:t>    </a:t>
            </a:r>
            <a:r>
              <a:rPr lang="en-US" dirty="0" err="1"/>
              <a:t>hypertension_cuoff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only_avoidance_cutoff</a:t>
            </a:r>
            <a:r>
              <a:rPr lang="en-US" dirty="0"/>
              <a:t> = 1</a:t>
            </a:r>
          </a:p>
          <a:p>
            <a:r>
              <a:rPr lang="en-US" dirty="0"/>
              <a:t>    </a:t>
            </a:r>
            <a:r>
              <a:rPr lang="en-US" dirty="0" err="1"/>
              <a:t>depression_cutoff</a:t>
            </a:r>
            <a:r>
              <a:rPr lang="en-US" dirty="0"/>
              <a:t> = 2</a:t>
            </a:r>
          </a:p>
          <a:p>
            <a:r>
              <a:rPr lang="en-US" dirty="0"/>
              <a:t>    </a:t>
            </a:r>
            <a:r>
              <a:rPr lang="en-US" dirty="0" err="1"/>
              <a:t>tred_cutoff</a:t>
            </a:r>
            <a:r>
              <a:rPr lang="en-US" dirty="0"/>
              <a:t> = 1</a:t>
            </a:r>
          </a:p>
          <a:p>
            <a:r>
              <a:rPr lang="en-US" dirty="0"/>
              <a:t>Sum, mean, STD</a:t>
            </a:r>
          </a:p>
          <a:p>
            <a:r>
              <a:rPr lang="en-US" dirty="0"/>
              <a:t>((df['</a:t>
            </a:r>
            <a:r>
              <a:rPr lang="en-US" dirty="0" err="1"/>
              <a:t>hypertention_cutoff</a:t>
            </a:r>
            <a:r>
              <a:rPr lang="en-US" dirty="0"/>
              <a:t>']) &amp; (df['</a:t>
            </a:r>
            <a:r>
              <a:rPr lang="en-US" dirty="0" err="1"/>
              <a:t>avoidance_cutoff</a:t>
            </a:r>
            <a:r>
              <a:rPr lang="en-US" dirty="0"/>
              <a:t>']) &amp; (df['</a:t>
            </a:r>
            <a:r>
              <a:rPr lang="en-US" dirty="0" err="1"/>
              <a:t>intrusion_cutoff</a:t>
            </a:r>
            <a:r>
              <a:rPr lang="en-US" dirty="0"/>
              <a:t>']) &amp; (df['</a:t>
            </a:r>
            <a:r>
              <a:rPr lang="en-US" dirty="0" err="1"/>
              <a:t>PCL_score</a:t>
            </a:r>
            <a:r>
              <a:rPr lang="en-US" dirty="0"/>
              <a:t>'] &gt;= 49))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830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CCEC-57FF-46EB-9746-0F5DCF7C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2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0DB3-86CC-40EF-9EBA-602DC454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STD for some features</a:t>
            </a:r>
          </a:p>
          <a:p>
            <a:r>
              <a:rPr lang="en-US" dirty="0"/>
              <a:t>Creating delta between t1 and t2</a:t>
            </a:r>
          </a:p>
          <a:p>
            <a:r>
              <a:rPr lang="en-US" dirty="0"/>
              <a:t>Multiplying the genome by the </a:t>
            </a:r>
            <a:r>
              <a:rPr lang="en-US" dirty="0" err="1"/>
              <a:t>ashkensi</a:t>
            </a:r>
            <a:r>
              <a:rPr lang="en-US" dirty="0"/>
              <a:t>/Sephardi scale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37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0CC3-4FE8-4890-AC18-D9D8410D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PCL cutoff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3E1D-A1D7-444C-B6C5-80B3B2CE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 = df[(df['</a:t>
            </a:r>
            <a:r>
              <a:rPr lang="en-US" dirty="0" err="1"/>
              <a:t>PCL_score</a:t>
            </a:r>
            <a:r>
              <a:rPr lang="en-US" dirty="0"/>
              <a:t>'] &lt; 42) | (df['</a:t>
            </a:r>
            <a:r>
              <a:rPr lang="en-US" dirty="0" err="1"/>
              <a:t>PCL_score</a:t>
            </a:r>
            <a:r>
              <a:rPr lang="en-US" dirty="0"/>
              <a:t>'] &gt; 48) ]</a:t>
            </a:r>
          </a:p>
          <a:p>
            <a:r>
              <a:rPr lang="en-US" dirty="0"/>
              <a:t>Cause we really not sure about the others</a:t>
            </a:r>
          </a:p>
          <a:p>
            <a:endParaRPr lang="en-US" dirty="0"/>
          </a:p>
          <a:p>
            <a:r>
              <a:rPr lang="en-US" dirty="0"/>
              <a:t>df1 = df1[(df_t1.isna().</a:t>
            </a:r>
            <a:r>
              <a:rPr lang="en-US" dirty="0" err="1"/>
              <a:t>astype</a:t>
            </a:r>
            <a:r>
              <a:rPr lang="en-US" dirty="0"/>
              <a:t>(int).sum(axis=1)&lt;38) | (df_t2.isna().</a:t>
            </a:r>
            <a:r>
              <a:rPr lang="en-US" dirty="0" err="1"/>
              <a:t>astype</a:t>
            </a:r>
            <a:r>
              <a:rPr lang="en-US" dirty="0"/>
              <a:t>(int).sum(axis=1)&lt;38)]</a:t>
            </a:r>
          </a:p>
          <a:p>
            <a:r>
              <a:rPr lang="en-US" dirty="0"/>
              <a:t>df1["t1_missing"] = df_t1.isna().</a:t>
            </a:r>
            <a:r>
              <a:rPr lang="en-US" dirty="0" err="1"/>
              <a:t>astype</a:t>
            </a:r>
            <a:r>
              <a:rPr lang="en-US" dirty="0"/>
              <a:t>(int).sum(axis=1)==38</a:t>
            </a:r>
          </a:p>
          <a:p>
            <a:r>
              <a:rPr lang="en-US" dirty="0"/>
              <a:t>df1["t2_missing"] = df_t2.isna().</a:t>
            </a:r>
            <a:r>
              <a:rPr lang="en-US" dirty="0" err="1"/>
              <a:t>astype</a:t>
            </a:r>
            <a:r>
              <a:rPr lang="en-US" dirty="0"/>
              <a:t>(int).sum(axis=1)==38</a:t>
            </a:r>
          </a:p>
          <a:p>
            <a:r>
              <a:rPr lang="en-US" dirty="0" err="1"/>
              <a:t>features.extend</a:t>
            </a:r>
            <a:r>
              <a:rPr lang="en-US" dirty="0"/>
              <a:t>(["t1_missing", "t2_missing"])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3980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2E93-015C-4575-800A-8A0A6E54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DE05F1-F930-490C-BD3C-2D374EE8A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646769"/>
              </p:ext>
            </p:extLst>
          </p:nvPr>
        </p:nvGraphicFramePr>
        <p:xfrm>
          <a:off x="148883" y="385137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×ª××¦××ª ×ª××× × ×¢×××¨ âªcross validationâ¬â">
            <a:extLst>
              <a:ext uri="{FF2B5EF4-FFF2-40B4-BE49-F238E27FC236}">
                <a16:creationId xmlns:a16="http://schemas.microsoft.com/office/drawing/2014/main" id="{42514C60-B4D5-46FC-B201-57F1FE382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763" y="1690688"/>
            <a:ext cx="6250769" cy="310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53FE2-CDBB-46B1-9CA2-54A5873AE82C}"/>
              </a:ext>
            </a:extLst>
          </p:cNvPr>
          <p:cNvSpPr txBox="1"/>
          <p:nvPr/>
        </p:nvSpPr>
        <p:spPr>
          <a:xfrm>
            <a:off x="1223889" y="2368403"/>
            <a:ext cx="2791726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Test set – 25% stratified</a:t>
            </a:r>
          </a:p>
          <a:p>
            <a:endParaRPr lang="en-US" dirty="0"/>
          </a:p>
          <a:p>
            <a:r>
              <a:rPr lang="en-US" dirty="0"/>
              <a:t>Holdout set – 25% stratified</a:t>
            </a:r>
          </a:p>
          <a:p>
            <a:endParaRPr lang="en-US" dirty="0"/>
          </a:p>
          <a:p>
            <a:r>
              <a:rPr lang="en-US" dirty="0"/>
              <a:t>Cross-validation- stratified </a:t>
            </a:r>
          </a:p>
          <a:p>
            <a:r>
              <a:rPr lang="en-US" dirty="0"/>
              <a:t>5 folds cross validation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67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048E-8519-4304-A4BC-9025E9D1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the model?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705A3-5A72-4F50-A923-291079808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23" y="1690688"/>
            <a:ext cx="3524742" cy="261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CD41D-3114-4707-A551-0F2E19CD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" y="1690688"/>
            <a:ext cx="7747577" cy="248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D2250-61F9-4A3E-81FE-7AE5E56F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4" y="4836532"/>
            <a:ext cx="114882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20C9-7C0A-4E87-BF42-6E339A25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5" y="43683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he-I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4AC4-F47D-4D61-B3B4-7E813E56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56" y="1615541"/>
            <a:ext cx="6204984" cy="3626917"/>
          </a:xfrm>
        </p:spPr>
        <p:txBody>
          <a:bodyPr>
            <a:noAutofit/>
          </a:bodyPr>
          <a:lstStyle/>
          <a:p>
            <a:r>
              <a:rPr lang="en-US" sz="1800" dirty="0"/>
              <a:t>Cross validation – precision – ~49%, recall – ~10%</a:t>
            </a:r>
          </a:p>
          <a:p>
            <a:endParaRPr lang="en-US" sz="1800" dirty="0"/>
          </a:p>
          <a:p>
            <a:r>
              <a:rPr lang="en-US" sz="1800" dirty="0"/>
              <a:t>Cross validation – precision – 10.6%, recall- 80.3%</a:t>
            </a:r>
          </a:p>
          <a:p>
            <a:endParaRPr lang="en-US" sz="1800" dirty="0"/>
          </a:p>
          <a:p>
            <a:r>
              <a:rPr lang="en-US" sz="1800" dirty="0"/>
              <a:t>Cross validation – precision – 22%, recall- 50%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28A31-1A6C-45CA-A818-9D69E2AA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612" y="306909"/>
            <a:ext cx="3592286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B3857-1593-4FD7-89D3-EC056FF4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1" y="2861542"/>
            <a:ext cx="4042410" cy="3323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DA2848-4C44-4862-BC45-9519773F6E97}"/>
              </a:ext>
            </a:extLst>
          </p:cNvPr>
          <p:cNvSpPr txBox="1"/>
          <p:nvPr/>
        </p:nvSpPr>
        <p:spPr>
          <a:xfrm>
            <a:off x="4714794" y="1992744"/>
            <a:ext cx="47320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BE6DB-0030-4EE4-B5D0-B390E42143C2}"/>
              </a:ext>
            </a:extLst>
          </p:cNvPr>
          <p:cNvSpPr/>
          <p:nvPr/>
        </p:nvSpPr>
        <p:spPr>
          <a:xfrm>
            <a:off x="442627" y="40240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Former results :</a:t>
            </a:r>
          </a:p>
          <a:p>
            <a:r>
              <a:rPr lang="en-US" dirty="0"/>
              <a:t>Cross Validation Results – </a:t>
            </a:r>
          </a:p>
          <a:p>
            <a:r>
              <a:rPr lang="en-US" dirty="0"/>
              <a:t>F1 – 38% 	precision – 35.6% 	Recall – 41.67%</a:t>
            </a:r>
          </a:p>
          <a:p>
            <a:endParaRPr lang="en-US" dirty="0"/>
          </a:p>
          <a:p>
            <a:r>
              <a:rPr lang="en-US" dirty="0"/>
              <a:t>Holdout Set Results </a:t>
            </a:r>
          </a:p>
          <a:p>
            <a:r>
              <a:rPr lang="en-US" dirty="0"/>
              <a:t>F1 Score – 44.45% </a:t>
            </a:r>
          </a:p>
          <a:p>
            <a:r>
              <a:rPr lang="en-US" dirty="0"/>
              <a:t>Precision Score – 40%</a:t>
            </a:r>
          </a:p>
          <a:p>
            <a:r>
              <a:rPr lang="en-US" dirty="0"/>
              <a:t>Recall Score – 50%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2129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443</Words>
  <Application>Microsoft Office PowerPoint</Application>
  <PresentationFormat>Widescreen</PresentationFormat>
  <Paragraphs>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Post Traumatic Stress Disorder Predictor</vt:lpstr>
      <vt:lpstr>The Research</vt:lpstr>
      <vt:lpstr>Basic Features  </vt:lpstr>
      <vt:lpstr>Engineering</vt:lpstr>
      <vt:lpstr>Engineering 2</vt:lpstr>
      <vt:lpstr>PCL cutoff</vt:lpstr>
      <vt:lpstr>PowerPoint Presentation</vt:lpstr>
      <vt:lpstr>How to evaluate the model?</vt:lpstr>
      <vt:lpstr>Results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גשור</dc:creator>
  <cp:lastModifiedBy>גשור</cp:lastModifiedBy>
  <cp:revision>9</cp:revision>
  <dcterms:created xsi:type="dcterms:W3CDTF">2019-09-21T12:23:17Z</dcterms:created>
  <dcterms:modified xsi:type="dcterms:W3CDTF">2019-11-05T11:46:14Z</dcterms:modified>
</cp:coreProperties>
</file>