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3"/>
  </p:notesMasterIdLst>
  <p:sldIdLst>
    <p:sldId id="257" r:id="rId2"/>
    <p:sldId id="278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230" y="45"/>
      </p:cViewPr>
      <p:guideLst>
        <p:guide orient="horz" pos="2160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종완" userId="41712f5f-7392-410e-a587-ab1b73ea33bb" providerId="ADAL" clId="{F4E13860-A75C-48CE-9F3D-5233A6F57D8F}"/>
    <pc:docChg chg="modSld">
      <pc:chgData name="김종완" userId="41712f5f-7392-410e-a587-ab1b73ea33bb" providerId="ADAL" clId="{F4E13860-A75C-48CE-9F3D-5233A6F57D8F}" dt="2023-03-09T13:19:40.870" v="36" actId="1036"/>
      <pc:docMkLst>
        <pc:docMk/>
      </pc:docMkLst>
      <pc:sldChg chg="modSp mod">
        <pc:chgData name="김종완" userId="41712f5f-7392-410e-a587-ab1b73ea33bb" providerId="ADAL" clId="{F4E13860-A75C-48CE-9F3D-5233A6F57D8F}" dt="2023-03-09T13:19:40.870" v="36" actId="1036"/>
        <pc:sldMkLst>
          <pc:docMk/>
          <pc:sldMk cId="0" sldId="275"/>
        </pc:sldMkLst>
        <pc:picChg chg="mod">
          <ac:chgData name="김종완" userId="41712f5f-7392-410e-a587-ab1b73ea33bb" providerId="ADAL" clId="{F4E13860-A75C-48CE-9F3D-5233A6F57D8F}" dt="2023-03-09T13:19:35.374" v="17" actId="1036"/>
          <ac:picMkLst>
            <pc:docMk/>
            <pc:sldMk cId="0" sldId="275"/>
            <ac:picMk id="208" creationId="{00000000-0000-0000-0000-000000000000}"/>
          </ac:picMkLst>
        </pc:picChg>
        <pc:picChg chg="mod">
          <ac:chgData name="김종완" userId="41712f5f-7392-410e-a587-ab1b73ea33bb" providerId="ADAL" clId="{F4E13860-A75C-48CE-9F3D-5233A6F57D8F}" dt="2023-03-09T13:19:40.870" v="36" actId="1036"/>
          <ac:picMkLst>
            <pc:docMk/>
            <pc:sldMk cId="0" sldId="275"/>
            <ac:picMk id="209" creationId="{00000000-0000-0000-0000-000000000000}"/>
          </ac:picMkLst>
        </pc:picChg>
      </pc:sldChg>
    </pc:docChg>
  </pc:docChgLst>
  <pc:docChgLst>
    <pc:chgData name="김종완" userId="41712f5f-7392-410e-a587-ab1b73ea33bb" providerId="ADAL" clId="{90422794-9F0C-4728-AE3B-A16870EBFF45}"/>
    <pc:docChg chg="modSld">
      <pc:chgData name="김종완" userId="41712f5f-7392-410e-a587-ab1b73ea33bb" providerId="ADAL" clId="{90422794-9F0C-4728-AE3B-A16870EBFF45}" dt="2023-03-11T10:37:57.626" v="0" actId="1076"/>
      <pc:docMkLst>
        <pc:docMk/>
      </pc:docMkLst>
      <pc:sldChg chg="modSp mod">
        <pc:chgData name="김종완" userId="41712f5f-7392-410e-a587-ab1b73ea33bb" providerId="ADAL" clId="{90422794-9F0C-4728-AE3B-A16870EBFF45}" dt="2023-03-11T10:37:57.626" v="0" actId="1076"/>
        <pc:sldMkLst>
          <pc:docMk/>
          <pc:sldMk cId="0" sldId="257"/>
        </pc:sldMkLst>
        <pc:spChg chg="mod">
          <ac:chgData name="김종완" userId="41712f5f-7392-410e-a587-ab1b73ea33bb" providerId="ADAL" clId="{90422794-9F0C-4728-AE3B-A16870EBFF45}" dt="2023-03-11T10:37:57.626" v="0" actId="1076"/>
          <ac:spMkLst>
            <pc:docMk/>
            <pc:sldMk cId="0" sldId="257"/>
            <ac:spMk id="3" creationId="{6D9510F3-2C89-0D8C-EE62-3A8569298E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145283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537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51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207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785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812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004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5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006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670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460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31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437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855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5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52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8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66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573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5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장제목" userDrawn="1">
  <p:cSld name="1_장제목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3"/>
          <p:cNvSpPr>
            <a:spLocks noGrp="1"/>
          </p:cNvSpPr>
          <p:nvPr>
            <p:ph type="title"/>
          </p:nvPr>
        </p:nvSpPr>
        <p:spPr>
          <a:xfrm>
            <a:off x="484604" y="663423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이 장에서 만들 프로그램">
  <p:cSld name="1_이 장에서 만들 프로그램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AD78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D99593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400"/>
            </a:lvl3pPr>
            <a:lvl4pPr marL="1828800" lvl="3" indent="-304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2_기본 본문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3273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 smtClean="0">
                <a:solidFill>
                  <a:srgbClr val="0A1E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 dirty="0">
              <a:solidFill>
                <a:srgbClr val="0A1E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 hasCustomPrompt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  <a:defRPr sz="2000" b="1"/>
            </a:lvl1pPr>
            <a:lvl2pPr marL="914400" lvl="1" indent="-330200" algn="l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Clr>
                <a:srgbClr val="205867"/>
              </a:buClr>
              <a:buSzPts val="1600"/>
              <a:buFont typeface="Noto Sans Symbols"/>
              <a:buChar char="▪"/>
              <a:defRPr sz="1600"/>
            </a:lvl2pPr>
            <a:lvl3pPr marL="1371600" lvl="2" indent="-317500" algn="l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Arial"/>
              <a:buChar char="•"/>
              <a:defRPr sz="1600"/>
            </a:lvl3pPr>
            <a:lvl4pPr marL="1828800" lvl="3" indent="-304800" algn="l">
              <a:lnSpc>
                <a:spcPct val="13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600"/>
            </a:lvl4pPr>
            <a:lvl5pPr marL="2286000" lvl="4" indent="-2921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odepen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gif"/><Relationship Id="rId5" Type="http://schemas.openxmlformats.org/officeDocument/2006/relationships/image" Target="../media/image17.emf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emf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un.github.io/vscode-tutorial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484604" y="663423"/>
            <a:ext cx="8277371" cy="2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4000" dirty="0"/>
              <a:t>HTML5</a:t>
            </a:r>
            <a:br>
              <a:rPr lang="en-US" altLang="ko-KR" sz="4000" dirty="0"/>
            </a:br>
            <a:r>
              <a:rPr lang="en-US" altLang="ko-KR" sz="4000" dirty="0"/>
              <a:t>CSS3</a:t>
            </a:r>
            <a:br>
              <a:rPr lang="en-US" altLang="ko-KR" sz="4000" dirty="0"/>
            </a:br>
            <a:r>
              <a:rPr lang="en-US" altLang="ko-KR" sz="4000" dirty="0" err="1"/>
              <a:t>Javascript</a:t>
            </a:r>
            <a:r>
              <a:rPr lang="en-US" altLang="ko-KR" sz="4000" dirty="0"/>
              <a:t> (ES6)</a:t>
            </a:r>
            <a:endParaRPr dirty="0"/>
          </a:p>
        </p:txBody>
      </p:sp>
      <p:sp>
        <p:nvSpPr>
          <p:cNvPr id="3" name="Google Shape;69;p9">
            <a:extLst>
              <a:ext uri="{FF2B5EF4-FFF2-40B4-BE49-F238E27FC236}">
                <a16:creationId xmlns:a16="http://schemas.microsoft.com/office/drawing/2014/main" id="{6D9510F3-2C89-0D8C-EE62-3A8569298E94}"/>
              </a:ext>
            </a:extLst>
          </p:cNvPr>
          <p:cNvSpPr txBox="1">
            <a:spLocks/>
          </p:cNvSpPr>
          <p:nvPr/>
        </p:nvSpPr>
        <p:spPr>
          <a:xfrm>
            <a:off x="553745" y="3425354"/>
            <a:ext cx="8277371" cy="9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000" b="0" i="0" u="none" strike="noStrike" cap="none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2000" dirty="0">
                <a:hlinkClick r:id="rId3"/>
              </a:rPr>
              <a:t>http://www.w3schools.com</a:t>
            </a:r>
            <a:endParaRPr lang="en-US" altLang="ko-KR" sz="2000" dirty="0"/>
          </a:p>
          <a:p>
            <a:pPr>
              <a:buClr>
                <a:srgbClr val="3F2E1F"/>
              </a:buClr>
              <a:buSzPts val="3600"/>
            </a:pPr>
            <a:r>
              <a:rPr lang="en-US" altLang="ko-KR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http://codepen.io</a:t>
            </a:r>
            <a:endParaRPr lang="en-US" altLang="ko-KR" sz="2000" dirty="0"/>
          </a:p>
        </p:txBody>
      </p:sp>
      <p:sp>
        <p:nvSpPr>
          <p:cNvPr id="2" name="Google Shape;69;p9">
            <a:extLst>
              <a:ext uri="{FF2B5EF4-FFF2-40B4-BE49-F238E27FC236}">
                <a16:creationId xmlns:a16="http://schemas.microsoft.com/office/drawing/2014/main" id="{F3867E40-214A-CDD5-EAB3-66C21BCCBED4}"/>
              </a:ext>
            </a:extLst>
          </p:cNvPr>
          <p:cNvSpPr txBox="1">
            <a:spLocks/>
          </p:cNvSpPr>
          <p:nvPr/>
        </p:nvSpPr>
        <p:spPr>
          <a:xfrm>
            <a:off x="399085" y="5301208"/>
            <a:ext cx="8277371" cy="11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000" b="0" i="0" u="none" strike="noStrike" cap="none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3F2E1F"/>
              </a:buClr>
              <a:buSzPts val="3600"/>
              <a:buFont typeface="Arial"/>
              <a:buNone/>
            </a:pPr>
            <a:r>
              <a:rPr lang="en-US" altLang="ko-KR" sz="3600"/>
              <a:t>2</a:t>
            </a:r>
            <a:r>
              <a:rPr lang="ko-KR" altLang="en-US" sz="3600"/>
              <a:t>장 웹 페이지 기본 구조와 작성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&lt;html&gt; 태그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페이지의 사용 언어를 구글 검색 엔진에 제공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900" y="2309510"/>
            <a:ext cx="2762968" cy="384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11961" y="2318628"/>
            <a:ext cx="3383102" cy="38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1 : </a:t>
            </a:r>
            <a:r>
              <a:rPr lang="ko-KR" altLang="en-US" dirty="0"/>
              <a:t>새 파일 만들기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 err="1"/>
              <a:t>비주얼</a:t>
            </a:r>
            <a:r>
              <a:rPr lang="ko-KR" dirty="0"/>
              <a:t> 스튜디오 코드</a:t>
            </a:r>
            <a:r>
              <a:rPr lang="ko-KR" altLang="en-US" dirty="0"/>
              <a:t>의</a:t>
            </a:r>
            <a:r>
              <a:rPr lang="ko-KR" dirty="0"/>
              <a:t> [파일]-[새 파일] (또는 단축키 Ctrl + N 사용)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040" y="1629935"/>
            <a:ext cx="7182840" cy="467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2 : </a:t>
            </a:r>
            <a:r>
              <a:rPr lang="ko-KR" dirty="0"/>
              <a:t>코드 작성</a:t>
            </a:r>
            <a:r>
              <a:rPr lang="ko-KR" altLang="en-US" dirty="0"/>
              <a:t> 후 파일로 저장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[파일]-[다른 이름으로 저장]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1" dirty="0"/>
              <a:t>OO.html</a:t>
            </a:r>
            <a:r>
              <a:rPr lang="ko-KR" dirty="0"/>
              <a:t> 또는 </a:t>
            </a:r>
            <a:r>
              <a:rPr lang="ko-KR" b="1" dirty="0"/>
              <a:t>OO.htm</a:t>
            </a:r>
            <a:r>
              <a:rPr lang="ko-KR" dirty="0"/>
              <a:t> 형식으로 저장</a:t>
            </a:r>
            <a:endParaRPr dirty="0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0513" y="1952247"/>
            <a:ext cx="7749969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HTML5 페이지의 작성과 실행</a:t>
            </a:r>
            <a:r>
              <a:rPr lang="en-US" altLang="ko-KR" dirty="0"/>
              <a:t> 3 : </a:t>
            </a:r>
            <a:r>
              <a:rPr lang="ko-KR" altLang="en-US" dirty="0"/>
              <a:t>실행</a:t>
            </a:r>
            <a:endParaRPr dirty="0"/>
          </a:p>
          <a:p>
            <a:pPr marL="534988" lvl="1" indent="-762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928" y="1610270"/>
            <a:ext cx="8220075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28518" y="1563811"/>
            <a:ext cx="648072" cy="6480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 rot="-5400000" flipH="1">
            <a:off x="986591" y="1977846"/>
            <a:ext cx="1116000" cy="936000"/>
          </a:xfrm>
          <a:prstGeom prst="curvedConnector3">
            <a:avLst>
              <a:gd name="adj1" fmla="val 418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1076590" y="1842550"/>
            <a:ext cx="1404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드래그</a:t>
            </a:r>
            <a:endParaRPr sz="16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 dirty="0"/>
              <a:t>스타일시트 작성과 실행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내부 스타일 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b="0" dirty="0"/>
              <a:t>HTML 페이지 내부에서 </a:t>
            </a:r>
            <a:r>
              <a:rPr lang="ko-KR" b="0" dirty="0" err="1"/>
              <a:t>style</a:t>
            </a:r>
            <a:r>
              <a:rPr lang="ko-KR" b="0" dirty="0"/>
              <a:t> 태그를 사용해 스타일시트를 직접 입력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스타일시트가 짧은 경우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외부 스타일</a:t>
            </a:r>
            <a:endParaRPr b="0" dirty="0"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스타일시트를 별도로 생성하고 </a:t>
            </a:r>
            <a:r>
              <a:rPr lang="ko-KR" dirty="0" err="1"/>
              <a:t>link</a:t>
            </a:r>
            <a:r>
              <a:rPr lang="ko-KR" dirty="0"/>
              <a:t> 태그의 </a:t>
            </a:r>
            <a:r>
              <a:rPr lang="ko-KR" dirty="0" err="1"/>
              <a:t>href</a:t>
            </a:r>
            <a:r>
              <a:rPr lang="ko-KR" dirty="0"/>
              <a:t> 속성을 사용해 불러옴</a:t>
            </a:r>
            <a:endParaRPr dirty="0"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 dirty="0"/>
              <a:t>협업 업무나 프로젝트의 규모가 클 경우 사용</a:t>
            </a: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2-1] 내부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58" name="Google Shape;158;p21" descr="C:\Users\acauser2\Desktop\강의교안 작업\fig_4455\ch02_샘플\코드 2-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414" y="1340768"/>
            <a:ext cx="8058150" cy="4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80" y="4275610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/>
              <a:t>[기본 예제 2-2] 외부 스타일시트 작성과 실행		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770" y="1412776"/>
            <a:ext cx="8058150" cy="178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 descr="C:\Users\acauser2\Desktop\강의교안 작업\fig_4455\ch02_샘플\코드 2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349" y="2996952"/>
            <a:ext cx="8029575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880" y="2468628"/>
            <a:ext cx="4674826" cy="1953600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CB1F108-7657-0BBC-3418-9165622EC3BA}"/>
              </a:ext>
            </a:extLst>
          </p:cNvPr>
          <p:cNvSpPr/>
          <p:nvPr/>
        </p:nvSpPr>
        <p:spPr>
          <a:xfrm>
            <a:off x="2917905" y="1319807"/>
            <a:ext cx="3531388" cy="79081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과 같은 디렉토리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ko-KR" altLang="en-US" dirty="0"/>
              <a:t>경로</a:t>
            </a:r>
            <a:r>
              <a:rPr lang="en-US" altLang="ko-KR" dirty="0"/>
              <a:t>/images/logo.gif”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절대경로</a:t>
            </a:r>
            <a:r>
              <a:rPr lang="en-US" altLang="ko-KR" dirty="0"/>
              <a:t>, </a:t>
            </a:r>
            <a:r>
              <a:rPr lang="ko-KR" altLang="en-US" dirty="0"/>
              <a:t>상대경로</a:t>
            </a:r>
          </a:p>
        </p:txBody>
      </p:sp>
      <p:pic>
        <p:nvPicPr>
          <p:cNvPr id="1026" name="Picture 2" descr="CSS 이미지(절대경로 vs 상대경로)">
            <a:extLst>
              <a:ext uri="{FF2B5EF4-FFF2-40B4-BE49-F238E27FC236}">
                <a16:creationId xmlns:a16="http://schemas.microsoft.com/office/drawing/2014/main" id="{E6CBD45A-8D6A-ADB3-A33F-9800723A2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89" y="4157199"/>
            <a:ext cx="2727931" cy="25959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자바스크립트 작성과 실행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내부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태그를 사용해 HTML 페이지 내부에 코드 작성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외부 자바스크립트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&lt;script&gt; 태그의 src 속성에 파일 경로를 입력해 HTML 페이지로 불러옴</a:t>
            </a: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720725" lvl="2" indent="-968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2-3] 내부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83" name="Google Shape;183;p24" descr="C:\Users\acauser2\Desktop\강의교안 작업\fig_4455\ch02_샘플\코드 2-5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04" y="1700808"/>
            <a:ext cx="8058150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880" y="4290336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 descr="C:\Users\acauser2\Desktop\강의교안 작업\fig_4455\ch02_샘플\코드 2-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728" y="2343169"/>
            <a:ext cx="802005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[기본 예제 2-4] 외부 자바스크립트 작성과 실행</a:t>
            </a:r>
            <a:endParaRPr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r>
              <a:rPr lang="ko-KR"/>
              <a:t>										     			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pic>
        <p:nvPicPr>
          <p:cNvPr id="194" name="Google Shape;194;p25" descr="C:\Users\acauser2\Desktop\강의교안 작업\fig_4455\ch02_샘플\코드 2-6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852" y="1389936"/>
            <a:ext cx="801052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311" y="4490063"/>
            <a:ext cx="4674826" cy="19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3262-5B48-2EB3-3AEB-71496FCE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교육내용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083F-51E0-C35F-B737-C4F09EA8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HTML5, CSS3.0, </a:t>
            </a:r>
            <a:r>
              <a:rPr lang="en-US" altLang="ko-KR" dirty="0" err="1"/>
              <a:t>Javascript</a:t>
            </a:r>
            <a:r>
              <a:rPr lang="en-US" altLang="ko-KR" dirty="0"/>
              <a:t> (ES6)</a:t>
            </a:r>
          </a:p>
          <a:p>
            <a:r>
              <a:rPr lang="ko-KR" altLang="en-US" dirty="0" err="1"/>
              <a:t>웹표준</a:t>
            </a:r>
            <a:r>
              <a:rPr lang="en-US" altLang="ko-KR" dirty="0"/>
              <a:t>, </a:t>
            </a:r>
            <a:r>
              <a:rPr lang="ko-KR" altLang="en-US" dirty="0"/>
              <a:t>접근성</a:t>
            </a:r>
            <a:r>
              <a:rPr lang="en-US" altLang="ko-KR" dirty="0"/>
              <a:t>, </a:t>
            </a:r>
            <a:r>
              <a:rPr lang="ko-KR" altLang="en-US" dirty="0"/>
              <a:t>반응형 웹</a:t>
            </a:r>
            <a:endParaRPr lang="en-US" altLang="ko-KR" dirty="0"/>
          </a:p>
          <a:p>
            <a:r>
              <a:rPr lang="en-US" altLang="ko-KR" dirty="0"/>
              <a:t>Database: SQL, </a:t>
            </a: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/>
              <a:t>프로그램 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521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버그</a:t>
            </a:r>
            <a:r>
              <a:rPr lang="ko-KR" baseline="30000"/>
              <a:t>Bug</a:t>
            </a:r>
            <a:r>
              <a:rPr lang="ko-KR"/>
              <a:t> : 프로그램이 원하지 않는 방향으로 동작하는 것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디버그</a:t>
            </a:r>
            <a:r>
              <a:rPr lang="ko-KR" baseline="30000"/>
              <a:t>Debug</a:t>
            </a:r>
            <a:r>
              <a:rPr lang="ko-KR"/>
              <a:t> : 버그를 잡는(수정하는) 행위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웹 브라우저 검사 기능으로 디버그 수행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크롬을 열고 [F12] 또는 [Ctrl] + [Shift] + [I] 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웹 페이지에서 마우스 오른쪽 버튼 클릭해 [검사] 메뉴</a:t>
            </a:r>
            <a:endParaRPr/>
          </a:p>
        </p:txBody>
      </p:sp>
      <p:pic>
        <p:nvPicPr>
          <p:cNvPr id="201" name="Google Shape;201;p26" descr="C:\Users\acauser2\Desktop\강의교안 작업\fig_4455\ch02_샘플\그림 2-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151192"/>
            <a:ext cx="4536504" cy="339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03 오류와 검증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검사를 이용한 오류 확인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2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[Elements] 탭 : 현재 HTML 페이지의 계층 구조를 보여줌. 태그 스타일 파악</a:t>
            </a:r>
            <a:endParaRPr/>
          </a:p>
          <a:p>
            <a:pPr marL="720725" lvl="2" indent="-185737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1400"/>
              <a:buChar char="•"/>
            </a:pPr>
            <a:r>
              <a:rPr lang="ko-KR"/>
              <a:t>[Console] 탭 : 오류를 확인, 자바스크립트 코드 추가 입력</a:t>
            </a:r>
            <a:endParaRPr/>
          </a:p>
        </p:txBody>
      </p:sp>
      <p:pic>
        <p:nvPicPr>
          <p:cNvPr id="208" name="Google Shape;208;p27" descr="C:\Users\acauser2\Desktop\강의교안 작업\fig_4455\ch02_샘플\그림 2-1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853" y="4963694"/>
            <a:ext cx="7670556" cy="1838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descr="C:\Users\acauser2\Desktop\강의교안 작업\fig_4455\ch02_샘플\그림 2-9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1964143"/>
            <a:ext cx="7704856" cy="30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학습목표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태그, 요소, 속성의 의미를 이해합니다.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 태그, CSS, 자바스크립트를 사용해 웹 페이지를 작성하는 방법을 익힙니다.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검사로 </a:t>
            </a:r>
            <a:r>
              <a:rPr lang="ko-KR" dirty="0" err="1"/>
              <a:t>디버그하는</a:t>
            </a:r>
            <a:r>
              <a:rPr lang="ko-KR" dirty="0"/>
              <a:t> 방법을 알아봅니다.</a:t>
            </a:r>
            <a:endParaRPr dirty="0"/>
          </a:p>
          <a:p>
            <a:pPr marL="93662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600"/>
              <a:buNone/>
            </a:pPr>
            <a:endParaRPr dirty="0"/>
          </a:p>
          <a:p>
            <a:pPr marL="355600" lvl="0" indent="-2619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8B3331"/>
              </a:buClr>
              <a:buSzPts val="2600"/>
              <a:buFont typeface="Noto Sans Symbols"/>
              <a:buChar char="▪"/>
            </a:pPr>
            <a:r>
              <a:rPr lang="ko-KR" dirty="0"/>
              <a:t>내용 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b="0" dirty="0"/>
              <a:t>HTML5 기본 용어</a:t>
            </a:r>
            <a:endParaRPr b="0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HTML5 페이지 구조와 작성법</a:t>
            </a:r>
            <a:endParaRPr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오류와 검증</a:t>
            </a:r>
            <a:endParaRPr lang="en-US" altLang="ko-KR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endParaRPr lang="en-US" dirty="0"/>
          </a:p>
          <a:p>
            <a:pPr marL="77788" indent="-177800">
              <a:spcBef>
                <a:spcPts val="320"/>
              </a:spcBef>
              <a:buSzPts val="1600"/>
            </a:pPr>
            <a:r>
              <a:rPr lang="en-US" dirty="0"/>
              <a:t>ES6 </a:t>
            </a:r>
            <a:r>
              <a:rPr lang="en-US" dirty="0" err="1"/>
              <a:t>Javascript</a:t>
            </a:r>
            <a:endParaRPr lang="en-US" dirty="0"/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dirty="0" err="1"/>
              <a:t>ECMAJavascript</a:t>
            </a:r>
            <a:r>
              <a:rPr lang="en-US" dirty="0"/>
              <a:t>, 2015~</a:t>
            </a:r>
          </a:p>
          <a:p>
            <a:pPr marL="534988" lvl="1" indent="-1778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dirty="0"/>
              <a:t>ECMA</a:t>
            </a:r>
          </a:p>
          <a:p>
            <a:pPr marL="992188" lvl="2" indent="-177800">
              <a:spcBef>
                <a:spcPts val="320"/>
              </a:spcBef>
              <a:buSzPts val="1600"/>
              <a:buChar char="▪"/>
            </a:pP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European Computer Manufacturers Association</a:t>
            </a:r>
            <a:endParaRPr dirty="0"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3509" y="1508523"/>
            <a:ext cx="3744416" cy="493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85E8-3665-3047-2D4F-2ACE8A45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환경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871A-92CB-1EAC-035F-AD841BE3B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https://code.visualstudio.com/</a:t>
            </a:r>
            <a:endParaRPr lang="en-US" altLang="ko-KR" dirty="0"/>
          </a:p>
          <a:p>
            <a:pPr lvl="1"/>
            <a:r>
              <a:rPr lang="en-US" altLang="ko-KR" dirty="0"/>
              <a:t>VS Code </a:t>
            </a:r>
            <a:r>
              <a:rPr lang="ko-KR" altLang="en-US" dirty="0"/>
              <a:t>사용법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https://demun.github.io/vscode-tutorial/</a:t>
            </a:r>
            <a:r>
              <a:rPr lang="en-US" altLang="ko-KR" dirty="0"/>
              <a:t>, </a:t>
            </a:r>
            <a:r>
              <a:rPr lang="ko-KR" altLang="en-US" dirty="0"/>
              <a:t>단축키</a:t>
            </a:r>
            <a:r>
              <a:rPr lang="en-US" altLang="ko-KR" dirty="0"/>
              <a:t>, </a:t>
            </a:r>
            <a:r>
              <a:rPr lang="ko-KR" altLang="en-US" dirty="0"/>
              <a:t>기본설정 등</a:t>
            </a:r>
            <a:endParaRPr lang="en-US" altLang="ko-KR" dirty="0"/>
          </a:p>
          <a:p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 저장 폴더 생성</a:t>
            </a:r>
            <a:endParaRPr lang="en-US" altLang="ko-KR" dirty="0"/>
          </a:p>
          <a:p>
            <a:pPr lvl="1"/>
            <a:r>
              <a:rPr lang="en-US" altLang="ko-KR" dirty="0" err="1"/>
              <a:t>FrontEnd</a:t>
            </a:r>
            <a:r>
              <a:rPr lang="en-US" altLang="ko-KR" dirty="0"/>
              <a:t>-workspace</a:t>
            </a:r>
          </a:p>
          <a:p>
            <a:r>
              <a:rPr lang="en-US" altLang="ko-KR" dirty="0"/>
              <a:t>Index.html </a:t>
            </a:r>
            <a:r>
              <a:rPr lang="ko-KR" altLang="en-US" dirty="0"/>
              <a:t>작성</a:t>
            </a:r>
            <a:endParaRPr lang="en-US" altLang="ko-KR" dirty="0"/>
          </a:p>
          <a:p>
            <a:pPr lvl="1"/>
            <a:r>
              <a:rPr lang="en-US" altLang="ko-KR" dirty="0"/>
              <a:t>VS</a:t>
            </a:r>
            <a:r>
              <a:rPr lang="ko-KR" altLang="en-US" dirty="0"/>
              <a:t>에서 </a:t>
            </a:r>
            <a:r>
              <a:rPr lang="en-US" altLang="ko-KR" dirty="0"/>
              <a:t>[</a:t>
            </a:r>
            <a:r>
              <a:rPr lang="ko-KR" altLang="en-US" dirty="0"/>
              <a:t>소스 코드 폴더</a:t>
            </a:r>
            <a:r>
              <a:rPr lang="en-US" altLang="ko-KR" dirty="0"/>
              <a:t>]</a:t>
            </a:r>
            <a:r>
              <a:rPr lang="ko-KR" altLang="en-US" dirty="0"/>
              <a:t> 열기</a:t>
            </a:r>
            <a:r>
              <a:rPr lang="en-US" altLang="ko-KR" dirty="0"/>
              <a:t>: File – Open Folder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VS Explorer</a:t>
            </a:r>
            <a:r>
              <a:rPr lang="ko-KR" altLang="en-US" dirty="0"/>
              <a:t>에서 폴더 선택 </a:t>
            </a:r>
            <a:r>
              <a:rPr lang="en-US" altLang="ko-KR" dirty="0"/>
              <a:t>(Activity Bar</a:t>
            </a:r>
            <a:r>
              <a:rPr lang="ko-KR" altLang="en-US" dirty="0"/>
              <a:t>의 첫번째 아이콘</a:t>
            </a:r>
            <a:r>
              <a:rPr lang="en-US" altLang="ko-KR" dirty="0"/>
              <a:t>)</a:t>
            </a:r>
          </a:p>
          <a:p>
            <a:pPr marL="584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파일 생성 </a:t>
            </a:r>
            <a:r>
              <a:rPr lang="en-US" altLang="ko-KR" dirty="0">
                <a:sym typeface="Wingdings" panose="05000000000000000000" pitchFamily="2" charset="2"/>
              </a:rPr>
              <a:t>index.html  </a:t>
            </a:r>
            <a:r>
              <a:rPr lang="ko-KR" altLang="en-US" dirty="0">
                <a:sym typeface="Wingdings" panose="05000000000000000000" pitchFamily="2" charset="2"/>
              </a:rPr>
              <a:t>편집창에서 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선택 </a:t>
            </a:r>
            <a:r>
              <a:rPr lang="en-US" altLang="ko-KR" dirty="0">
                <a:sym typeface="Wingdings" panose="05000000000000000000" pitchFamily="2" charset="2"/>
              </a:rPr>
              <a:t> html </a:t>
            </a:r>
            <a:r>
              <a:rPr lang="ko-KR" altLang="en-US" dirty="0">
                <a:sym typeface="Wingdings" panose="05000000000000000000" pitchFamily="2" charset="2"/>
              </a:rPr>
              <a:t>기본 구조 생성됨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&lt;body&gt;&lt;/body&gt;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&lt;div&gt;</a:t>
            </a:r>
            <a:r>
              <a:rPr lang="ko-KR" altLang="en-US" dirty="0">
                <a:sym typeface="Wingdings" panose="05000000000000000000" pitchFamily="2" charset="2"/>
              </a:rPr>
              <a:t>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&lt;div&gt;Hello world!&lt;/div&gt; </a:t>
            </a:r>
            <a:r>
              <a:rPr lang="ko-KR" altLang="en-US" dirty="0">
                <a:sym typeface="Wingdings" panose="05000000000000000000" pitchFamily="2" charset="2"/>
              </a:rPr>
              <a:t>작성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</a:t>
            </a:r>
            <a:r>
              <a:rPr lang="en-US" altLang="ko-KR" dirty="0">
                <a:sym typeface="Wingdings" panose="05000000000000000000" pitchFamily="2" charset="2"/>
              </a:rPr>
              <a:t>: F5 </a:t>
            </a:r>
            <a:r>
              <a:rPr lang="ko-KR" altLang="en-US" dirty="0">
                <a:sym typeface="Wingdings" panose="05000000000000000000" pitchFamily="2" charset="2"/>
              </a:rPr>
              <a:t>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브라우저 선택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/>
              <a:t>VS Code </a:t>
            </a:r>
            <a:r>
              <a:rPr lang="ko-KR" altLang="en-US" dirty="0"/>
              <a:t>에서 </a:t>
            </a:r>
            <a:r>
              <a:rPr lang="en-US" altLang="ko-KR" dirty="0"/>
              <a:t>html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</a:t>
            </a:r>
            <a:r>
              <a:rPr lang="en-US" altLang="ko-KR" dirty="0"/>
              <a:t>Web Server(IIS,</a:t>
            </a:r>
            <a:r>
              <a:rPr lang="ko-KR" altLang="en-US" dirty="0"/>
              <a:t> </a:t>
            </a:r>
            <a:r>
              <a:rPr lang="en-US" altLang="ko-KR" dirty="0"/>
              <a:t>Apache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에서 실행되어야 </a:t>
            </a:r>
            <a:r>
              <a:rPr lang="en-US" altLang="ko-KR" dirty="0"/>
              <a:t>Client </a:t>
            </a:r>
            <a:r>
              <a:rPr lang="ko-KR" altLang="en-US" dirty="0"/>
              <a:t>브라우저에 나타남</a:t>
            </a:r>
            <a:endParaRPr lang="en-US" altLang="ko-KR" dirty="0"/>
          </a:p>
          <a:p>
            <a:pPr lvl="1"/>
            <a:r>
              <a:rPr lang="en-US" altLang="ko-KR" dirty="0"/>
              <a:t>1) F5 </a:t>
            </a:r>
            <a:r>
              <a:rPr lang="ko-KR" altLang="en-US" dirty="0"/>
              <a:t>키</a:t>
            </a:r>
            <a:r>
              <a:rPr lang="en-US" altLang="ko-KR" dirty="0"/>
              <a:t>: </a:t>
            </a:r>
            <a:r>
              <a:rPr lang="ko-KR" altLang="en-US" dirty="0"/>
              <a:t>브라우저 선택</a:t>
            </a:r>
            <a:endParaRPr lang="en-US" altLang="ko-KR" dirty="0"/>
          </a:p>
          <a:p>
            <a:pPr lvl="1"/>
            <a:r>
              <a:rPr lang="en-US" altLang="ko-KR" dirty="0"/>
              <a:t>2) VS Code </a:t>
            </a:r>
            <a:r>
              <a:rPr lang="ko-KR" altLang="en-US" dirty="0"/>
              <a:t>플러그인 설치</a:t>
            </a:r>
            <a:r>
              <a:rPr lang="en-US" altLang="ko-KR" dirty="0"/>
              <a:t>: Live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E2BC0EB-4361-830A-AAF4-BAC139A0128E}"/>
              </a:ext>
            </a:extLst>
          </p:cNvPr>
          <p:cNvSpPr/>
          <p:nvPr/>
        </p:nvSpPr>
        <p:spPr>
          <a:xfrm>
            <a:off x="6174297" y="629174"/>
            <a:ext cx="2853198" cy="78779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참고</a:t>
            </a:r>
            <a:r>
              <a:rPr lang="en-US" altLang="ko-KR" dirty="0"/>
              <a:t>: HTML, CSS, </a:t>
            </a:r>
            <a:r>
              <a:rPr lang="en-US" altLang="ko-KR" dirty="0" err="1"/>
              <a:t>Javascript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https://www.w3schools.com/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온라인 </a:t>
            </a:r>
            <a:r>
              <a:rPr lang="en-US" altLang="ko-KR" dirty="0"/>
              <a:t>html</a:t>
            </a:r>
            <a:r>
              <a:rPr lang="ko-KR" altLang="en-US" dirty="0"/>
              <a:t>연습</a:t>
            </a:r>
            <a:r>
              <a:rPr lang="en-US" altLang="ko-KR" dirty="0"/>
              <a:t>: codepen.io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0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 dirty="0"/>
              <a:t>01 HTML5 기본 용어</a:t>
            </a:r>
            <a:endParaRPr dirty="0"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ko-KR" dirty="0"/>
              <a:t>태그와 요소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요소 - HTML 페이지를 구성하는 각 부품(제목, 본문, 이미지 등)</a:t>
            </a:r>
            <a:endParaRPr dirty="0"/>
          </a:p>
          <a:p>
            <a:pPr marL="534988" lvl="1" indent="-177800" algn="l" rtl="0">
              <a:lnSpc>
                <a:spcPct val="130000"/>
              </a:lnSpc>
              <a:spcBef>
                <a:spcPts val="520"/>
              </a:spcBef>
              <a:spcAft>
                <a:spcPts val="0"/>
              </a:spcAft>
              <a:buSzPts val="1600"/>
              <a:buChar char="▪"/>
            </a:pPr>
            <a:r>
              <a:rPr lang="ko-KR" dirty="0"/>
              <a:t>태그 - 요소를 만들 때 사용하는 작성 방법 </a:t>
            </a:r>
            <a:endParaRPr dirty="0"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2492896"/>
            <a:ext cx="69818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태그와 요소</a:t>
            </a:r>
            <a:endParaRPr/>
          </a:p>
          <a:p>
            <a:pPr marL="355600" lvl="0" indent="-9683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924944"/>
            <a:ext cx="6162675" cy="38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3568" y="1412776"/>
            <a:ext cx="5203473" cy="1400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속성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속성 - 태그에 추가 정보를 부여할 때 사용하는 것</a:t>
            </a:r>
            <a:endParaRPr/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50" y="1954102"/>
            <a:ext cx="66294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01 HTML5 기본 용어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주석</a:t>
            </a:r>
            <a:endParaRPr/>
          </a:p>
          <a:p>
            <a:pPr marL="534988" lvl="1" indent="-177800" algn="l" rtl="0">
              <a:lnSpc>
                <a:spcPct val="13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ko-KR"/>
              <a:t>주석 - 코드 설명 기록(프로그램의 실행에 영향을 미치지 않음)</a:t>
            </a:r>
            <a:endParaRPr/>
          </a:p>
        </p:txBody>
      </p:sp>
      <p:pic>
        <p:nvPicPr>
          <p:cNvPr id="105" name="Google Shape;10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307" y="2060847"/>
            <a:ext cx="7337386" cy="3456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</a:pPr>
            <a:r>
              <a:rPr lang="ko-KR"/>
              <a:t>02 HTML5 페이지 구조와 작성법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2619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600"/>
              <a:buFont typeface="Noto Sans Symbols"/>
              <a:buChar char="▪"/>
            </a:pPr>
            <a:r>
              <a:rPr lang="ko-KR"/>
              <a:t>HTML5 페이지의 구조</a:t>
            </a:r>
            <a:endParaRPr/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556790"/>
            <a:ext cx="8401943" cy="341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748</Words>
  <Application>Microsoft Office PowerPoint</Application>
  <PresentationFormat>On-screen Show (4:3)</PresentationFormat>
  <Paragraphs>110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HY헤드라인M</vt:lpstr>
      <vt:lpstr>Noto Sans Symbols</vt:lpstr>
      <vt:lpstr>Dotum</vt:lpstr>
      <vt:lpstr>Malgun Gothic</vt:lpstr>
      <vt:lpstr>Arial</vt:lpstr>
      <vt:lpstr>Arial</vt:lpstr>
      <vt:lpstr>1_Office 테마</vt:lpstr>
      <vt:lpstr>HTML5 CSS3 Javascript (ES6)</vt:lpstr>
      <vt:lpstr>교육내용</vt:lpstr>
      <vt:lpstr>Contents</vt:lpstr>
      <vt:lpstr>개발 환경</vt:lpstr>
      <vt:lpstr>01 HTML5 기본 용어</vt:lpstr>
      <vt:lpstr>01 HTML5 기본 용어</vt:lpstr>
      <vt:lpstr>01 HTML5 기본 용어</vt:lpstr>
      <vt:lpstr>01 HTML5 기본 용어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02 HTML5 페이지 구조와 작성법</vt:lpstr>
      <vt:lpstr>03 오류와 검증</vt:lpstr>
      <vt:lpstr>03 오류와 검증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YKH</dc:creator>
  <cp:lastModifiedBy>김종완</cp:lastModifiedBy>
  <cp:revision>29</cp:revision>
  <dcterms:modified xsi:type="dcterms:W3CDTF">2023-03-11T10:38:06Z</dcterms:modified>
</cp:coreProperties>
</file>