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95084-B957-4366-A450-93024D1E5E5D}" v="6" dt="2023-03-16T11:02:26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30" y="27"/>
      </p:cViewPr>
      <p:guideLst>
        <p:guide orient="horz" pos="2160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완" userId="41712f5f-7392-410e-a587-ab1b73ea33bb" providerId="ADAL" clId="{65F95084-B957-4366-A450-93024D1E5E5D}"/>
    <pc:docChg chg="modSld">
      <pc:chgData name="김종완" userId="41712f5f-7392-410e-a587-ab1b73ea33bb" providerId="ADAL" clId="{65F95084-B957-4366-A450-93024D1E5E5D}" dt="2023-03-16T11:02:26.343" v="86"/>
      <pc:docMkLst>
        <pc:docMk/>
      </pc:docMkLst>
      <pc:sldChg chg="modSp mod">
        <pc:chgData name="김종완" userId="41712f5f-7392-410e-a587-ab1b73ea33bb" providerId="ADAL" clId="{65F95084-B957-4366-A450-93024D1E5E5D}" dt="2023-03-11T10:38:56.440" v="2" actId="20577"/>
        <pc:sldMkLst>
          <pc:docMk/>
          <pc:sldMk cId="0" sldId="257"/>
        </pc:sldMkLst>
        <pc:spChg chg="mod">
          <ac:chgData name="김종완" userId="41712f5f-7392-410e-a587-ab1b73ea33bb" providerId="ADAL" clId="{65F95084-B957-4366-A450-93024D1E5E5D}" dt="2023-03-11T10:38:56.440" v="2" actId="20577"/>
          <ac:spMkLst>
            <pc:docMk/>
            <pc:sldMk cId="0" sldId="257"/>
            <ac:spMk id="3" creationId="{6D9510F3-2C89-0D8C-EE62-3A8569298E94}"/>
          </ac:spMkLst>
        </pc:spChg>
      </pc:sldChg>
      <pc:sldChg chg="modSp mod">
        <pc:chgData name="김종완" userId="41712f5f-7392-410e-a587-ab1b73ea33bb" providerId="ADAL" clId="{65F95084-B957-4366-A450-93024D1E5E5D}" dt="2023-03-16T11:02:26.343" v="86"/>
        <pc:sldMkLst>
          <pc:docMk/>
          <pc:sldMk cId="0" sldId="269"/>
        </pc:sldMkLst>
        <pc:spChg chg="mod">
          <ac:chgData name="김종완" userId="41712f5f-7392-410e-a587-ab1b73ea33bb" providerId="ADAL" clId="{65F95084-B957-4366-A450-93024D1E5E5D}" dt="2023-03-16T11:02:26.343" v="86"/>
          <ac:spMkLst>
            <pc:docMk/>
            <pc:sldMk cId="0" sldId="269"/>
            <ac:spMk id="176" creationId="{00000000-0000-0000-0000-000000000000}"/>
          </ac:spMkLst>
        </pc:spChg>
        <pc:picChg chg="mod">
          <ac:chgData name="김종완" userId="41712f5f-7392-410e-a587-ab1b73ea33bb" providerId="ADAL" clId="{65F95084-B957-4366-A450-93024D1E5E5D}" dt="2023-03-16T11:01:53.799" v="21" actId="1036"/>
          <ac:picMkLst>
            <pc:docMk/>
            <pc:sldMk cId="0" sldId="269"/>
            <ac:picMk id="17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7420715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537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716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6878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14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18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430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031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90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008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45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316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13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5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743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406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54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이 장에서 만들 프로그램">
  <p:cSld name="1_이 장에서 만들 프로그램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dirty="0"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기본 본문">
  <p:cSld name="2_기본 본문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 dirty="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 hasCustomPrompt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600"/>
            </a:lvl3pPr>
            <a:lvl4pPr marL="1828800" lvl="3" indent="-304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6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백면">
  <p:cSld name="백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/28</a:t>
            </a:r>
            <a:endParaRPr sz="120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장제목" userDrawn="1">
  <p:cSld name="1_장제목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3"/>
          <p:cNvSpPr>
            <a:spLocks noGrp="1"/>
          </p:cNvSpPr>
          <p:nvPr>
            <p:ph type="title"/>
          </p:nvPr>
        </p:nvSpPr>
        <p:spPr>
          <a:xfrm>
            <a:off x="484604" y="663423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65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odepen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html/html5_semantic_elements.asp" TargetMode="External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484604" y="663423"/>
            <a:ext cx="8277371" cy="214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3600"/>
              <a:buFont typeface="Arial"/>
              <a:buNone/>
            </a:pPr>
            <a:r>
              <a:rPr lang="en-US" altLang="ko-KR" sz="4000" dirty="0"/>
              <a:t>HTML5</a:t>
            </a:r>
            <a:br>
              <a:rPr lang="en-US" altLang="ko-KR" sz="4000" dirty="0"/>
            </a:br>
            <a:r>
              <a:rPr lang="ko-KR" altLang="en-US" sz="4000" dirty="0"/>
              <a:t>입력 양식 </a:t>
            </a:r>
            <a:r>
              <a:rPr lang="en-US" altLang="ko-KR" sz="4000" dirty="0"/>
              <a:t>(from)</a:t>
            </a:r>
            <a:r>
              <a:rPr lang="ko-KR" altLang="en-US" sz="4000" dirty="0"/>
              <a:t> 태그</a:t>
            </a:r>
            <a:br>
              <a:rPr lang="en-US" altLang="ko-KR" sz="4000" dirty="0"/>
            </a:br>
            <a:r>
              <a:rPr lang="ko-KR" altLang="en-US" sz="4000" dirty="0"/>
              <a:t>구조화 태그</a:t>
            </a:r>
            <a:endParaRPr dirty="0"/>
          </a:p>
        </p:txBody>
      </p:sp>
      <p:sp>
        <p:nvSpPr>
          <p:cNvPr id="3" name="Google Shape;69;p9">
            <a:extLst>
              <a:ext uri="{FF2B5EF4-FFF2-40B4-BE49-F238E27FC236}">
                <a16:creationId xmlns:a16="http://schemas.microsoft.com/office/drawing/2014/main" id="{6D9510F3-2C89-0D8C-EE62-3A8569298E94}"/>
              </a:ext>
            </a:extLst>
          </p:cNvPr>
          <p:cNvSpPr txBox="1">
            <a:spLocks/>
          </p:cNvSpPr>
          <p:nvPr/>
        </p:nvSpPr>
        <p:spPr>
          <a:xfrm>
            <a:off x="433315" y="2977216"/>
            <a:ext cx="8277371" cy="90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3F2E1F"/>
              </a:buClr>
              <a:buSzPts val="3600"/>
              <a:buFont typeface="Arial"/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http://www</a:t>
            </a: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.w3schools.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com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buClr>
                <a:srgbClr val="3F2E1F"/>
              </a:buClr>
              <a:buSzPts val="3600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http://codepen.io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4-3] 선택 가능한 입력 양식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여러 항목 선택하기</a:t>
            </a:r>
            <a:r>
              <a:rPr lang="en-US" altLang="ko-KR" b="1" dirty="0"/>
              <a:t> : </a:t>
            </a:r>
            <a:r>
              <a:rPr lang="ko-KR" dirty="0"/>
              <a:t>&lt;select&gt; 태그의 multiple 속성 사용</a:t>
            </a:r>
            <a:endParaRPr dirty="0"/>
          </a:p>
        </p:txBody>
      </p:sp>
      <p:pic>
        <p:nvPicPr>
          <p:cNvPr id="148" name="Google Shape;148;p18" descr="C:\Users\acauser2\Desktop\강의교안 작업\fig_4455\ch04_샘플\코드 4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061" y="2121579"/>
            <a:ext cx="4949387" cy="31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4471" y="1577426"/>
            <a:ext cx="2053024" cy="365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4227" y="1482015"/>
            <a:ext cx="995489" cy="1118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14DD6F0-E6E6-ECDB-C167-D7530E351B85}"/>
              </a:ext>
            </a:extLst>
          </p:cNvPr>
          <p:cNvCxnSpPr>
            <a:cxnSpLocks/>
          </p:cNvCxnSpPr>
          <p:nvPr/>
        </p:nvCxnSpPr>
        <p:spPr>
          <a:xfrm>
            <a:off x="1140903" y="3254096"/>
            <a:ext cx="293614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4-3] 선택 가능한 입력 양식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3. 선택 옵션 묶기</a:t>
            </a:r>
            <a:r>
              <a:rPr lang="en-US" altLang="ko-KR" b="1" dirty="0"/>
              <a:t> : </a:t>
            </a:r>
            <a:r>
              <a:rPr lang="ko-KR" dirty="0"/>
              <a:t>&lt;optgroup&gt; 태그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dirty="0"/>
          </a:p>
        </p:txBody>
      </p:sp>
      <p:grpSp>
        <p:nvGrpSpPr>
          <p:cNvPr id="159" name="Google Shape;159;p19"/>
          <p:cNvGrpSpPr/>
          <p:nvPr/>
        </p:nvGrpSpPr>
        <p:grpSpPr>
          <a:xfrm>
            <a:off x="591366" y="1813544"/>
            <a:ext cx="7908264" cy="4258296"/>
            <a:chOff x="539552" y="2192367"/>
            <a:chExt cx="7908264" cy="4258296"/>
          </a:xfrm>
        </p:grpSpPr>
        <p:pic>
          <p:nvPicPr>
            <p:cNvPr id="160" name="Google Shape;160;p19" descr="C:\Users\acauser2\Desktop\강의교안 작업\fig_4455\ch04_샘플\코드 4-6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9552" y="2192367"/>
              <a:ext cx="7908264" cy="4258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88223" y="2708920"/>
              <a:ext cx="1612980" cy="15121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234DE1-B195-156A-EF29-2C786671012A}"/>
              </a:ext>
            </a:extLst>
          </p:cNvPr>
          <p:cNvCxnSpPr>
            <a:cxnSpLocks/>
          </p:cNvCxnSpPr>
          <p:nvPr/>
        </p:nvCxnSpPr>
        <p:spPr>
          <a:xfrm>
            <a:off x="1586671" y="3111484"/>
            <a:ext cx="221354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6354E3-35F5-D9C5-8C6B-5FD47C60948B}"/>
              </a:ext>
            </a:extLst>
          </p:cNvPr>
          <p:cNvCxnSpPr>
            <a:cxnSpLocks/>
          </p:cNvCxnSpPr>
          <p:nvPr/>
        </p:nvCxnSpPr>
        <p:spPr>
          <a:xfrm>
            <a:off x="1536337" y="4487278"/>
            <a:ext cx="221354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4-4] 연관 있는 입력 양식 그룹으로 묶기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&lt;fieldset&gt; 태그,&lt;legend&gt; 태그</a:t>
            </a:r>
            <a:endParaRPr b="1"/>
          </a:p>
        </p:txBody>
      </p:sp>
      <p:pic>
        <p:nvPicPr>
          <p:cNvPr id="169" name="Google Shape;169;p20" descr="C:\Users\acauser2\Desktop\강의교안 작업\fig_4455\ch04_샘플\코드 4-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699980"/>
            <a:ext cx="7272808" cy="51580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7EAFC8F-D3ED-9BD6-1E9B-38257F8F92BE}"/>
              </a:ext>
            </a:extLst>
          </p:cNvPr>
          <p:cNvCxnSpPr>
            <a:cxnSpLocks/>
          </p:cNvCxnSpPr>
          <p:nvPr/>
        </p:nvCxnSpPr>
        <p:spPr>
          <a:xfrm>
            <a:off x="1578283" y="2868203"/>
            <a:ext cx="87130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5C3FFC-BB08-46CD-1D10-D82EA48AFF3B}"/>
              </a:ext>
            </a:extLst>
          </p:cNvPr>
          <p:cNvCxnSpPr>
            <a:cxnSpLocks/>
          </p:cNvCxnSpPr>
          <p:nvPr/>
        </p:nvCxnSpPr>
        <p:spPr>
          <a:xfrm>
            <a:off x="1611839" y="6165076"/>
            <a:ext cx="87130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65856-EDEF-E72C-BFD7-8DFF6642D644}"/>
              </a:ext>
            </a:extLst>
          </p:cNvPr>
          <p:cNvCxnSpPr>
            <a:cxnSpLocks/>
          </p:cNvCxnSpPr>
          <p:nvPr/>
        </p:nvCxnSpPr>
        <p:spPr>
          <a:xfrm>
            <a:off x="1930621" y="3128262"/>
            <a:ext cx="209609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96590-89D8-8E58-6CEE-39ADF3466B74}"/>
              </a:ext>
            </a:extLst>
          </p:cNvPr>
          <p:cNvCxnSpPr>
            <a:cxnSpLocks/>
          </p:cNvCxnSpPr>
          <p:nvPr/>
        </p:nvCxnSpPr>
        <p:spPr>
          <a:xfrm>
            <a:off x="3893645" y="5829517"/>
            <a:ext cx="85452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E64E865-57F4-E13E-14DA-48217BCEDA55}"/>
              </a:ext>
            </a:extLst>
          </p:cNvPr>
          <p:cNvSpPr/>
          <p:nvPr/>
        </p:nvSpPr>
        <p:spPr>
          <a:xfrm>
            <a:off x="6559251" y="5300231"/>
            <a:ext cx="1007619" cy="362337"/>
          </a:xfrm>
          <a:prstGeom prst="wedgeRectCallout">
            <a:avLst>
              <a:gd name="adj1" fmla="val -36142"/>
              <a:gd name="adj2" fmla="val 65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그룹 묶음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공간 분할 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CSS로 원하는 레이아웃을 구성하기 위해</a:t>
            </a:r>
            <a:r>
              <a:rPr lang="en-US" altLang="ko-KR" dirty="0"/>
              <a:t> </a:t>
            </a:r>
            <a:r>
              <a:rPr lang="ko-KR" altLang="en-US" dirty="0"/>
              <a:t>공간 분할</a:t>
            </a:r>
            <a:endParaRPr lang="en-US" altLang="ko-KR"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altLang="en-US" dirty="0"/>
              <a:t>분할된 </a:t>
            </a:r>
            <a:r>
              <a:rPr lang="en-US" altLang="ko-KR" dirty="0"/>
              <a:t>&lt;div&gt; </a:t>
            </a:r>
            <a:r>
              <a:rPr lang="ko-KR" altLang="en-US" dirty="0"/>
              <a:t>태그 별로 </a:t>
            </a:r>
            <a:r>
              <a:rPr lang="en-US" altLang="ko-KR" dirty="0"/>
              <a:t>CSS </a:t>
            </a:r>
            <a:r>
              <a:rPr lang="ko-KR" altLang="en-US" dirty="0"/>
              <a:t>효과를 지정함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77" name="Google Shape;177;p21" descr="C:\Users\acauser2\Desktop\강의교안 작업\fig_4455\ch04_샘플\그림 4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686" y="1995775"/>
            <a:ext cx="7266966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HTML5의 대표적인 공간 분할 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&lt;div&gt; 태그, &lt;span&gt; 태그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4-5] 공간 분할 방법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공간을 블록 형식으로 분할하기</a:t>
            </a:r>
            <a:endParaRPr b="1"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84" name="Google Shape;184;p22" descr="C:\Users\acauser2\Desktop\강의교안 작업\fig_4455\ch04_샘플\표 4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700808"/>
            <a:ext cx="37623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 descr="C:\Users\acauser2\Desktop\강의교안 작업\fig_4455\ch04_샘플\코드 4-9.jpg"/>
          <p:cNvPicPr preferRelativeResize="0"/>
          <p:nvPr/>
        </p:nvPicPr>
        <p:blipFill rotWithShape="1">
          <a:blip r:embed="rId4">
            <a:alphaModFix/>
          </a:blip>
          <a:srcRect b="6074"/>
          <a:stretch/>
        </p:blipFill>
        <p:spPr>
          <a:xfrm>
            <a:off x="547539" y="4391026"/>
            <a:ext cx="7696869" cy="236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 descr="C:\Users\acauser2\Desktop\강의교안 작업\fig_4455\ch04_샘플\코드 4-9 결과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2922" y="4426422"/>
            <a:ext cx="4555582" cy="17388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A108603-CCF7-88EE-F216-371ECFBBFD8E}"/>
              </a:ext>
            </a:extLst>
          </p:cNvPr>
          <p:cNvSpPr/>
          <p:nvPr/>
        </p:nvSpPr>
        <p:spPr>
          <a:xfrm>
            <a:off x="6377767" y="4245253"/>
            <a:ext cx="1991436" cy="362337"/>
          </a:xfrm>
          <a:prstGeom prst="wedgeRectCallout">
            <a:avLst>
              <a:gd name="adj1" fmla="val -28080"/>
              <a:gd name="adj2" fmla="val 190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  <a:r>
              <a:rPr lang="ko-KR" altLang="en-US" dirty="0"/>
              <a:t>로 블록을 구성함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4-5] 공간 분할 방법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공간을 </a:t>
            </a:r>
            <a:r>
              <a:rPr lang="ko-KR" b="1" dirty="0" err="1"/>
              <a:t>인라인</a:t>
            </a:r>
            <a:r>
              <a:rPr lang="ko-KR" b="1" dirty="0"/>
              <a:t> 형식으로 분할하기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자신의 글자 크기만큼 영역 차지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왼쪽에서 오른쪽으로 쌓임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96" name="Google Shape;196;p23" descr="C:\Users\acauser2\Desktop\강의교안 작업\fig_4455\ch04_샘플\코드 4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2623970"/>
            <a:ext cx="7740352" cy="255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 descr="C:\Users\acauser2\Desktop\강의교안 작업\fig_4455\ch04_샘플\코드 4-10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9792" y="4706421"/>
            <a:ext cx="5580112" cy="215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시맨틱 태그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시맨틱 웹  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특정 태그에 의미를 부여한 웹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프로그램이 코드를 읽고 의미를 인식할 수 있는 지능형 웹</a:t>
            </a: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204" name="Google Shape;204;p24" descr="C:\Users\acauser2\Desktop\강의교안 작업\fig_4455\ch04_샘플\그림 4-6(b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6440" y="2474234"/>
            <a:ext cx="4457560" cy="307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 descr="C:\Users\acauser2\Desktop\강의교안 작업\fig_4455\ch04_샘플\그림 4-6(a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654" y="2458532"/>
            <a:ext cx="4536504" cy="2921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시맨틱 태그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시맨틱 태그를 사용한 시맨틱 웹 구현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212" name="Google Shape;212;p25" descr="C:\Users\acauser2\Desktop\강의교안 작업\fig_4455\ch04_샘플\그림 4-7(a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2" y="1700808"/>
            <a:ext cx="5841999" cy="342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 descr="C:\Users\acauser2\Desktop\강의교안 작업\fig_4455\ch04_샘플\그림 4-7(b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2080" y="3919990"/>
            <a:ext cx="3672408" cy="268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4-6] </a:t>
            </a:r>
            <a:r>
              <a:rPr lang="ko-KR" dirty="0" err="1"/>
              <a:t>시맨틱</a:t>
            </a:r>
            <a:r>
              <a:rPr lang="ko-KR" dirty="0"/>
              <a:t> 태그를 이용한 레이아웃 구성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222" name="Google Shape;222;p26" descr="C:\Users\acauser2\Desktop\강의교안 작업\fig_4455\ch04_샘플\코드 4-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365379"/>
            <a:ext cx="5643451" cy="537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 descr="C:\Users\acauser2\Desktop\강의교안 작업\fig_4455\ch04_샘플\코드 4-13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474" y="1772816"/>
            <a:ext cx="5190525" cy="231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56570E1-8724-8CAE-1065-91E39A644CF2}"/>
              </a:ext>
            </a:extLst>
          </p:cNvPr>
          <p:cNvSpPr/>
          <p:nvPr/>
        </p:nvSpPr>
        <p:spPr>
          <a:xfrm>
            <a:off x="6038987" y="4865504"/>
            <a:ext cx="2400338" cy="799171"/>
          </a:xfrm>
          <a:prstGeom prst="wedgeRectCallout">
            <a:avLst>
              <a:gd name="adj1" fmla="val -56116"/>
              <a:gd name="adj2" fmla="val -171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hlinkClick r:id="rId5"/>
              </a:rPr>
              <a:t>HTML Semantic Elements (w3schools.com)</a:t>
            </a:r>
            <a:endParaRPr lang="ko-KR" alt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FB089D-4E9E-B6E7-D980-11D5E32A7D42}"/>
              </a:ext>
            </a:extLst>
          </p:cNvPr>
          <p:cNvCxnSpPr>
            <a:cxnSpLocks/>
          </p:cNvCxnSpPr>
          <p:nvPr/>
        </p:nvCxnSpPr>
        <p:spPr>
          <a:xfrm>
            <a:off x="764551" y="2692034"/>
            <a:ext cx="4518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9B6661-F9BB-D1E9-CF2F-50AFC93ABD60}"/>
              </a:ext>
            </a:extLst>
          </p:cNvPr>
          <p:cNvCxnSpPr>
            <a:cxnSpLocks/>
          </p:cNvCxnSpPr>
          <p:nvPr/>
        </p:nvCxnSpPr>
        <p:spPr>
          <a:xfrm>
            <a:off x="840052" y="4061350"/>
            <a:ext cx="6364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4CA471-F34A-8B3D-300A-8973ED8289DD}"/>
              </a:ext>
            </a:extLst>
          </p:cNvPr>
          <p:cNvCxnSpPr>
            <a:cxnSpLocks/>
          </p:cNvCxnSpPr>
          <p:nvPr/>
        </p:nvCxnSpPr>
        <p:spPr>
          <a:xfrm>
            <a:off x="1074944" y="4254296"/>
            <a:ext cx="6364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75B51D-0B83-78EB-1FB6-5454CF9FC260}"/>
              </a:ext>
            </a:extLst>
          </p:cNvPr>
          <p:cNvCxnSpPr>
            <a:cxnSpLocks/>
          </p:cNvCxnSpPr>
          <p:nvPr/>
        </p:nvCxnSpPr>
        <p:spPr>
          <a:xfrm>
            <a:off x="764551" y="6015984"/>
            <a:ext cx="6364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50F730-444B-1FE1-AF28-DB66A6169A38}"/>
              </a:ext>
            </a:extLst>
          </p:cNvPr>
          <p:cNvCxnSpPr>
            <a:cxnSpLocks/>
          </p:cNvCxnSpPr>
          <p:nvPr/>
        </p:nvCxnSpPr>
        <p:spPr>
          <a:xfrm>
            <a:off x="764551" y="2106715"/>
            <a:ext cx="6364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학습목표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 dirty="0"/>
              <a:t>입력 양식</a:t>
            </a:r>
            <a:r>
              <a:rPr lang="en-US" altLang="ko-KR" b="0" dirty="0"/>
              <a:t> (form) </a:t>
            </a:r>
            <a:r>
              <a:rPr lang="ko-KR" b="0" dirty="0"/>
              <a:t>별 특징을 이해하고 용도에 맞게 사용할 수 있습니다.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 dirty="0"/>
              <a:t>블록 형식과 인라인 형식을 구분할 수 있습니다.</a:t>
            </a: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내용 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 dirty="0"/>
              <a:t>입력 양식 태그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HTML5 문서 구조화</a:t>
            </a:r>
            <a:endParaRPr b="0" dirty="0"/>
          </a:p>
        </p:txBody>
      </p:sp>
      <p:pic>
        <p:nvPicPr>
          <p:cNvPr id="78" name="Google Shape;78;p10" descr="C:\Users\acauser2\Desktop\강의교안 작업\fig_4455\ch04_샘플\코드 4-4 결과.jpg"/>
          <p:cNvPicPr preferRelativeResize="0"/>
          <p:nvPr/>
        </p:nvPicPr>
        <p:blipFill rotWithShape="1">
          <a:blip r:embed="rId3">
            <a:alphaModFix/>
          </a:blip>
          <a:srcRect l="27858"/>
          <a:stretch/>
        </p:blipFill>
        <p:spPr>
          <a:xfrm>
            <a:off x="5436096" y="1916832"/>
            <a:ext cx="2460176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입력 양식</a:t>
            </a:r>
            <a:r>
              <a:rPr lang="en-US" altLang="ko-KR" dirty="0"/>
              <a:t> (form)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사용자에게 정보를 </a:t>
            </a:r>
            <a:r>
              <a:rPr lang="ko-KR" dirty="0" err="1"/>
              <a:t>입력받는</a:t>
            </a:r>
            <a:r>
              <a:rPr lang="ko-KR" dirty="0"/>
              <a:t> 요소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입력 양식 개요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&lt;</a:t>
            </a:r>
            <a:r>
              <a:rPr lang="ko-KR" dirty="0" err="1"/>
              <a:t>form</a:t>
            </a:r>
            <a:r>
              <a:rPr lang="ko-KR" dirty="0"/>
              <a:t>&gt;태그: 영역 생성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85" name="Google Shape;85;p11" descr="C:\Users\acauser2\Desktop\강의교안 작업\fig_4455\ch04_샘플\그림 4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733" y="3817223"/>
            <a:ext cx="808672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 descr="C:\Users\acauser2\Desktop\강의교안 작업\fig_4455\ch04_샘플\그림 4-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4109" y="1285622"/>
            <a:ext cx="4844355" cy="199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데이터 전달 방식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&lt;</a:t>
            </a:r>
            <a:r>
              <a:rPr lang="ko-KR" dirty="0" err="1"/>
              <a:t>form</a:t>
            </a:r>
            <a:r>
              <a:rPr lang="ko-KR" dirty="0"/>
              <a:t>&gt;태그는 </a:t>
            </a:r>
            <a:r>
              <a:rPr lang="ko-KR" dirty="0" err="1"/>
              <a:t>method속성의</a:t>
            </a:r>
            <a:r>
              <a:rPr lang="ko-KR" dirty="0"/>
              <a:t> 방식으로 </a:t>
            </a:r>
            <a:r>
              <a:rPr lang="ko-KR" dirty="0" err="1"/>
              <a:t>action</a:t>
            </a:r>
            <a:r>
              <a:rPr lang="ko-KR" dirty="0"/>
              <a:t> 속성 장소에 데이터 전달 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GET 방식</a:t>
            </a:r>
            <a:r>
              <a:rPr lang="en-US" altLang="ko-KR" dirty="0"/>
              <a:t> (default)</a:t>
            </a:r>
            <a:r>
              <a:rPr lang="ko-KR" dirty="0"/>
              <a:t> – 주소에 데이터를 입력해서 전달</a:t>
            </a:r>
            <a:r>
              <a:rPr lang="en-US" altLang="ko-KR" dirty="0"/>
              <a:t> (http://.......</a:t>
            </a:r>
            <a:r>
              <a:rPr lang="en-US" altLang="ko-KR" dirty="0" err="1"/>
              <a:t>html?password</a:t>
            </a:r>
            <a:r>
              <a:rPr lang="en-US" altLang="ko-KR" dirty="0"/>
              <a:t>=1234)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POST 방식 – 주소 변경 없이 비밀스럽게 데이터 전달</a:t>
            </a:r>
            <a:endParaRPr dirty="0"/>
          </a:p>
        </p:txBody>
      </p:sp>
      <p:pic>
        <p:nvPicPr>
          <p:cNvPr id="93" name="Google Shape;93;p12" descr="C:\Users\acauser2\Desktop\강의교안 작업\fig_4455\ch04_샘플\그림 4-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860" y="4184256"/>
            <a:ext cx="6980752" cy="267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 descr="C:\Users\acauser2\Desktop\강의교안 작업\fig_4455\ch04_샘플\그림 4-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860" y="1631133"/>
            <a:ext cx="6662444" cy="12963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539511D-9BC9-316C-B557-C38A6047738C}"/>
              </a:ext>
            </a:extLst>
          </p:cNvPr>
          <p:cNvSpPr/>
          <p:nvPr/>
        </p:nvSpPr>
        <p:spPr>
          <a:xfrm>
            <a:off x="2474753" y="4192646"/>
            <a:ext cx="1728131" cy="5639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Default:</a:t>
            </a:r>
            <a:r>
              <a:rPr lang="ko-KR" altLang="en-US" sz="1200" dirty="0"/>
              <a:t> 지정 안 하면 기본이 </a:t>
            </a:r>
            <a:r>
              <a:rPr lang="en-US" altLang="ko-KR" sz="1200" dirty="0"/>
              <a:t>get</a:t>
            </a:r>
            <a:r>
              <a:rPr lang="ko-KR" altLang="en-US" sz="1200" dirty="0"/>
              <a:t>으로 전송됨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입력 양식 종류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01" name="Google Shape;101;p13" descr="C:\Users\acauser2\Desktop\강의교안 작업\fig_4455\ch04_샘플\표 4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1340768"/>
            <a:ext cx="6177348" cy="5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5D7AF31-99E3-E940-5F32-8D495F6CE984}"/>
              </a:ext>
            </a:extLst>
          </p:cNvPr>
          <p:cNvSpPr/>
          <p:nvPr/>
        </p:nvSpPr>
        <p:spPr>
          <a:xfrm>
            <a:off x="6501469" y="1340768"/>
            <a:ext cx="1073790" cy="40414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 참고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입력 양식 종류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08" name="Google Shape;108;p14" descr="C:\Users\acauser2\Desktop\강의교안 작업\fig_4455\ch04_샘플\표 4-1(b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556792"/>
            <a:ext cx="6566506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4-1] 기본 입력 양식 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&lt;input&gt; 태그</a:t>
            </a:r>
            <a:r>
              <a:rPr lang="ko-KR" altLang="en-US" dirty="0"/>
              <a:t>의</a:t>
            </a:r>
            <a:r>
              <a:rPr lang="ko-KR" dirty="0"/>
              <a:t> type 속성을 </a:t>
            </a:r>
            <a:r>
              <a:rPr lang="ko-KR" altLang="en-US" dirty="0"/>
              <a:t>이용해</a:t>
            </a:r>
            <a:r>
              <a:rPr lang="ko-KR" dirty="0"/>
              <a:t> 다양한 기본 입력 양식 생성</a:t>
            </a:r>
            <a:endParaRPr b="1"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117" name="Google Shape;117;p15" descr="C:\Users\acauser2\Desktop\강의교안 작업\fig_4455\ch04_샘플\코드 4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272" y="1749752"/>
            <a:ext cx="6516165" cy="494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 descr="C:\Users\acauser2\Desktop\강의교안 작업\fig_4455\ch04_샘플\코드 4-1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0685" y="3765976"/>
            <a:ext cx="2474573" cy="2920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8CAD074-9A32-FB3D-E221-CA73CF5D0C73}"/>
              </a:ext>
            </a:extLst>
          </p:cNvPr>
          <p:cNvCxnSpPr>
            <a:cxnSpLocks/>
          </p:cNvCxnSpPr>
          <p:nvPr/>
        </p:nvCxnSpPr>
        <p:spPr>
          <a:xfrm>
            <a:off x="3088301" y="6014074"/>
            <a:ext cx="267493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4-2] 간단한 입력 양식 생성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라디오 버튼</a:t>
            </a:r>
            <a:r>
              <a:rPr lang="ko-KR" altLang="en-US" dirty="0"/>
              <a:t>의</a:t>
            </a:r>
            <a:r>
              <a:rPr lang="ko-KR" dirty="0"/>
              <a:t> name 속성</a:t>
            </a:r>
            <a:r>
              <a:rPr lang="ko-KR" altLang="en-US" dirty="0"/>
              <a:t>을 이용해 </a:t>
            </a:r>
            <a:r>
              <a:rPr lang="ko-KR" dirty="0"/>
              <a:t>여러 대상 중 하나만 선택하는 형태</a:t>
            </a:r>
            <a:endParaRPr b="1"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127" name="Google Shape;127;p16" descr="C:\Users\acauser2\Desktop\강의교안 작업\fig_4455\ch04_샘플\코드 4-3.jpg"/>
          <p:cNvPicPr preferRelativeResize="0"/>
          <p:nvPr/>
        </p:nvPicPr>
        <p:blipFill rotWithShape="1">
          <a:blip r:embed="rId3">
            <a:alphaModFix/>
          </a:blip>
          <a:srcRect b="3166"/>
          <a:stretch/>
        </p:blipFill>
        <p:spPr>
          <a:xfrm>
            <a:off x="598822" y="1641653"/>
            <a:ext cx="6472078" cy="486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 descr="C:\Users\acauser2\Desktop\강의교안 작업\fig_4455\ch04_샘플\코드 4-3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1350" y="5093503"/>
            <a:ext cx="2994355" cy="12466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9B9543-28B2-5C17-4AB2-0C799D9CABCC}"/>
              </a:ext>
            </a:extLst>
          </p:cNvPr>
          <p:cNvCxnSpPr>
            <a:cxnSpLocks/>
          </p:cNvCxnSpPr>
          <p:nvPr/>
        </p:nvCxnSpPr>
        <p:spPr>
          <a:xfrm>
            <a:off x="2266180" y="4680225"/>
            <a:ext cx="13159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4924769-A597-2A68-B08F-D5A0E99F38C7}"/>
              </a:ext>
            </a:extLst>
          </p:cNvPr>
          <p:cNvSpPr/>
          <p:nvPr/>
        </p:nvSpPr>
        <p:spPr>
          <a:xfrm>
            <a:off x="116506" y="4294330"/>
            <a:ext cx="1893778" cy="799171"/>
          </a:xfrm>
          <a:prstGeom prst="wedgeRectCallout">
            <a:avLst>
              <a:gd name="adj1" fmla="val 62863"/>
              <a:gd name="adj2" fmla="val -8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id == for</a:t>
            </a:r>
            <a:r>
              <a:rPr lang="ko-KR" altLang="en-US" dirty="0"/>
              <a:t>로 연결함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Label</a:t>
            </a:r>
            <a:r>
              <a:rPr lang="ko-KR" altLang="en-US" dirty="0"/>
              <a:t>을 눌러도 라디오 버튼 선택됨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4-3] 선택 가능한 입력 양식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한 항목만 선택하기</a:t>
            </a:r>
            <a:r>
              <a:rPr lang="en-US" altLang="ko-KR" b="1" dirty="0"/>
              <a:t> : </a:t>
            </a:r>
            <a:r>
              <a:rPr lang="ko-KR" dirty="0"/>
              <a:t>&lt;select&gt; 태그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목록으로 보여 주는 항목 중 하나 또는 여러 개를 선택할 때 사용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기본적으로 하나만 선택가능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&lt;optgroup&gt;, &lt;option&gt; 태그를 함께 사용</a:t>
            </a:r>
            <a:endParaRPr dirty="0"/>
          </a:p>
        </p:txBody>
      </p:sp>
      <p:pic>
        <p:nvPicPr>
          <p:cNvPr id="137" name="Google Shape;137;p17" descr="C:\Users\acauser2\Desktop\강의교안 작업\fig_4455\ch04_샘플\코드 4-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158" y="2826451"/>
            <a:ext cx="80676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4350" y="2094185"/>
            <a:ext cx="2070058" cy="364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6238" y="2061822"/>
            <a:ext cx="1002407" cy="130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485</Words>
  <Application>Microsoft Office PowerPoint</Application>
  <PresentationFormat>On-screen Show (4:3)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HY헤드라인M</vt:lpstr>
      <vt:lpstr>Noto Sans Symbols</vt:lpstr>
      <vt:lpstr>Dotum</vt:lpstr>
      <vt:lpstr>Malgun Gothic</vt:lpstr>
      <vt:lpstr>Arial</vt:lpstr>
      <vt:lpstr>1_Office 테마</vt:lpstr>
      <vt:lpstr>HTML5 입력 양식 (from) 태그 구조화 태그</vt:lpstr>
      <vt:lpstr>Contents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02 HTML5 문서 구조화</vt:lpstr>
      <vt:lpstr>02 HTML5 문서 구조화</vt:lpstr>
      <vt:lpstr>02 HTML5 문서 구조화</vt:lpstr>
      <vt:lpstr>02 HTML5 문서 구조화</vt:lpstr>
      <vt:lpstr>02 HTML5 문서 구조화</vt:lpstr>
      <vt:lpstr>02 HTML5 문서 구조화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김종완</cp:lastModifiedBy>
  <cp:revision>20</cp:revision>
  <dcterms:modified xsi:type="dcterms:W3CDTF">2023-03-16T11:02:26Z</dcterms:modified>
</cp:coreProperties>
</file>