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5" r:id="rId2"/>
    <p:sldId id="373" r:id="rId3"/>
    <p:sldId id="447" r:id="rId4"/>
    <p:sldId id="442" r:id="rId5"/>
    <p:sldId id="443" r:id="rId6"/>
    <p:sldId id="444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45" r:id="rId16"/>
    <p:sldId id="458" r:id="rId17"/>
    <p:sldId id="459" r:id="rId18"/>
    <p:sldId id="460" r:id="rId19"/>
    <p:sldId id="461" r:id="rId20"/>
    <p:sldId id="468" r:id="rId21"/>
    <p:sldId id="462" r:id="rId22"/>
    <p:sldId id="446" r:id="rId23"/>
    <p:sldId id="463" r:id="rId24"/>
    <p:sldId id="464" r:id="rId25"/>
    <p:sldId id="465" r:id="rId26"/>
    <p:sldId id="466" r:id="rId27"/>
    <p:sldId id="467" r:id="rId28"/>
    <p:sldId id="448" r:id="rId29"/>
  </p:sldIdLst>
  <p:sldSz cx="9144000" cy="6858000" type="screen4x3"/>
  <p:notesSz cx="6858000" cy="9144000"/>
  <p:embeddedFontLst>
    <p:embeddedFont>
      <p:font typeface="맑은 고딕" pitchFamily="50" charset="-127"/>
      <p:regular r:id="rId32"/>
      <p:bold r:id="rId33"/>
    </p:embeddedFont>
    <p:embeddedFont>
      <p:font typeface="Arial Black" pitchFamily="34" charset="0"/>
      <p:bold r:id="rId34"/>
    </p:embeddedFont>
    <p:embeddedFont>
      <p:font typeface="Tahoma" pitchFamily="34" charset="0"/>
      <p:regular r:id="rId35"/>
      <p:bold r:id="rId36"/>
    </p:embeddedFont>
    <p:embeddedFont>
      <p:font typeface="HY견고딕" pitchFamily="18" charset="-127"/>
      <p:regular r:id="rId37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591">
          <p15:clr>
            <a:srgbClr val="A4A3A4"/>
          </p15:clr>
        </p15:guide>
        <p15:guide id="2" pos="158">
          <p15:clr>
            <a:srgbClr val="A4A3A4"/>
          </p15:clr>
        </p15:guide>
        <p15:guide id="3" pos="560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96"/>
    <a:srgbClr val="FF7C80"/>
    <a:srgbClr val="FDEBD7"/>
    <a:srgbClr val="F505F5"/>
    <a:srgbClr val="F765E2"/>
    <a:srgbClr val="96CFAC"/>
    <a:srgbClr val="F6AD3A"/>
    <a:srgbClr val="FABE00"/>
    <a:srgbClr val="02AF7E"/>
    <a:srgbClr val="F49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C9CE1-47A4-4032-B144-32DEAC0A1E99}" v="892" dt="2021-08-21T09:31:24.503"/>
    <p1510:client id="{CA471DBB-46B0-4A43-9368-14646BEAB5F3}" v="887" dt="2021-08-21T08:49:03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5" autoAdjust="0"/>
    <p:restoredTop sz="92734" autoAdjust="0"/>
  </p:normalViewPr>
  <p:slideViewPr>
    <p:cSldViewPr>
      <p:cViewPr varScale="1">
        <p:scale>
          <a:sx n="80" d="100"/>
          <a:sy n="80" d="100"/>
        </p:scale>
        <p:origin x="-1771" y="-86"/>
      </p:cViewPr>
      <p:guideLst>
        <p:guide orient="horz" pos="591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50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6CB18BD7-F542-41D4-8860-DCEDD38FC59F}" type="datetimeFigureOut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2021-08-29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fld id="{66AABF27-7303-4B20-B134-3A49760DD20D}" type="slidenum">
              <a:rPr lang="ko-KR" altLang="en-US"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74630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E395095A-4ED7-4532-9B60-17A12090B229}" type="datetimeFigureOut">
              <a:rPr lang="ko-KR" altLang="en-US" smtClean="0"/>
              <a:pPr>
                <a:defRPr/>
              </a:pPr>
              <a:t>2021-08-29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a typeface="맑은 고딕" panose="020B0503020000020004" pitchFamily="50" charset="-127"/>
              </a:defRPr>
            </a:lvl1pPr>
          </a:lstStyle>
          <a:p>
            <a:fld id="{54563F77-4079-44FD-AC16-D5293C2E4BC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02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65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63F77-4079-44FD-AC16-D5293C2E4BC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6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3" y="6112178"/>
            <a:ext cx="1182855" cy="19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2050" name="Picture 2" descr="D:\01_출간예정\짧고 굵게 배오는 자바 웹 프로그래밍(황희정)\04_신간안내\01_표지\A557_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" b="9551"/>
          <a:stretch/>
        </p:blipFill>
        <p:spPr bwMode="auto">
          <a:xfrm>
            <a:off x="2268642" y="532645"/>
            <a:ext cx="4606716" cy="522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6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09600" y="1700213"/>
            <a:ext cx="7991475" cy="144655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1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solidFill>
                <a:srgbClr val="FF0000"/>
              </a:solidFill>
              <a:ea typeface="맑은 고딕" pitchFamily="50" charset="-127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none" dirty="0">
                <a:ea typeface="맑은 고딕" pitchFamily="50" charset="-127"/>
              </a:rPr>
              <a:t>[</a:t>
            </a:r>
            <a:r>
              <a:rPr kumimoji="0" lang="ko-KR" altLang="en-US" sz="1600" b="1" u="none" dirty="0">
                <a:ea typeface="맑은 고딕" pitchFamily="50" charset="-127"/>
              </a:rPr>
              <a:t>강의교안 이용 안내</a:t>
            </a:r>
            <a:r>
              <a:rPr kumimoji="0" lang="en-US" altLang="ko-KR" sz="1600" b="1" u="none" dirty="0">
                <a:ea typeface="맑은 고딕" pitchFamily="50" charset="-127"/>
              </a:rPr>
              <a:t>]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pc="-100" baseline="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황희정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과 </a:t>
            </a:r>
            <a:r>
              <a:rPr kumimoji="0" lang="ko-KR" altLang="en-US" sz="1400" b="1" u="none" spc="-100" baseline="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b="1" u="none" spc="-100" baseline="0" dirty="0">
                <a:ea typeface="맑은 고딕" pitchFamily="50" charset="-127"/>
              </a:rPr>
              <a:t>㈜</a:t>
            </a:r>
            <a:r>
              <a:rPr kumimoji="0" lang="ko-KR" altLang="en-US" sz="1400" u="none" spc="-100" baseline="0" dirty="0">
                <a:ea typeface="맑은 고딕" pitchFamily="50" charset="-127"/>
              </a:rPr>
              <a:t>에 있습니다</a:t>
            </a:r>
            <a:r>
              <a:rPr kumimoji="0" lang="en-US" altLang="ko-KR" sz="1400" u="none" spc="-100" baseline="0" dirty="0">
                <a:ea typeface="맑은 고딕" pitchFamily="50" charset="-127"/>
              </a:rPr>
              <a:t>.</a:t>
            </a:r>
          </a:p>
          <a:p>
            <a:pPr marL="108000" indent="-10800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dirty="0">
                <a:solidFill>
                  <a:srgbClr val="222222"/>
                </a:solidFill>
                <a:ea typeface="맑은 고딕" pitchFamily="50" charset="-127"/>
              </a:rPr>
              <a:t>이 자료는</a:t>
            </a:r>
            <a:r>
              <a:rPr kumimoji="0" lang="ko-KR" altLang="en-US" sz="1400" u="none" baseline="0" dirty="0">
                <a:solidFill>
                  <a:srgbClr val="222222"/>
                </a:solidFill>
                <a:ea typeface="맑은 고딕" pitchFamily="50" charset="-127"/>
              </a:rPr>
              <a:t> 강의 보조 자료로 제공되는 것으로 무단으로 전제하거나 배포하는 것을 금합니다</a:t>
            </a:r>
            <a:r>
              <a:rPr kumimoji="0" lang="en-US" altLang="ko-KR" sz="1400" u="none" baseline="0" dirty="0">
                <a:solidFill>
                  <a:srgbClr val="222222"/>
                </a:solidFill>
                <a:ea typeface="맑은 고딕" pitchFamily="50" charset="-127"/>
              </a:rPr>
              <a:t>.</a:t>
            </a:r>
            <a:endParaRPr kumimoji="0" lang="en-US" altLang="ko-KR" sz="1400" u="none" dirty="0">
              <a:solidFill>
                <a:srgbClr val="222222"/>
              </a:solidFill>
              <a:ea typeface="맑은 고딕" pitchFamily="50" charset="-127"/>
            </a:endParaRPr>
          </a:p>
        </p:txBody>
      </p:sp>
      <p:sp>
        <p:nvSpPr>
          <p:cNvPr id="4" name="모서리가 둥근 직사각형 3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81" y="5661248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1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1" lang="ko-KR" altLang="en-US" sz="1800" b="0" i="0" u="none" strike="noStrike" kern="1200" baseline="0" dirty="0" smtClean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84E96"/>
          </a:solidFill>
          <a:ln>
            <a:noFill/>
          </a:ln>
          <a:extLst/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 smtClean="0">
              <a:solidFill>
                <a:srgbClr val="481C1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pic>
        <p:nvPicPr>
          <p:cNvPr id="8" name="Picture 2" descr="D:\01_출간예정\짧고 굵게 배오는 자바 웹 프로그래밍(황희정)\05_도서관리\03_부속자료\01_강의교안\레이어 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" y="4109746"/>
            <a:ext cx="2789111" cy="275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46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E84E96"/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7339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84E96"/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8279259" y="6563253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58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</a:t>
            </a:r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E84E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20688"/>
            <a:ext cx="2191125" cy="897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7434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617311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F7C80"/>
              </a:buClr>
              <a:buSzPct val="100000"/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6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146814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9144000" cy="550209"/>
          </a:xfrm>
          <a:prstGeom prst="rect">
            <a:avLst/>
          </a:prstGeom>
          <a:solidFill>
            <a:srgbClr val="FF7C8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239052" y="116632"/>
            <a:ext cx="7077364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323528" y="764704"/>
            <a:ext cx="8363272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6">
                  <a:lumMod val="50000"/>
                </a:schemeClr>
              </a:buClr>
              <a:buSzPct val="100000"/>
              <a:buFont typeface="+mj-lt"/>
              <a:buAutoNum type="arabicParenR"/>
              <a:defRPr sz="16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E84E96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4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맑은 고딕" panose="020B0503020000020004" pitchFamily="50" charset="-127"/>
              <a:buChar char="－"/>
              <a:defRPr sz="14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56184" y="155984"/>
            <a:ext cx="8761706" cy="378705"/>
            <a:chOff x="348020" y="236156"/>
            <a:chExt cx="8761706" cy="378705"/>
          </a:xfrm>
        </p:grpSpPr>
        <p:sp>
          <p:nvSpPr>
            <p:cNvPr id="2" name="양쪽 모서리가 둥근 사각형 1"/>
            <p:cNvSpPr/>
            <p:nvPr userDrawn="1"/>
          </p:nvSpPr>
          <p:spPr>
            <a:xfrm>
              <a:off x="348020" y="236156"/>
              <a:ext cx="862584" cy="378705"/>
            </a:xfrm>
            <a:prstGeom prst="round2SameRect">
              <a:avLst/>
            </a:prstGeom>
            <a:solidFill>
              <a:srgbClr val="FDEBD7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" name="직선 연결선 6"/>
            <p:cNvCxnSpPr/>
            <p:nvPr userDrawn="1"/>
          </p:nvCxnSpPr>
          <p:spPr>
            <a:xfrm>
              <a:off x="1218812" y="614861"/>
              <a:ext cx="7890914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73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1476375" y="2565400"/>
            <a:ext cx="59759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8000" b="1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Thank</a:t>
            </a:r>
            <a:r>
              <a:rPr lang="en-US" altLang="ko-KR" sz="8000" b="1" baseline="0" dirty="0">
                <a:solidFill>
                  <a:srgbClr val="FF7C80"/>
                </a:solidFill>
                <a:latin typeface="Arial Black" pitchFamily="34" charset="0"/>
                <a:ea typeface="+mn-ea"/>
              </a:rPr>
              <a:t> you!</a:t>
            </a:r>
            <a:endParaRPr lang="ko-KR" altLang="en-US" sz="8000" b="1" dirty="0">
              <a:solidFill>
                <a:srgbClr val="FF7C80"/>
              </a:solidFill>
              <a:latin typeface="Arial Black" pitchFamily="34" charset="0"/>
              <a:ea typeface="+mn-ea"/>
            </a:endParaRPr>
          </a:p>
        </p:txBody>
      </p:sp>
      <p:pic>
        <p:nvPicPr>
          <p:cNvPr id="4" name="Picture 4" descr="C:\Users\김현용\Desktop\제호.jpg">
            <a:extLst>
              <a:ext uri="{FF2B5EF4-FFF2-40B4-BE49-F238E27FC236}">
                <a16:creationId xmlns="" xmlns:a16="http://schemas.microsoft.com/office/drawing/2014/main" id="{BE07CC8D-77BF-445C-B1CC-57A0F565E6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">
            <a:extLst>
              <a:ext uri="{FF2B5EF4-FFF2-40B4-BE49-F238E27FC236}">
                <a16:creationId xmlns="" xmlns:a16="http://schemas.microsoft.com/office/drawing/2014/main" id="{5B2358EA-0EBE-4085-907F-A5C0D19AC1AC}"/>
              </a:ext>
            </a:extLst>
          </p:cNvPr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직사각형 10">
            <a:extLst>
              <a:ext uri="{FF2B5EF4-FFF2-40B4-BE49-F238E27FC236}">
                <a16:creationId xmlns="" xmlns:a16="http://schemas.microsoft.com/office/drawing/2014/main" id="{1ED32BD4-9132-4F42-A9B1-2274388B022B}"/>
              </a:ext>
            </a:extLst>
          </p:cNvPr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rgbClr val="FDEBD7"/>
          </a:solidFill>
          <a:ln>
            <a:solidFill>
              <a:srgbClr val="FDEB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B8637DD-835B-4D0D-A4B3-8FDDB1A2A0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146659" y="6309320"/>
            <a:ext cx="270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Copyright© 2021 </a:t>
            </a:r>
            <a:r>
              <a:rPr lang="en-US" altLang="ko-KR" sz="1100" dirty="0" err="1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</a:t>
            </a:r>
            <a:r>
              <a:rPr lang="en-US" altLang="ko-KR" sz="1200" baseline="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 </a:t>
            </a:r>
            <a:r>
              <a:rPr lang="en-US" altLang="ko-KR" sz="1200" baseline="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87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4AE88-8089-46AF-B006-A187AD486C13}" type="datetime1">
              <a:rPr lang="ko-KR" altLang="en-US"/>
              <a:pPr>
                <a:defRPr/>
              </a:pPr>
              <a:t>2021-08-29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itchFamily="50" charset="-127"/>
              </a:defRPr>
            </a:lvl1pPr>
          </a:lstStyle>
          <a:p>
            <a:fld id="{0DE046FA-B321-48D0-9889-EEF2519A1D98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9" r:id="rId2"/>
    <p:sldLayoutId id="2147484233" r:id="rId3"/>
    <p:sldLayoutId id="2147484230" r:id="rId4"/>
    <p:sldLayoutId id="2147484231" r:id="rId5"/>
    <p:sldLayoutId id="2147484232" r:id="rId6"/>
    <p:sldLayoutId id="2147484235" r:id="rId7"/>
    <p:sldLayoutId id="2147484234" r:id="rId8"/>
    <p:sldLayoutId id="2147484228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JSP(Java </a:t>
            </a:r>
            <a:r>
              <a:rPr lang="en-US" altLang="ko-KR" dirty="0"/>
              <a:t>Server </a:t>
            </a:r>
            <a:r>
              <a:rPr lang="en-US" altLang="ko-KR" dirty="0" smtClean="0"/>
              <a:t>Pages) </a:t>
            </a:r>
          </a:p>
          <a:p>
            <a:pPr lvl="1"/>
            <a:r>
              <a:rPr lang="ko-KR" altLang="en-US" dirty="0" err="1" smtClean="0"/>
              <a:t>서블릿에서</a:t>
            </a:r>
            <a:r>
              <a:rPr lang="ko-KR" altLang="en-US" dirty="0" smtClean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과 데이터 결합을 손쉽게 처리하기 위해 </a:t>
            </a:r>
            <a:r>
              <a:rPr lang="ko-KR" altLang="en-US" dirty="0" smtClean="0"/>
              <a:t>만들어짐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/>
              <a:t>에서 자바 코드를 사용할 수 있는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따라서 </a:t>
            </a:r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에 자바 코드를 더한 형태로 구성되며</a:t>
            </a:r>
            <a:r>
              <a:rPr lang="en-US" altLang="ko-KR" dirty="0"/>
              <a:t>, </a:t>
            </a:r>
            <a:r>
              <a:rPr lang="ko-KR" altLang="en-US" dirty="0"/>
              <a:t>컨테이너에 의해 </a:t>
            </a:r>
            <a:r>
              <a:rPr lang="ko-KR" altLang="en-US" dirty="0" err="1"/>
              <a:t>서블릿</a:t>
            </a:r>
            <a:r>
              <a:rPr lang="ko-KR" altLang="en-US" dirty="0"/>
              <a:t> 형태의 자바 코드로 변환 후 </a:t>
            </a:r>
            <a:r>
              <a:rPr lang="ko-KR" altLang="en-US" dirty="0" err="1"/>
              <a:t>컴파일되어</a:t>
            </a:r>
            <a:r>
              <a:rPr lang="ko-KR" altLang="en-US" dirty="0"/>
              <a:t> 컨테이너에 적재되는 구조가 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JSP </a:t>
            </a:r>
            <a:r>
              <a:rPr lang="ko-KR" altLang="en-US" dirty="0"/>
              <a:t>문법 자체는 </a:t>
            </a:r>
            <a:r>
              <a:rPr lang="en-US" altLang="ko-KR" dirty="0"/>
              <a:t>page </a:t>
            </a:r>
            <a:r>
              <a:rPr lang="ko-KR" altLang="en-US" dirty="0"/>
              <a:t>지시어 선언 부분을 제외하면 </a:t>
            </a:r>
            <a:r>
              <a:rPr lang="en-US" altLang="ko-KR" dirty="0"/>
              <a:t>HTML </a:t>
            </a:r>
            <a:r>
              <a:rPr lang="ko-KR" altLang="en-US" dirty="0"/>
              <a:t>파일 구조와 </a:t>
            </a:r>
            <a:r>
              <a:rPr lang="ko-KR" altLang="en-US" dirty="0" smtClean="0"/>
              <a:t>동일함</a:t>
            </a:r>
            <a:endParaRPr lang="en-US" altLang="ko-KR" dirty="0"/>
          </a:p>
          <a:p>
            <a:pPr lvl="1"/>
            <a:r>
              <a:rPr lang="en-US" altLang="ko-KR" dirty="0"/>
              <a:t>CSS, </a:t>
            </a:r>
            <a:r>
              <a:rPr lang="ko-KR" altLang="en-US" dirty="0"/>
              <a:t>자바스크립트 사용 형식 또한 </a:t>
            </a:r>
            <a:r>
              <a:rPr lang="ko-KR" altLang="en-US" dirty="0" smtClean="0"/>
              <a:t>동일함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24" y="2492896"/>
            <a:ext cx="6249153" cy="1276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86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361459"/>
          </a:xfrm>
        </p:spPr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문제점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반복해서 출력하거나 조건을 체크해야 하는 경우 단순한 </a:t>
            </a:r>
            <a:r>
              <a:rPr lang="en-US" altLang="ko-KR" dirty="0"/>
              <a:t>HTML </a:t>
            </a:r>
            <a:r>
              <a:rPr lang="ko-KR" altLang="en-US" dirty="0"/>
              <a:t>문법만으로는 처리할 수 없기 때문에 자바 코드를 중간중간 사용해야 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/>
              <a:t>부분은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</a:t>
            </a:r>
            <a:r>
              <a:rPr lang="en-US" altLang="ko-KR" dirty="0"/>
              <a:t>(</a:t>
            </a:r>
            <a:r>
              <a:rPr lang="ko-KR" altLang="en-US" dirty="0" err="1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에 의해 </a:t>
            </a:r>
            <a:r>
              <a:rPr lang="en-US" altLang="ko-KR" dirty="0" err="1"/>
              <a:t>out.println</a:t>
            </a:r>
            <a:r>
              <a:rPr lang="en-US" altLang="ko-KR" dirty="0"/>
              <a:t>( )</a:t>
            </a:r>
            <a:r>
              <a:rPr lang="ko-KR" altLang="en-US" dirty="0"/>
              <a:t>을 사용하는 형태로 </a:t>
            </a:r>
            <a:r>
              <a:rPr lang="ko-KR" altLang="en-US" dirty="0" smtClean="0"/>
              <a:t>변환됨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따라서 </a:t>
            </a:r>
            <a:r>
              <a:rPr lang="en-US" altLang="ko-KR" dirty="0"/>
              <a:t>JSP</a:t>
            </a:r>
            <a:r>
              <a:rPr lang="ko-KR" altLang="en-US" dirty="0"/>
              <a:t>는 </a:t>
            </a:r>
            <a:r>
              <a:rPr lang="en-US" altLang="ko-KR" dirty="0"/>
              <a:t>HTML</a:t>
            </a:r>
            <a:r>
              <a:rPr lang="ko-KR" altLang="en-US" dirty="0"/>
              <a:t>이 아니라 </a:t>
            </a:r>
            <a:r>
              <a:rPr lang="ko-KR" altLang="en-US" dirty="0" err="1" smtClean="0"/>
              <a:t>서블릿</a:t>
            </a:r>
            <a:r>
              <a:rPr lang="ko-KR" altLang="en-US" dirty="0" smtClean="0"/>
              <a:t> </a:t>
            </a:r>
            <a:r>
              <a:rPr lang="ko-KR" altLang="en-US" dirty="0"/>
              <a:t>형태의 프로그램으로 변환되는 </a:t>
            </a:r>
            <a:r>
              <a:rPr lang="ko-KR" altLang="en-US" dirty="0" smtClean="0"/>
              <a:t>것임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702" y="1988840"/>
            <a:ext cx="6241073" cy="1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60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JSTL/EL</a:t>
            </a:r>
          </a:p>
          <a:p>
            <a:pPr lvl="1"/>
            <a:r>
              <a:rPr lang="en-US" altLang="ko-KR" dirty="0" smtClean="0"/>
              <a:t>JSP</a:t>
            </a:r>
            <a:r>
              <a:rPr lang="ko-KR" altLang="en-US" dirty="0"/>
              <a:t>의 구조적 문제를 해결하기 위해 </a:t>
            </a:r>
            <a:r>
              <a:rPr lang="ko-KR" altLang="en-US" dirty="0" err="1"/>
              <a:t>커스텀</a:t>
            </a:r>
            <a:r>
              <a:rPr lang="ko-KR" altLang="en-US" dirty="0"/>
              <a:t> 태그를 기반으로 하는 </a:t>
            </a:r>
            <a:r>
              <a:rPr lang="en-US" altLang="ko-KR" dirty="0" smtClean="0"/>
              <a:t>JSTL(JSP </a:t>
            </a:r>
            <a:r>
              <a:rPr lang="en-US" altLang="ko-KR" dirty="0"/>
              <a:t>Standard Tag </a:t>
            </a:r>
            <a:r>
              <a:rPr lang="en-US" altLang="ko-KR" dirty="0" smtClean="0"/>
              <a:t>Library) </a:t>
            </a:r>
            <a:r>
              <a:rPr lang="ko-KR" altLang="en-US" dirty="0"/>
              <a:t>및 </a:t>
            </a:r>
            <a:r>
              <a:rPr lang="en-US" altLang="ko-KR" dirty="0" smtClean="0"/>
              <a:t>EL(Expression </a:t>
            </a:r>
            <a:r>
              <a:rPr lang="en-US" altLang="ko-KR" dirty="0" smtClean="0"/>
              <a:t>Language)</a:t>
            </a:r>
            <a:r>
              <a:rPr lang="ko-KR" altLang="en-US" dirty="0" smtClean="0"/>
              <a:t>이 도입됨</a:t>
            </a:r>
            <a:endParaRPr lang="en-US" altLang="ko-KR" dirty="0" smtClean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보다 훨씬 구조적이고 </a:t>
            </a:r>
            <a:r>
              <a:rPr lang="ko-KR" altLang="en-US" dirty="0" err="1"/>
              <a:t>가독성도</a:t>
            </a:r>
            <a:r>
              <a:rPr lang="ko-KR" altLang="en-US" dirty="0"/>
              <a:t>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MVC </a:t>
            </a:r>
            <a:r>
              <a:rPr lang="ko-KR" altLang="en-US" dirty="0"/>
              <a:t>패턴과 함께 </a:t>
            </a:r>
            <a:r>
              <a:rPr lang="ko-KR" altLang="en-US" dirty="0" err="1"/>
              <a:t>서블릿과</a:t>
            </a:r>
            <a:r>
              <a:rPr lang="ko-KR" altLang="en-US" dirty="0"/>
              <a:t> 결합되어 </a:t>
            </a:r>
            <a:r>
              <a:rPr lang="ko-KR" altLang="en-US" dirty="0" smtClean="0"/>
              <a:t>자바 </a:t>
            </a:r>
            <a:r>
              <a:rPr lang="ko-KR" altLang="en-US" dirty="0"/>
              <a:t>웹 개발의 정석으로 자리 </a:t>
            </a:r>
            <a:r>
              <a:rPr lang="ko-KR" altLang="en-US" dirty="0" smtClean="0"/>
              <a:t>잡아옴</a:t>
            </a:r>
            <a:endParaRPr lang="en-US" altLang="ko-K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84" y="3068960"/>
            <a:ext cx="6257232" cy="1999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964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대체 솔루션</a:t>
            </a:r>
            <a:endParaRPr lang="en-US" altLang="ko-KR" dirty="0" smtClean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주된 대체 솔루션인 스프링 프레임워크와 </a:t>
            </a:r>
            <a:r>
              <a:rPr lang="en-US" altLang="ko-KR" dirty="0"/>
              <a:t>Vue.js</a:t>
            </a:r>
            <a:r>
              <a:rPr lang="ko-KR" altLang="en-US" dirty="0"/>
              <a:t>에서 사용하는 </a:t>
            </a:r>
            <a:r>
              <a:rPr lang="ko-KR" altLang="en-US" dirty="0" smtClean="0"/>
              <a:t>형식</a:t>
            </a:r>
            <a:endParaRPr lang="en-US" altLang="ko-KR" dirty="0"/>
          </a:p>
          <a:p>
            <a:pPr marL="698500" lvl="1" indent="-342900">
              <a:buFont typeface="+mj-lt"/>
              <a:buAutoNum type="arabicParenR"/>
            </a:pPr>
            <a:r>
              <a:rPr lang="ko-KR" altLang="en-US" dirty="0"/>
              <a:t>스프링 프레임워크의 기본 템플릿 엔진인 </a:t>
            </a:r>
            <a:r>
              <a:rPr lang="ko-KR" altLang="en-US" dirty="0" err="1"/>
              <a:t>타임리프를</a:t>
            </a:r>
            <a:r>
              <a:rPr lang="ko-KR" altLang="en-US" dirty="0"/>
              <a:t> 사용하는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JSP</a:t>
            </a:r>
            <a:r>
              <a:rPr lang="ko-KR" altLang="en-US" dirty="0"/>
              <a:t>와 </a:t>
            </a:r>
            <a:r>
              <a:rPr lang="en-US" altLang="ko-KR" dirty="0"/>
              <a:t>EL </a:t>
            </a:r>
            <a:r>
              <a:rPr lang="ko-KR" altLang="en-US" dirty="0"/>
              <a:t>부분은 동일하지만 </a:t>
            </a:r>
            <a:r>
              <a:rPr lang="en-US" altLang="ko-KR" dirty="0"/>
              <a:t>JSTL </a:t>
            </a:r>
            <a:r>
              <a:rPr lang="ko-KR" altLang="en-US" dirty="0"/>
              <a:t>대신 </a:t>
            </a:r>
            <a:r>
              <a:rPr lang="en-US" altLang="ko-KR" dirty="0"/>
              <a:t>HTML </a:t>
            </a:r>
            <a:r>
              <a:rPr lang="ko-KR" altLang="en-US" dirty="0"/>
              <a:t>태그에 </a:t>
            </a:r>
            <a:r>
              <a:rPr lang="en-US" altLang="ko-KR" dirty="0"/>
              <a:t>data-*- </a:t>
            </a:r>
            <a:r>
              <a:rPr lang="ko-KR" altLang="en-US" dirty="0"/>
              <a:t>속성을 </a:t>
            </a:r>
            <a:r>
              <a:rPr lang="ko-KR" altLang="en-US" dirty="0" smtClean="0"/>
              <a:t>사용하기 때문에 </a:t>
            </a:r>
            <a:r>
              <a:rPr lang="ko-KR" altLang="en-US" dirty="0"/>
              <a:t>서버 실행 없이도 디자인 </a:t>
            </a:r>
            <a:r>
              <a:rPr lang="ko-KR" altLang="en-US" dirty="0" smtClean="0"/>
              <a:t>확인함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75" y="2529033"/>
            <a:ext cx="6851851" cy="17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1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대체 솔루션</a:t>
            </a:r>
            <a:endParaRPr lang="en-US" altLang="ko-KR" dirty="0" smtClean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의 주된 대체 솔루션인 스프링 프레임워크와 </a:t>
            </a:r>
            <a:r>
              <a:rPr lang="en-US" altLang="ko-KR" dirty="0"/>
              <a:t>Vue.js</a:t>
            </a:r>
            <a:r>
              <a:rPr lang="ko-KR" altLang="en-US" dirty="0"/>
              <a:t>에서 사용하는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pPr marL="698500" lvl="1" indent="-342900">
              <a:buFont typeface="+mj-lt"/>
              <a:buAutoNum type="arabicParenR" startAt="2"/>
            </a:pPr>
            <a:r>
              <a:rPr lang="en-US" altLang="ko-KR" dirty="0" smtClean="0"/>
              <a:t>Vue.js</a:t>
            </a:r>
            <a:r>
              <a:rPr lang="ko-KR" altLang="en-US" dirty="0"/>
              <a:t>를 </a:t>
            </a:r>
            <a:r>
              <a:rPr lang="ko-KR" altLang="en-US" dirty="0" smtClean="0"/>
              <a:t>이용한 </a:t>
            </a:r>
            <a:r>
              <a:rPr lang="ko-KR" altLang="en-US" dirty="0"/>
              <a:t>클라이언트 사이드 </a:t>
            </a:r>
            <a:r>
              <a:rPr lang="ko-KR" altLang="en-US" dirty="0" err="1" smtClean="0"/>
              <a:t>렌더링</a:t>
            </a:r>
            <a:r>
              <a:rPr lang="en-US" altLang="ko-KR" dirty="0" smtClean="0"/>
              <a:t>(CSR)</a:t>
            </a:r>
            <a:r>
              <a:rPr lang="ko-KR" altLang="en-US" dirty="0" smtClean="0"/>
              <a:t>을 사용하는 경우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타임리프와</a:t>
            </a:r>
            <a:r>
              <a:rPr lang="ko-KR" altLang="en-US" dirty="0" smtClean="0"/>
              <a:t> </a:t>
            </a:r>
            <a:r>
              <a:rPr lang="ko-KR" altLang="en-US" dirty="0"/>
              <a:t>유사하게 </a:t>
            </a:r>
            <a:r>
              <a:rPr lang="en-US" altLang="ko-KR" dirty="0"/>
              <a:t>v-* </a:t>
            </a:r>
            <a:r>
              <a:rPr lang="ko-KR" altLang="en-US" dirty="0"/>
              <a:t>형태의 속성을 </a:t>
            </a:r>
            <a:r>
              <a:rPr lang="ko-KR" altLang="en-US" dirty="0" smtClean="0"/>
              <a:t>사용함 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프런트엔드</a:t>
            </a:r>
            <a:r>
              <a:rPr lang="ko-KR" altLang="en-US" dirty="0" smtClean="0"/>
              <a:t> </a:t>
            </a:r>
            <a:r>
              <a:rPr lang="ko-KR" altLang="en-US" dirty="0"/>
              <a:t>방식이기 때문에 해당 속성은 자바스크립트로 동작하는 </a:t>
            </a:r>
            <a:r>
              <a:rPr lang="en-US" altLang="ko-KR" dirty="0"/>
              <a:t>Vue.js</a:t>
            </a:r>
            <a:r>
              <a:rPr lang="ko-KR" altLang="en-US" dirty="0"/>
              <a:t>에서 </a:t>
            </a:r>
            <a:r>
              <a:rPr lang="ko-KR" altLang="en-US" dirty="0" smtClean="0"/>
              <a:t>처리함</a:t>
            </a:r>
            <a:endParaRPr lang="en-US" altLang="ko-KR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080" y="2708920"/>
            <a:ext cx="6891841" cy="1732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8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02</a:t>
            </a:r>
          </a:p>
          <a:p>
            <a:pPr algn="ctr"/>
            <a:r>
              <a:rPr lang="en-US" altLang="ko-KR" sz="4000" b="1" dirty="0">
                <a:latin typeface="맑은 고딕"/>
                <a:ea typeface="굴림"/>
              </a:rPr>
              <a:t>REST </a:t>
            </a:r>
            <a:r>
              <a:rPr lang="en-US" altLang="ko-KR" sz="4000" b="1" dirty="0" err="1">
                <a:latin typeface="맑은 고딕"/>
                <a:ea typeface="굴림"/>
              </a:rPr>
              <a:t>API</a:t>
            </a:r>
            <a:r>
              <a:rPr lang="en-US" altLang="ko-KR" sz="4000" b="1" dirty="0" err="1">
                <a:ea typeface="맑은 고딕" pitchFamily="50" charset="-127"/>
              </a:rPr>
              <a:t>와</a:t>
            </a:r>
            <a:r>
              <a:rPr lang="en-US" altLang="ko-KR" sz="4000" b="1" dirty="0">
                <a:latin typeface="맑은 고딕"/>
                <a:ea typeface="굴림"/>
              </a:rPr>
              <a:t> JAX-RS</a:t>
            </a:r>
          </a:p>
        </p:txBody>
      </p:sp>
    </p:spTree>
    <p:extLst>
      <p:ext uri="{BB962C8B-B14F-4D97-AF65-F5344CB8AC3E}">
        <p14:creationId xmlns:p14="http://schemas.microsoft.com/office/powerpoint/2010/main" val="7564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REST(</a:t>
            </a:r>
            <a:r>
              <a:rPr lang="en-US" altLang="ko-KR" dirty="0" err="1"/>
              <a:t>REpresentational</a:t>
            </a:r>
            <a:r>
              <a:rPr lang="en-US" altLang="ko-KR" dirty="0"/>
              <a:t> State </a:t>
            </a:r>
            <a:r>
              <a:rPr lang="en-US" altLang="ko-KR" dirty="0" smtClean="0"/>
              <a:t>Transfer)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네트워크상에서 </a:t>
            </a:r>
            <a:r>
              <a:rPr lang="ko-KR" altLang="en-US" dirty="0"/>
              <a:t>클라이언트와 서버 사이의 통신을 구현하는 방법 중 </a:t>
            </a:r>
            <a:r>
              <a:rPr lang="ko-KR" altLang="en-US" dirty="0" smtClean="0"/>
              <a:t>하나</a:t>
            </a:r>
            <a:endParaRPr lang="en-US" altLang="ko-KR" dirty="0"/>
          </a:p>
          <a:p>
            <a:pPr lvl="1"/>
            <a:r>
              <a:rPr lang="ko-KR" altLang="en-US" dirty="0" smtClean="0"/>
              <a:t>대부분의 </a:t>
            </a:r>
            <a:r>
              <a:rPr lang="en-US" altLang="ko-KR" dirty="0"/>
              <a:t>Open API</a:t>
            </a:r>
            <a:r>
              <a:rPr lang="ko-KR" altLang="en-US" dirty="0"/>
              <a:t>는 </a:t>
            </a:r>
            <a:r>
              <a:rPr lang="en-US" altLang="ko-KR" dirty="0"/>
              <a:t>REST </a:t>
            </a:r>
            <a:r>
              <a:rPr lang="ko-KR" altLang="en-US" dirty="0"/>
              <a:t>아키텍처를 기반으로 만들어져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731" y="2276872"/>
            <a:ext cx="4290538" cy="38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REST(</a:t>
            </a:r>
            <a:r>
              <a:rPr lang="en-US" altLang="ko-KR" dirty="0" err="1"/>
              <a:t>REpresentational</a:t>
            </a:r>
            <a:r>
              <a:rPr lang="en-US" altLang="ko-KR" dirty="0"/>
              <a:t> State Transfer)</a:t>
            </a:r>
          </a:p>
          <a:p>
            <a:pPr lvl="1"/>
            <a:r>
              <a:rPr lang="ko-KR" altLang="en-US" dirty="0" smtClean="0"/>
              <a:t>서버 </a:t>
            </a:r>
            <a:r>
              <a:rPr lang="ko-KR" altLang="en-US" dirty="0"/>
              <a:t>응답을 앞에서 언급한 다양한 형태로 전달하는 </a:t>
            </a:r>
            <a:r>
              <a:rPr lang="ko-KR" altLang="en-US" dirty="0" smtClean="0"/>
              <a:t>개념임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HTTP</a:t>
            </a:r>
            <a:r>
              <a:rPr lang="ko-KR" altLang="en-US" dirty="0"/>
              <a:t>의 기본 응답이 </a:t>
            </a:r>
            <a:r>
              <a:rPr lang="en-US" altLang="ko-KR" dirty="0"/>
              <a:t>HTML</a:t>
            </a:r>
            <a:r>
              <a:rPr lang="ko-KR" altLang="en-US" dirty="0"/>
              <a:t>인데 이를 </a:t>
            </a:r>
            <a:r>
              <a:rPr lang="en-US" altLang="ko-KR" dirty="0"/>
              <a:t>JSON </a:t>
            </a:r>
            <a:r>
              <a:rPr lang="ko-KR" altLang="en-US" dirty="0"/>
              <a:t>등 다른 규격을 사용하는 것으로 </a:t>
            </a:r>
            <a:r>
              <a:rPr lang="ko-KR" altLang="en-US" dirty="0" smtClean="0"/>
              <a:t>접근함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이에 </a:t>
            </a:r>
            <a:r>
              <a:rPr lang="ko-KR" altLang="en-US" dirty="0"/>
              <a:t>따라 웹을 단순히 브라우저에서 </a:t>
            </a:r>
            <a:r>
              <a:rPr lang="ko-KR" altLang="en-US" dirty="0" err="1"/>
              <a:t>콘텐츠를</a:t>
            </a:r>
            <a:r>
              <a:rPr lang="ko-KR" altLang="en-US" dirty="0"/>
              <a:t> 이용하는 브라우저 서비스가 아닌 데이터를 주고받기 위한 </a:t>
            </a:r>
            <a:r>
              <a:rPr lang="en-US" altLang="ko-KR" dirty="0"/>
              <a:t>API </a:t>
            </a:r>
            <a:r>
              <a:rPr lang="ko-KR" altLang="en-US" dirty="0"/>
              <a:t>서비스의 형태로 발전시킨 계기가 </a:t>
            </a:r>
            <a:r>
              <a:rPr lang="ko-KR" altLang="en-US" dirty="0"/>
              <a:t>됨</a:t>
            </a:r>
            <a:endParaRPr lang="ko-KR" altLang="en-US" dirty="0"/>
          </a:p>
          <a:p>
            <a:pPr lvl="1"/>
            <a:r>
              <a:rPr lang="ko-KR" altLang="en-US" dirty="0" smtClean="0"/>
              <a:t>안정되고 </a:t>
            </a:r>
            <a:r>
              <a:rPr lang="ko-KR" altLang="en-US" dirty="0"/>
              <a:t>검증된 웹 기술을 그대로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안정성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분산 등 여러 인프라의 재활용이 </a:t>
            </a:r>
            <a:r>
              <a:rPr lang="ko-KR" altLang="en-US" dirty="0" smtClean="0"/>
              <a:t>가능함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07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REST API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REST </a:t>
            </a:r>
            <a:r>
              <a:rPr lang="en-US" altLang="ko-KR" dirty="0"/>
              <a:t>API</a:t>
            </a:r>
            <a:r>
              <a:rPr lang="ko-KR" altLang="en-US" dirty="0"/>
              <a:t>의 동작 구조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89" y="1484784"/>
            <a:ext cx="6870023" cy="303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웹 개발에서 </a:t>
            </a:r>
            <a:r>
              <a:rPr lang="en-US" altLang="ko-KR" dirty="0"/>
              <a:t>REST API</a:t>
            </a:r>
            <a:r>
              <a:rPr lang="ko-KR" altLang="en-US" dirty="0"/>
              <a:t>를 구현하는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>
              <a:buFont typeface="+mj-ea"/>
              <a:buAutoNum type="circleNumDbPlain"/>
            </a:pPr>
            <a:r>
              <a:rPr lang="en-US" altLang="ko-KR" dirty="0" smtClean="0"/>
              <a:t>JAX-RS </a:t>
            </a:r>
            <a:r>
              <a:rPr lang="ko-KR" altLang="en-US" dirty="0" smtClean="0"/>
              <a:t>사용</a:t>
            </a:r>
            <a:endParaRPr lang="en-US" altLang="ko-KR" dirty="0"/>
          </a:p>
          <a:p>
            <a:pPr>
              <a:buFont typeface="+mj-ea"/>
              <a:buAutoNum type="circleNumDbPlain"/>
            </a:pPr>
            <a:r>
              <a:rPr lang="ko-KR" altLang="en-US" dirty="0" smtClean="0"/>
              <a:t>스프링 </a:t>
            </a:r>
            <a:r>
              <a:rPr lang="ko-KR" altLang="en-US" dirty="0"/>
              <a:t>프레임워크의 </a:t>
            </a:r>
            <a:r>
              <a:rPr lang="en-US" altLang="ko-KR" dirty="0" err="1" smtClean="0"/>
              <a:t>RestController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/>
              <a:t>프레임워크 없이 개발한다면 </a:t>
            </a:r>
            <a:r>
              <a:rPr lang="en-US" altLang="ko-KR" dirty="0"/>
              <a:t>JAX-RS</a:t>
            </a:r>
            <a:r>
              <a:rPr lang="ko-KR" altLang="en-US" dirty="0"/>
              <a:t>를 </a:t>
            </a:r>
            <a:r>
              <a:rPr lang="ko-KR" altLang="en-US" dirty="0" smtClean="0"/>
              <a:t>사용함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/>
              <a:t>프레임워크를 사용한다면 두 방법 중 한 가지를 선택해서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/>
            <a:r>
              <a:rPr lang="ko-KR" altLang="en-US" dirty="0"/>
              <a:t>호환성을 위해서라면 </a:t>
            </a:r>
            <a:r>
              <a:rPr lang="en-US" altLang="ko-KR" dirty="0"/>
              <a:t>JAX-RS</a:t>
            </a:r>
            <a:r>
              <a:rPr lang="ko-KR" altLang="en-US" dirty="0"/>
              <a:t>를 사용하는 것이 </a:t>
            </a:r>
            <a:r>
              <a:rPr lang="ko-KR" altLang="en-US" dirty="0" smtClean="0"/>
              <a:t>좋음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스프링만 </a:t>
            </a:r>
            <a:r>
              <a:rPr lang="ko-KR" altLang="en-US" dirty="0"/>
              <a:t>사용한다면 스프링의 </a:t>
            </a:r>
            <a:r>
              <a:rPr lang="en-US" altLang="ko-KR" dirty="0" err="1"/>
              <a:t>RestController</a:t>
            </a:r>
            <a:r>
              <a:rPr lang="ko-KR" altLang="en-US" dirty="0"/>
              <a:t>를 사용하는 것이 </a:t>
            </a:r>
            <a:r>
              <a:rPr lang="ko-KR" altLang="en-US" dirty="0" smtClean="0"/>
              <a:t>편리함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871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64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JAX-RS </a:t>
            </a:r>
            <a:r>
              <a:rPr lang="ko-KR" altLang="en-US" dirty="0" smtClean="0"/>
              <a:t>사용하는 경우</a:t>
            </a:r>
            <a:endParaRPr lang="en-US" altLang="ko-KR" dirty="0"/>
          </a:p>
          <a:p>
            <a:pPr lvl="1"/>
            <a:r>
              <a:rPr lang="ko-KR" altLang="en-US" dirty="0" smtClean="0"/>
              <a:t>자바에서 </a:t>
            </a:r>
            <a:r>
              <a:rPr lang="en-US" altLang="ko-KR" dirty="0"/>
              <a:t>REST API </a:t>
            </a:r>
            <a:r>
              <a:rPr lang="ko-KR" altLang="en-US" dirty="0"/>
              <a:t>개발을 위한 서버 프로그램의 표준 </a:t>
            </a:r>
            <a:r>
              <a:rPr lang="ko-KR" altLang="en-US" dirty="0" smtClean="0"/>
              <a:t>규격</a:t>
            </a:r>
            <a:endParaRPr lang="en-US" altLang="ko-K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966" y="1844824"/>
            <a:ext cx="6874068" cy="370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65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JAX-RS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r>
              <a:rPr lang="ko-KR" altLang="en-US" dirty="0"/>
              <a:t>만 스프링 프레임워크를 사용하는 경우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10" y="1484784"/>
            <a:ext cx="6865180" cy="3652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9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03</a:t>
            </a:r>
            <a:endParaRPr lang="en-US" altLang="ko-KR" sz="4000" b="1" dirty="0">
              <a:latin typeface="+mj-lt"/>
            </a:endParaRPr>
          </a:p>
          <a:p>
            <a:pPr algn="ctr"/>
            <a:r>
              <a:rPr lang="en-US" altLang="ko-KR" sz="4000" b="1" dirty="0" err="1">
                <a:latin typeface="Malgun Gothic"/>
                <a:ea typeface="Malgun Gothic"/>
              </a:rPr>
              <a:t>스프링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프레임워크와</a:t>
            </a:r>
            <a:r>
              <a:rPr lang="en-US" altLang="ko-KR" sz="4000" b="1" dirty="0">
                <a:latin typeface="Malgun Gothic"/>
                <a:ea typeface="Malgun Gothic"/>
              </a:rPr>
              <a:t> </a:t>
            </a:r>
            <a:r>
              <a:rPr lang="en-US" altLang="ko-KR" sz="4000" b="1" dirty="0" err="1">
                <a:latin typeface="Malgun Gothic"/>
                <a:ea typeface="Malgun Gothic"/>
              </a:rPr>
              <a:t>자바</a:t>
            </a:r>
            <a:r>
              <a:rPr lang="en-US" altLang="ko-KR" sz="4000" b="1" dirty="0">
                <a:latin typeface="Malgun Gothic"/>
                <a:ea typeface="Malgun Gothic"/>
              </a:rPr>
              <a:t> 웹 </a:t>
            </a:r>
            <a:r>
              <a:rPr lang="en-US" altLang="ko-KR" sz="4000" b="1" dirty="0" err="1">
                <a:latin typeface="Malgun Gothic"/>
                <a:ea typeface="Malgun Gothic"/>
              </a:rPr>
              <a:t>개발</a:t>
            </a:r>
          </a:p>
        </p:txBody>
      </p:sp>
    </p:spTree>
    <p:extLst>
      <p:ext uri="{BB962C8B-B14F-4D97-AF65-F5344CB8AC3E}">
        <p14:creationId xmlns:p14="http://schemas.microsoft.com/office/powerpoint/2010/main" val="9916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프레임워크란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(Spring Framework)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기반의 </a:t>
            </a:r>
            <a:r>
              <a:rPr lang="ko-KR" altLang="en-US" dirty="0" err="1"/>
              <a:t>오픈소스</a:t>
            </a:r>
            <a:r>
              <a:rPr lang="ko-KR" altLang="en-US" dirty="0"/>
              <a:t> </a:t>
            </a:r>
            <a:r>
              <a:rPr lang="ko-KR" altLang="en-US" dirty="0" smtClean="0"/>
              <a:t>프레임워크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Java </a:t>
            </a:r>
            <a:r>
              <a:rPr lang="en-US" altLang="ko-KR" dirty="0"/>
              <a:t>EE</a:t>
            </a:r>
            <a:r>
              <a:rPr lang="ko-KR" altLang="en-US" dirty="0"/>
              <a:t>에서 요구하는 수준의 복잡한 기능을 </a:t>
            </a:r>
            <a:r>
              <a:rPr lang="en-US" altLang="ko-KR" dirty="0"/>
              <a:t>Java EE</a:t>
            </a:r>
            <a:r>
              <a:rPr lang="ko-KR" altLang="en-US" dirty="0"/>
              <a:t>를 사용하지 않고 구현하고자 </a:t>
            </a:r>
            <a:r>
              <a:rPr lang="ko-KR" altLang="en-US" dirty="0" smtClean="0"/>
              <a:t>시작됨</a:t>
            </a:r>
            <a:endParaRPr lang="en-US" altLang="ko-KR" dirty="0" smtClean="0"/>
          </a:p>
          <a:p>
            <a:r>
              <a:rPr lang="ko-KR" altLang="en-US" dirty="0" smtClean="0"/>
              <a:t>스프링 프레임워크의 특징</a:t>
            </a:r>
            <a:endParaRPr lang="en-US" altLang="ko-KR" dirty="0" smtClean="0"/>
          </a:p>
          <a:p>
            <a:pPr lvl="1"/>
            <a:r>
              <a:rPr lang="ko-KR" altLang="en-US" dirty="0"/>
              <a:t>경량 컨테이너</a:t>
            </a:r>
          </a:p>
          <a:p>
            <a:pPr lvl="2"/>
            <a:r>
              <a:rPr lang="ko-KR" altLang="en-US" dirty="0"/>
              <a:t>객체 생성</a:t>
            </a:r>
            <a:r>
              <a:rPr lang="en-US" altLang="ko-KR" dirty="0"/>
              <a:t>, </a:t>
            </a:r>
            <a:r>
              <a:rPr lang="ko-KR" altLang="en-US" dirty="0"/>
              <a:t>소멸과 같은 생명 주기를 관리하며 스프링 컨테이너로부터 필요한 객체를 얻어 올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 lvl="1"/>
            <a:r>
              <a:rPr lang="ko-KR" altLang="en-US" dirty="0" smtClean="0"/>
              <a:t>제어의 </a:t>
            </a:r>
            <a:r>
              <a:rPr lang="ko-KR" altLang="en-US" dirty="0" smtClean="0"/>
              <a:t>역행</a:t>
            </a:r>
            <a:r>
              <a:rPr lang="en-US" altLang="ko-KR" dirty="0" smtClean="0"/>
              <a:t>(Inversion </a:t>
            </a:r>
            <a:r>
              <a:rPr lang="en-US" altLang="ko-KR" dirty="0"/>
              <a:t>of Control, </a:t>
            </a:r>
            <a:r>
              <a:rPr lang="en-US" altLang="ko-KR" dirty="0" err="1" smtClean="0"/>
              <a:t>IoC</a:t>
            </a:r>
            <a:r>
              <a:rPr lang="en-US" altLang="ko-KR" dirty="0" smtClean="0"/>
              <a:t>) </a:t>
            </a:r>
            <a:r>
              <a:rPr lang="ko-KR" altLang="en-US" dirty="0"/>
              <a:t>지원</a:t>
            </a:r>
          </a:p>
          <a:p>
            <a:pPr lvl="2"/>
            <a:r>
              <a:rPr lang="ko-KR" altLang="en-US" dirty="0" err="1"/>
              <a:t>메서드나</a:t>
            </a:r>
            <a:r>
              <a:rPr lang="ko-KR" altLang="en-US" dirty="0"/>
              <a:t> 객체의 호출 </a:t>
            </a:r>
            <a:r>
              <a:rPr lang="ko-KR" altLang="en-US" dirty="0" err="1"/>
              <a:t>제어권이</a:t>
            </a:r>
            <a:r>
              <a:rPr lang="ko-KR" altLang="en-US" dirty="0"/>
              <a:t> 사용자가 아닌 프레임워크에 있어 필요에 따라 스프링에서 사용자의 코드를 </a:t>
            </a:r>
            <a:r>
              <a:rPr lang="ko-KR" altLang="en-US" dirty="0" smtClean="0"/>
              <a:t>호출함</a:t>
            </a:r>
            <a:endParaRPr lang="en-US" altLang="ko-KR" dirty="0"/>
          </a:p>
          <a:p>
            <a:pPr lvl="1"/>
            <a:r>
              <a:rPr lang="ko-KR" altLang="en-US" dirty="0" smtClean="0"/>
              <a:t>의존성 </a:t>
            </a:r>
            <a:r>
              <a:rPr lang="ko-KR" altLang="en-US" dirty="0" smtClean="0"/>
              <a:t>주입</a:t>
            </a:r>
            <a:r>
              <a:rPr lang="en-US" altLang="ko-KR" dirty="0" smtClean="0"/>
              <a:t>(Dependency </a:t>
            </a:r>
            <a:r>
              <a:rPr lang="en-US" altLang="ko-KR" dirty="0"/>
              <a:t>Injection, </a:t>
            </a:r>
            <a:r>
              <a:rPr lang="en-US" altLang="ko-KR" dirty="0" smtClean="0"/>
              <a:t>DI) </a:t>
            </a:r>
            <a:r>
              <a:rPr lang="ko-KR" altLang="en-US" dirty="0"/>
              <a:t>지원</a:t>
            </a:r>
          </a:p>
          <a:p>
            <a:pPr lvl="2"/>
            <a:r>
              <a:rPr lang="ko-KR" altLang="en-US" dirty="0"/>
              <a:t>각 계층이나 서비스 간에 의존성이 존재할 경우 프레임워크가 서로 </a:t>
            </a:r>
            <a:r>
              <a:rPr lang="ko-KR" altLang="en-US" dirty="0" smtClean="0"/>
              <a:t>연결해줌</a:t>
            </a:r>
            <a:endParaRPr lang="en-US" altLang="ko-KR" dirty="0"/>
          </a:p>
          <a:p>
            <a:pPr lvl="1"/>
            <a:r>
              <a:rPr lang="ko-KR" altLang="en-US" dirty="0" smtClean="0"/>
              <a:t>관점 </a:t>
            </a:r>
            <a:r>
              <a:rPr lang="ko-KR" altLang="en-US" dirty="0"/>
              <a:t>지향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(Aspect-Oriented </a:t>
            </a:r>
            <a:r>
              <a:rPr lang="en-US" altLang="ko-KR" dirty="0"/>
              <a:t>Programming, </a:t>
            </a:r>
            <a:r>
              <a:rPr lang="en-US" altLang="ko-KR" dirty="0" smtClean="0"/>
              <a:t>AOP) </a:t>
            </a:r>
            <a:r>
              <a:rPr lang="ko-KR" altLang="en-US" dirty="0"/>
              <a:t>지원</a:t>
            </a:r>
          </a:p>
          <a:p>
            <a:pPr lvl="2"/>
            <a:r>
              <a:rPr lang="ko-KR" altLang="en-US" dirty="0"/>
              <a:t>트랜잭션이나 </a:t>
            </a:r>
            <a:r>
              <a:rPr lang="ko-KR" altLang="en-US" dirty="0" err="1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보안과 같이 여러 모듈에서 공통적으로 사용하는 기능의 경우 해당 기능을 분리하여 관리할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984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부트란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smtClean="0"/>
              <a:t>부트</a:t>
            </a:r>
            <a:r>
              <a:rPr lang="en-US" altLang="ko-KR" dirty="0" smtClean="0"/>
              <a:t>(Spring Boot)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스프링 </a:t>
            </a:r>
            <a:r>
              <a:rPr lang="ko-KR" altLang="en-US" dirty="0"/>
              <a:t>프레임워크 프로젝트를 손쉽게 시작할 수 있도록 하며 개발과 관련한 스프링 구성요소를 편하게 관리할 수 있도록 </a:t>
            </a:r>
            <a:r>
              <a:rPr lang="ko-KR" altLang="en-US" dirty="0" smtClean="0"/>
              <a:t>함</a:t>
            </a:r>
            <a:endParaRPr lang="ko-KR" altLang="en-US" dirty="0"/>
          </a:p>
          <a:p>
            <a:pPr lvl="1"/>
            <a:r>
              <a:rPr lang="en-US" altLang="ko-KR" dirty="0"/>
              <a:t>2021</a:t>
            </a:r>
            <a:r>
              <a:rPr lang="ko-KR" altLang="en-US" dirty="0"/>
              <a:t>년의 최신 스프링 프레임워크는 </a:t>
            </a:r>
            <a:r>
              <a:rPr lang="en-US" altLang="ko-KR" dirty="0"/>
              <a:t>5.x</a:t>
            </a:r>
            <a:r>
              <a:rPr lang="ko-KR" altLang="en-US" dirty="0"/>
              <a:t>로 핵심 프레임워크 외에 여러 서브 프로젝트로 구성되어 있으며 실제 사용은 주로 스프링 부트를 통해 </a:t>
            </a:r>
            <a:r>
              <a:rPr lang="ko-KR" altLang="en-US" dirty="0" smtClean="0"/>
              <a:t>이루어짐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pPr lvl="1"/>
            <a:r>
              <a:rPr lang="ko-KR" altLang="en-US" dirty="0"/>
              <a:t>스프링 부트 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에서는 </a:t>
            </a:r>
            <a:r>
              <a:rPr lang="ko-KR" altLang="en-US" dirty="0" err="1"/>
              <a:t>리액티브</a:t>
            </a:r>
            <a:r>
              <a:rPr lang="ko-KR" altLang="en-US" dirty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(Reactive Stack)</a:t>
            </a:r>
            <a:r>
              <a:rPr lang="ko-KR" altLang="en-US" dirty="0" smtClean="0"/>
              <a:t>과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(Servlet Stack)</a:t>
            </a:r>
            <a:r>
              <a:rPr lang="ko-KR" altLang="en-US" dirty="0" smtClean="0"/>
              <a:t>을 </a:t>
            </a:r>
            <a:r>
              <a:rPr lang="ko-KR" altLang="en-US" dirty="0"/>
              <a:t>구분하고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71" y="3344501"/>
            <a:ext cx="3941059" cy="32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부트란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(Servlet Stack)</a:t>
            </a:r>
            <a:endParaRPr lang="en-US" altLang="ko-KR" dirty="0"/>
          </a:p>
          <a:p>
            <a:pPr lvl="1"/>
            <a:r>
              <a:rPr lang="ko-KR" altLang="en-US" dirty="0"/>
              <a:t>기존과 같이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에 기반한 동기 방식의 </a:t>
            </a:r>
            <a:r>
              <a:rPr lang="ko-KR" altLang="en-US" dirty="0" smtClean="0"/>
              <a:t>블로킹</a:t>
            </a:r>
            <a:r>
              <a:rPr lang="en-US" altLang="ko-KR" dirty="0" smtClean="0"/>
              <a:t>(Blocking I/O) </a:t>
            </a:r>
            <a:r>
              <a:rPr lang="ko-KR" altLang="en-US" dirty="0"/>
              <a:t>구조를 사용하며 하나의 요청은 하나의 </a:t>
            </a:r>
            <a:r>
              <a:rPr lang="ko-KR" altLang="en-US" dirty="0" err="1"/>
              <a:t>스레드로</a:t>
            </a:r>
            <a:r>
              <a:rPr lang="ko-KR" altLang="en-US" dirty="0"/>
              <a:t> </a:t>
            </a:r>
            <a:r>
              <a:rPr lang="ko-KR" altLang="en-US" dirty="0" smtClean="0"/>
              <a:t>처리됨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아파치 </a:t>
            </a:r>
            <a:r>
              <a:rPr lang="ko-KR" altLang="en-US" dirty="0" err="1"/>
              <a:t>톰캣과</a:t>
            </a:r>
            <a:r>
              <a:rPr lang="ko-KR" altLang="en-US" dirty="0"/>
              <a:t> 같은 </a:t>
            </a:r>
            <a:r>
              <a:rPr lang="ko-KR" altLang="en-US" dirty="0" err="1"/>
              <a:t>서블릿</a:t>
            </a:r>
            <a:r>
              <a:rPr lang="ko-KR" altLang="en-US" dirty="0"/>
              <a:t> 컨테이너를 사용하며 전통적인 </a:t>
            </a:r>
            <a:r>
              <a:rPr lang="en-US" altLang="ko-KR" dirty="0"/>
              <a:t>Spring MVC </a:t>
            </a:r>
            <a:r>
              <a:rPr lang="ko-KR" altLang="en-US" dirty="0"/>
              <a:t>기반의 서버 프로그램 개발과 </a:t>
            </a:r>
            <a:r>
              <a:rPr lang="en-US" altLang="ko-KR" dirty="0"/>
              <a:t>JPA, JDBC, </a:t>
            </a:r>
            <a:r>
              <a:rPr lang="en-US" altLang="ko-KR" dirty="0" err="1"/>
              <a:t>NoSQL</a:t>
            </a:r>
            <a:r>
              <a:rPr lang="en-US" altLang="ko-KR" dirty="0"/>
              <a:t> </a:t>
            </a:r>
            <a:r>
              <a:rPr lang="ko-KR" altLang="en-US" dirty="0"/>
              <a:t>데이터베이스 지원을 </a:t>
            </a:r>
            <a:r>
              <a:rPr lang="ko-KR" altLang="en-US" dirty="0" smtClean="0"/>
              <a:t>포함함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리액티브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</a:t>
            </a:r>
            <a:r>
              <a:rPr lang="en-US" altLang="ko-KR" dirty="0" smtClean="0"/>
              <a:t>(Reactive Stack)</a:t>
            </a:r>
            <a:endParaRPr lang="en-US" altLang="ko-KR" dirty="0"/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ko-KR" altLang="en-US" dirty="0" err="1" smtClean="0"/>
              <a:t>논블로킹</a:t>
            </a:r>
            <a:r>
              <a:rPr lang="en-US" altLang="ko-KR" dirty="0" smtClean="0"/>
              <a:t>(Non-blocking I/O) </a:t>
            </a:r>
            <a:r>
              <a:rPr lang="ko-KR" altLang="en-US" dirty="0"/>
              <a:t>구조를 </a:t>
            </a:r>
            <a:r>
              <a:rPr lang="ko-KR" altLang="en-US" dirty="0" smtClean="0"/>
              <a:t>사용하며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멀티코어 시스템의 장점을 살리고 대규모 사용자 접속을 처리하는 데 유용한 구조로 </a:t>
            </a:r>
            <a:r>
              <a:rPr lang="ko-KR" altLang="en-US" dirty="0" smtClean="0"/>
              <a:t>설계됨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네티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Netty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언더토우</a:t>
            </a:r>
            <a:r>
              <a:rPr lang="en-US" altLang="ko-KR" dirty="0" smtClean="0"/>
              <a:t>(Undertow) </a:t>
            </a:r>
            <a:r>
              <a:rPr lang="ko-KR" altLang="en-US" dirty="0"/>
              <a:t>및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en-US" altLang="ko-KR" dirty="0"/>
              <a:t>3.1 </a:t>
            </a:r>
            <a:r>
              <a:rPr lang="ko-KR" altLang="en-US" dirty="0"/>
              <a:t>이상의 컨테이너를 사용하며 </a:t>
            </a:r>
            <a:r>
              <a:rPr lang="en-US" altLang="ko-KR" dirty="0"/>
              <a:t>Spring </a:t>
            </a:r>
            <a:r>
              <a:rPr lang="en-US" altLang="ko-KR" dirty="0" err="1"/>
              <a:t>WebFlux</a:t>
            </a:r>
            <a:r>
              <a:rPr lang="ko-KR" altLang="en-US" dirty="0"/>
              <a:t>라고 하는 새로운 프레임워크를 사용해 </a:t>
            </a:r>
            <a:r>
              <a:rPr lang="ko-KR" altLang="en-US" dirty="0" smtClean="0"/>
              <a:t>개발함</a:t>
            </a:r>
            <a:endParaRPr lang="en-US" altLang="ko-KR" dirty="0" smtClean="0"/>
          </a:p>
          <a:p>
            <a:pPr lvl="1"/>
            <a:r>
              <a:rPr lang="ko-KR" altLang="en-US" dirty="0"/>
              <a:t>최신 스프링 프레임워크의 사양이라고 해서 무조건 사용해야 하는 것은 아니고 필요에 따라 모델을 선택해 사용할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2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부트란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리액티브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적합한 경운</a:t>
            </a:r>
            <a:endParaRPr lang="en-US" altLang="ko-KR" dirty="0"/>
          </a:p>
          <a:p>
            <a:pPr lvl="1"/>
            <a:r>
              <a:rPr lang="ko-KR" altLang="en-US" dirty="0" err="1"/>
              <a:t>비동기</a:t>
            </a:r>
            <a:r>
              <a:rPr lang="ko-KR" altLang="en-US" dirty="0"/>
              <a:t> </a:t>
            </a:r>
            <a:r>
              <a:rPr lang="ko-KR" altLang="en-US" dirty="0" err="1"/>
              <a:t>논블로킹</a:t>
            </a:r>
            <a:r>
              <a:rPr lang="ko-KR" altLang="en-US" dirty="0"/>
              <a:t> </a:t>
            </a:r>
            <a:r>
              <a:rPr lang="ko-KR" altLang="en-US" dirty="0" err="1"/>
              <a:t>리액티브</a:t>
            </a:r>
            <a:r>
              <a:rPr lang="ko-KR" altLang="en-US" dirty="0"/>
              <a:t> 개발</a:t>
            </a:r>
          </a:p>
          <a:p>
            <a:pPr lvl="1"/>
            <a:r>
              <a:rPr lang="ko-KR" altLang="en-US" dirty="0"/>
              <a:t>효율적으로 동작하는 고성능 웹 애플리케이션</a:t>
            </a:r>
          </a:p>
          <a:p>
            <a:pPr lvl="1"/>
            <a:r>
              <a:rPr lang="ko-KR" altLang="en-US" dirty="0"/>
              <a:t>서비스 간 호출이 많은 마이크로 서비스 아키텍처</a:t>
            </a:r>
            <a:r>
              <a:rPr lang="en-US" altLang="ko-KR" dirty="0"/>
              <a:t>MSA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93521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456" y="1004067"/>
            <a:ext cx="6289548" cy="4491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4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21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684033" y="836712"/>
            <a:ext cx="4126451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Chapter 04</a:t>
            </a:r>
            <a:endParaRPr lang="en-US" altLang="ko-KR" sz="4000" b="1" baseline="0" dirty="0" smtClean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  <a:p>
            <a:pPr marL="0" marR="0" indent="0" algn="r" defTabSz="914400" rtl="0" eaLnBrk="1" fontAlgn="base" latin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000" b="1" kern="1200" spc="-150" dirty="0" smtClean="0">
                <a:latin typeface="+mj-ea"/>
                <a:ea typeface="+mj-ea"/>
              </a:rPr>
              <a:t>자바 웹 개발 개요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05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DFC68C85-B962-4902-BC5D-CECBA26B4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dirty="0" err="1">
                <a:ea typeface="+mn-lt"/>
                <a:cs typeface="+mn-lt"/>
              </a:rPr>
              <a:t>서블릿과</a:t>
            </a:r>
            <a:r>
              <a:rPr lang="ko-KR" dirty="0">
                <a:ea typeface="+mn-lt"/>
                <a:cs typeface="+mn-lt"/>
              </a:rPr>
              <a:t> JSP</a:t>
            </a:r>
            <a:endParaRPr lang="ko-KR" altLang="en-US" dirty="0"/>
          </a:p>
          <a:p>
            <a:r>
              <a:rPr lang="en-US" altLang="ko-KR" dirty="0">
                <a:ea typeface="+mn-lt"/>
                <a:cs typeface="+mn-lt"/>
              </a:rPr>
              <a:t>REST</a:t>
            </a:r>
            <a:r>
              <a:rPr lang="ko-KR" dirty="0">
                <a:ea typeface="+mn-lt"/>
                <a:cs typeface="+mn-lt"/>
              </a:rPr>
              <a:t> </a:t>
            </a:r>
            <a:r>
              <a:rPr lang="ko-KR" dirty="0" err="1">
                <a:ea typeface="+mn-lt"/>
                <a:cs typeface="+mn-lt"/>
              </a:rPr>
              <a:t>API와</a:t>
            </a:r>
            <a:r>
              <a:rPr lang="ko-KR" dirty="0">
                <a:ea typeface="+mn-lt"/>
                <a:cs typeface="+mn-lt"/>
              </a:rPr>
              <a:t> JAX-RS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스프링 프레임워크와 자바 웹 개발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722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39827A98-895F-4B75-BCDD-95031F06A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dirty="0" err="1">
                <a:ea typeface="+mn-lt"/>
                <a:cs typeface="+mn-lt"/>
              </a:rPr>
              <a:t>서블릿과</a:t>
            </a:r>
            <a:r>
              <a:rPr lang="ko-KR" dirty="0">
                <a:ea typeface="+mn-lt"/>
                <a:cs typeface="+mn-lt"/>
              </a:rPr>
              <a:t> JSP의 등장 배경을 이해한다.</a:t>
            </a:r>
            <a:endParaRPr lang="ko-KR" altLang="en-US" dirty="0"/>
          </a:p>
          <a:p>
            <a:r>
              <a:rPr lang="ko-KR" dirty="0">
                <a:ea typeface="+mn-lt"/>
                <a:cs typeface="+mn-lt"/>
              </a:rPr>
              <a:t>스프링 프레임워크의 개념을 이해한다.</a:t>
            </a:r>
            <a:endParaRPr lang="ko-KR" dirty="0"/>
          </a:p>
          <a:p>
            <a:r>
              <a:rPr lang="ko-KR" dirty="0">
                <a:ea typeface="+mn-lt"/>
                <a:cs typeface="+mn-lt"/>
              </a:rPr>
              <a:t>REST </a:t>
            </a:r>
            <a:r>
              <a:rPr lang="ko-KR" dirty="0" err="1">
                <a:ea typeface="+mn-lt"/>
                <a:cs typeface="+mn-lt"/>
              </a:rPr>
              <a:t>API의</a:t>
            </a:r>
            <a:r>
              <a:rPr lang="ko-KR" dirty="0">
                <a:ea typeface="+mn-lt"/>
                <a:cs typeface="+mn-lt"/>
              </a:rPr>
              <a:t> 개념과 동작 과정을 익힌다.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67815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89F0327-7F53-4294-9100-3BD280A868FB}"/>
              </a:ext>
            </a:extLst>
          </p:cNvPr>
          <p:cNvSpPr txBox="1"/>
          <p:nvPr/>
        </p:nvSpPr>
        <p:spPr>
          <a:xfrm>
            <a:off x="170954" y="2456892"/>
            <a:ext cx="8802093" cy="1944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altLang="ko-KR" sz="4000" b="1" dirty="0">
                <a:latin typeface="+mj-lt"/>
                <a:ea typeface="굴림"/>
              </a:rPr>
              <a:t>Section 01</a:t>
            </a:r>
          </a:p>
          <a:p>
            <a:pPr algn="ctr"/>
            <a:r>
              <a:rPr lang="en-US" altLang="ko-KR" sz="4000" b="1" dirty="0" err="1">
                <a:ea typeface="맑은 고딕" pitchFamily="50" charset="-127"/>
              </a:rPr>
              <a:t>서블릿과</a:t>
            </a:r>
            <a:r>
              <a:rPr lang="en-US" altLang="ko-KR" sz="4000" b="1" dirty="0">
                <a:latin typeface="맑은 고딕"/>
                <a:ea typeface="굴림"/>
              </a:rPr>
              <a:t> JSP</a:t>
            </a:r>
          </a:p>
        </p:txBody>
      </p:sp>
    </p:spTree>
    <p:extLst>
      <p:ext uri="{BB962C8B-B14F-4D97-AF65-F5344CB8AC3E}">
        <p14:creationId xmlns:p14="http://schemas.microsoft.com/office/powerpoint/2010/main" val="21066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서블릿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 </a:t>
            </a:r>
            <a:r>
              <a:rPr lang="ko-KR" altLang="en-US" dirty="0"/>
              <a:t>기반의 웹 프로그램 개발을 위해 만들어진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자바로 </a:t>
            </a:r>
            <a:r>
              <a:rPr lang="ko-KR" altLang="en-US" dirty="0"/>
              <a:t>작성된 프로그램을 실행할 수 있는 서버 소프트웨어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톰캣</a:t>
            </a:r>
            <a:r>
              <a:rPr lang="en-US" altLang="ko-KR" dirty="0"/>
              <a:t>)</a:t>
            </a:r>
            <a:r>
              <a:rPr lang="ko-KR" altLang="en-US" dirty="0"/>
              <a:t>를 통해 </a:t>
            </a:r>
            <a:r>
              <a:rPr lang="ko-KR" altLang="en-US" dirty="0" smtClean="0"/>
              <a:t>관리됨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서블릿을</a:t>
            </a:r>
            <a:r>
              <a:rPr lang="ko-KR" altLang="en-US" dirty="0" smtClean="0"/>
              <a:t> </a:t>
            </a:r>
            <a:r>
              <a:rPr lang="ko-KR" altLang="en-US" dirty="0"/>
              <a:t>실행하기 위해서는 </a:t>
            </a:r>
            <a:r>
              <a:rPr lang="ko-KR" altLang="en-US" dirty="0" err="1"/>
              <a:t>톰캣과</a:t>
            </a:r>
            <a:r>
              <a:rPr lang="ko-KR" altLang="en-US" dirty="0"/>
              <a:t> 같은 </a:t>
            </a:r>
            <a:r>
              <a:rPr lang="ko-KR" altLang="en-US" dirty="0" err="1"/>
              <a:t>서블릿</a:t>
            </a:r>
            <a:r>
              <a:rPr lang="ko-KR" altLang="en-US" dirty="0"/>
              <a:t> </a:t>
            </a:r>
            <a:r>
              <a:rPr lang="ko-KR" altLang="en-US" dirty="0" smtClean="0"/>
              <a:t>컨테이너가 필요함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이러한 </a:t>
            </a:r>
            <a:r>
              <a:rPr lang="ko-KR" altLang="en-US" dirty="0"/>
              <a:t>서버 소프트웨어는 일반적으로 </a:t>
            </a:r>
            <a:r>
              <a:rPr lang="en-US" altLang="ko-KR" dirty="0" smtClean="0"/>
              <a:t>WAS(Web </a:t>
            </a:r>
            <a:r>
              <a:rPr lang="en-US" altLang="ko-KR" dirty="0"/>
              <a:t>Application </a:t>
            </a:r>
            <a:r>
              <a:rPr lang="en-US" altLang="ko-KR" dirty="0" smtClean="0"/>
              <a:t>Server)</a:t>
            </a:r>
            <a:r>
              <a:rPr lang="ko-KR" altLang="en-US" dirty="0" smtClean="0"/>
              <a:t>로 </a:t>
            </a:r>
            <a:r>
              <a:rPr lang="ko-KR" altLang="en-US" dirty="0"/>
              <a:t>불리기도 </a:t>
            </a:r>
            <a:r>
              <a:rPr lang="ko-KR" altLang="en-US" dirty="0" smtClean="0"/>
              <a:t>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2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기본적인 웹의 요청과 응답 과정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서블릿의</a:t>
            </a:r>
            <a:r>
              <a:rPr lang="ko-KR" altLang="en-US" dirty="0" smtClean="0"/>
              <a:t> 역할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05" y="1268760"/>
            <a:ext cx="5920190" cy="14312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3658011"/>
            <a:ext cx="7557025" cy="20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서블릿이란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의 등장 배경</a:t>
            </a:r>
            <a:endParaRPr lang="en-US" altLang="ko-KR" dirty="0" smtClean="0"/>
          </a:p>
          <a:p>
            <a:pPr lvl="1"/>
            <a:r>
              <a:rPr lang="ko-KR" altLang="en-US" dirty="0" err="1"/>
              <a:t>서블릿은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과 데이터를 조합하는 방식에 </a:t>
            </a:r>
            <a:r>
              <a:rPr lang="ko-KR" altLang="en-US" dirty="0" smtClean="0"/>
              <a:t>어려움이 있음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이를 해결하기 위해 </a:t>
            </a:r>
            <a:r>
              <a:rPr lang="en-US" altLang="ko-KR" dirty="0" smtClean="0"/>
              <a:t>JSP</a:t>
            </a:r>
            <a:r>
              <a:rPr lang="ko-KR" altLang="en-US" dirty="0" smtClean="0"/>
              <a:t>가 등장함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11" y="1639629"/>
            <a:ext cx="6874068" cy="49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50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8847</TotalTime>
  <Words>893</Words>
  <Application>Microsoft Office PowerPoint</Application>
  <PresentationFormat>화면 슬라이드 쇼(4:3)</PresentationFormat>
  <Paragraphs>136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굴림</vt:lpstr>
      <vt:lpstr>Arial</vt:lpstr>
      <vt:lpstr>맑은 고딕</vt:lpstr>
      <vt:lpstr>Times New Roman</vt:lpstr>
      <vt:lpstr>Wingdings</vt:lpstr>
      <vt:lpstr>Arial Black</vt:lpstr>
      <vt:lpstr>Tahoma</vt:lpstr>
      <vt:lpstr>HY견고딕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서블릿이란?</vt:lpstr>
      <vt:lpstr>서블릿이란?</vt:lpstr>
      <vt:lpstr>서블릿이란?</vt:lpstr>
      <vt:lpstr>JSP란?</vt:lpstr>
      <vt:lpstr>JSP란?</vt:lpstr>
      <vt:lpstr>JSP란?</vt:lpstr>
      <vt:lpstr>JSP란?</vt:lpstr>
      <vt:lpstr>JSP란?</vt:lpstr>
      <vt:lpstr>PowerPoint 프레젠테이션</vt:lpstr>
      <vt:lpstr>REST API란?</vt:lpstr>
      <vt:lpstr>REST API란?</vt:lpstr>
      <vt:lpstr>REST API란?</vt:lpstr>
      <vt:lpstr>JAX-RS란?</vt:lpstr>
      <vt:lpstr>JAX-RS란?</vt:lpstr>
      <vt:lpstr>JAX-RS란?</vt:lpstr>
      <vt:lpstr>PowerPoint 프레젠테이션</vt:lpstr>
      <vt:lpstr>스프링 프레임워크란?</vt:lpstr>
      <vt:lpstr>스프링 부트란?</vt:lpstr>
      <vt:lpstr>스프링 부트란?</vt:lpstr>
      <vt:lpstr>스프링 부트란?</vt:lpstr>
      <vt:lpstr>스프링 부트란?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daaep@naver.com</dc:creator>
  <cp:lastModifiedBy>user</cp:lastModifiedBy>
  <cp:revision>1593</cp:revision>
  <dcterms:created xsi:type="dcterms:W3CDTF">2012-07-11T10:23:22Z</dcterms:created>
  <dcterms:modified xsi:type="dcterms:W3CDTF">2021-08-29T06:16:28Z</dcterms:modified>
</cp:coreProperties>
</file>