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5" r:id="rId2"/>
    <p:sldId id="373" r:id="rId3"/>
    <p:sldId id="447" r:id="rId4"/>
    <p:sldId id="442" r:id="rId5"/>
    <p:sldId id="444" r:id="rId6"/>
    <p:sldId id="450" r:id="rId7"/>
    <p:sldId id="451" r:id="rId8"/>
    <p:sldId id="452" r:id="rId9"/>
    <p:sldId id="453" r:id="rId10"/>
    <p:sldId id="454" r:id="rId11"/>
    <p:sldId id="455" r:id="rId12"/>
    <p:sldId id="445" r:id="rId13"/>
    <p:sldId id="456" r:id="rId14"/>
    <p:sldId id="457" r:id="rId15"/>
    <p:sldId id="484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49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3" r:id="rId41"/>
    <p:sldId id="448" r:id="rId42"/>
  </p:sldIdLst>
  <p:sldSz cx="9144000" cy="6858000" type="screen4x3"/>
  <p:notesSz cx="6858000" cy="9144000"/>
  <p:embeddedFontLst>
    <p:embeddedFont>
      <p:font typeface="맑은 고딕" pitchFamily="50" charset="-127"/>
      <p:regular r:id="rId45"/>
      <p:bold r:id="rId46"/>
    </p:embeddedFont>
    <p:embeddedFont>
      <p:font typeface="HY견고딕" pitchFamily="18" charset="-127"/>
      <p:regular r:id="rId47"/>
    </p:embeddedFont>
    <p:embeddedFont>
      <p:font typeface="Tahoma" pitchFamily="34" charset="0"/>
      <p:regular r:id="rId48"/>
      <p:bold r:id="rId49"/>
    </p:embeddedFont>
    <p:embeddedFont>
      <p:font typeface="Arial Black" pitchFamily="34" charset="0"/>
      <p:bold r:id="rId5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16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2021-10-08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=""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=""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41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pom.xml’</a:t>
            </a:r>
            <a:r>
              <a:rPr lang="ko-KR" altLang="en-US" dirty="0"/>
              <a:t>에 의존성을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다음으로 </a:t>
            </a:r>
            <a:r>
              <a:rPr lang="en-US" altLang="ko-KR" dirty="0"/>
              <a:t>H2 </a:t>
            </a:r>
            <a:r>
              <a:rPr lang="ko-KR" altLang="en-US" dirty="0"/>
              <a:t>데이터베이스 사용을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저장 후 ‘</a:t>
            </a:r>
            <a:r>
              <a:rPr lang="en-US" altLang="ko-KR" dirty="0"/>
              <a:t>pom.xml’</a:t>
            </a:r>
            <a:r>
              <a:rPr lang="ko-KR" altLang="en-US" dirty="0"/>
              <a:t>을 선택하고 마우스 오른쪽 버튼을 클릭하여 </a:t>
            </a:r>
            <a:r>
              <a:rPr lang="en-US" altLang="ko-KR" dirty="0"/>
              <a:t>&lt;Maven</a:t>
            </a:r>
            <a:r>
              <a:rPr lang="en-US" altLang="ko-KR" dirty="0" smtClean="0"/>
              <a:t>&gt;→&lt;</a:t>
            </a:r>
            <a:r>
              <a:rPr lang="en-US" altLang="ko-KR" dirty="0" err="1" smtClean="0"/>
              <a:t>Updata</a:t>
            </a:r>
            <a:r>
              <a:rPr lang="en-US" altLang="ko-KR" dirty="0" smtClean="0"/>
              <a:t> Project</a:t>
            </a:r>
            <a:r>
              <a:rPr lang="en-US" altLang="ko-KR" dirty="0"/>
              <a:t>&gt;</a:t>
            </a:r>
            <a:r>
              <a:rPr lang="ko-KR" altLang="en-US" dirty="0"/>
              <a:t>를 </a:t>
            </a:r>
            <a:r>
              <a:rPr lang="ko-KR" altLang="en-US" dirty="0" smtClean="0"/>
              <a:t>실행함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96" y="2555508"/>
            <a:ext cx="5699409" cy="125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7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 </a:t>
            </a:r>
            <a:r>
              <a:rPr lang="ko-KR" altLang="en-US" dirty="0"/>
              <a:t>이미지 파일을 저장하기 위한 저장 </a:t>
            </a:r>
            <a:r>
              <a:rPr lang="ko-KR" altLang="en-US" dirty="0" smtClean="0"/>
              <a:t>경로 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src</a:t>
            </a:r>
            <a:r>
              <a:rPr lang="en-US" altLang="ko-KR" dirty="0"/>
              <a:t>/main/resources] </a:t>
            </a:r>
            <a:r>
              <a:rPr lang="ko-KR" altLang="en-US" dirty="0" smtClean="0"/>
              <a:t>폴더의 ‘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’ </a:t>
            </a:r>
            <a:r>
              <a:rPr lang="ko-KR" altLang="en-US" dirty="0"/>
              <a:t>파일 마지막 줄에 </a:t>
            </a:r>
            <a:r>
              <a:rPr lang="ko-KR" altLang="en-US" dirty="0" smtClean="0"/>
              <a:t>추가해줌</a:t>
            </a:r>
            <a:endParaRPr lang="en-US" altLang="ko-KR" dirty="0"/>
          </a:p>
          <a:p>
            <a:pPr lvl="1"/>
            <a:r>
              <a:rPr lang="ko-KR" altLang="en-US" dirty="0"/>
              <a:t>실제 파일을 저장할 위치로 스프링 프로젝트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/main/resources/static/</a:t>
            </a:r>
            <a:r>
              <a:rPr lang="en-US" altLang="ko-KR" dirty="0" err="1"/>
              <a:t>img</a:t>
            </a:r>
            <a:r>
              <a:rPr lang="en-US" altLang="ko-KR" dirty="0"/>
              <a:t>/</a:t>
            </a:r>
            <a:r>
              <a:rPr lang="ko-KR" altLang="en-US" dirty="0"/>
              <a:t>가 </a:t>
            </a:r>
            <a:r>
              <a:rPr lang="ko-KR" altLang="en-US" dirty="0" smtClean="0"/>
              <a:t>되도록 </a:t>
            </a:r>
            <a:r>
              <a:rPr lang="ko-KR" altLang="en-US" dirty="0"/>
              <a:t>설정하고 </a:t>
            </a:r>
            <a:r>
              <a:rPr lang="en-US" altLang="ko-KR" dirty="0"/>
              <a:t>[</a:t>
            </a:r>
            <a:r>
              <a:rPr lang="en-US" altLang="ko-KR" dirty="0" err="1"/>
              <a:t>img</a:t>
            </a:r>
            <a:r>
              <a:rPr lang="en-US" altLang="ko-KR" dirty="0"/>
              <a:t>] </a:t>
            </a:r>
            <a:r>
              <a:rPr lang="ko-KR" altLang="en-US" dirty="0"/>
              <a:t>폴더가 해당 경로에 생성되어 있어야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25" y="2564904"/>
            <a:ext cx="6269350" cy="70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37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스프링 뉴스 웹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News.java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수정할 </a:t>
            </a:r>
            <a:r>
              <a:rPr lang="ko-KR" altLang="en-US" dirty="0" smtClean="0"/>
              <a:t>부분 없음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NewsDAO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스프링 </a:t>
            </a:r>
            <a:r>
              <a:rPr lang="ko-KR" altLang="en-US" dirty="0"/>
              <a:t>빈으로 등록하기 위한 </a:t>
            </a:r>
            <a:r>
              <a:rPr lang="en-US" altLang="ko-KR" dirty="0"/>
              <a:t>@Component </a:t>
            </a:r>
            <a:r>
              <a:rPr lang="ko-KR" altLang="en-US" dirty="0" err="1"/>
              <a:t>애너테이션만</a:t>
            </a:r>
            <a:r>
              <a:rPr lang="ko-KR" altLang="en-US" dirty="0"/>
              <a:t> </a:t>
            </a:r>
            <a:r>
              <a:rPr lang="ko-KR" altLang="en-US" dirty="0" smtClean="0"/>
              <a:t>추가함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</a:t>
            </a:r>
            <a:r>
              <a:rPr lang="ko-KR" altLang="en-US" dirty="0"/>
              <a:t>외 부분은 그대로 </a:t>
            </a:r>
            <a:r>
              <a:rPr lang="ko-KR" altLang="en-US" dirty="0" smtClean="0"/>
              <a:t>사용함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88" y="2636912"/>
            <a:ext cx="5710425" cy="157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97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/>
              <a:t>컨트롤러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</a:t>
            </a:r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목록 보기</a:t>
            </a:r>
            <a:r>
              <a:rPr lang="en-US" altLang="ko-KR" dirty="0"/>
              <a:t>, </a:t>
            </a:r>
            <a:r>
              <a:rPr lang="ko-KR" altLang="en-US" dirty="0"/>
              <a:t>상세 보기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에 동작하는 </a:t>
            </a:r>
            <a:r>
              <a:rPr lang="ko-KR" altLang="en-US" dirty="0" err="1"/>
              <a:t>메서드는</a:t>
            </a:r>
            <a:r>
              <a:rPr lang="ko-KR" altLang="en-US" dirty="0"/>
              <a:t> 복사해서 사용하고 일부 코드를 스프링 환경에 맞게 </a:t>
            </a:r>
            <a:r>
              <a:rPr lang="ko-KR" altLang="en-US" dirty="0" smtClean="0"/>
              <a:t>수정함</a:t>
            </a:r>
            <a:endParaRPr lang="en-US" altLang="ko-KR" dirty="0"/>
          </a:p>
          <a:p>
            <a:pPr lvl="1"/>
            <a:r>
              <a:rPr lang="en-US" altLang="ko-KR" dirty="0" err="1"/>
              <a:t>WebMVC</a:t>
            </a:r>
            <a:r>
              <a:rPr lang="en-US" altLang="ko-KR" dirty="0"/>
              <a:t> </a:t>
            </a:r>
            <a:r>
              <a:rPr lang="ko-KR" altLang="en-US" dirty="0"/>
              <a:t>컨트롤러와 요청 경로를 지정하기 위한 </a:t>
            </a:r>
            <a:r>
              <a:rPr lang="ko-KR" altLang="en-US" dirty="0" err="1"/>
              <a:t>애너테이션을</a:t>
            </a:r>
            <a:r>
              <a:rPr lang="ko-KR" altLang="en-US" dirty="0"/>
              <a:t> 추가하고 컨트롤러에서 사용할 </a:t>
            </a:r>
            <a:r>
              <a:rPr lang="en-US" altLang="ko-KR" dirty="0" err="1"/>
              <a:t>NewsDAO</a:t>
            </a:r>
            <a:r>
              <a:rPr lang="en-US" altLang="ko-KR" dirty="0"/>
              <a:t> </a:t>
            </a:r>
            <a:r>
              <a:rPr lang="ko-KR" altLang="en-US" dirty="0"/>
              <a:t>빈을 주입하기 위해 필드 선언과 </a:t>
            </a:r>
            <a:r>
              <a:rPr lang="ko-KR" altLang="en-US" dirty="0" err="1"/>
              <a:t>로깅을</a:t>
            </a:r>
            <a:r>
              <a:rPr lang="ko-KR" altLang="en-US" dirty="0"/>
              <a:t> 위한 </a:t>
            </a:r>
            <a:r>
              <a:rPr lang="en-US" altLang="ko-KR" dirty="0"/>
              <a:t>Logger </a:t>
            </a:r>
            <a:r>
              <a:rPr lang="ko-KR" altLang="en-US" dirty="0"/>
              <a:t>객체 </a:t>
            </a:r>
            <a:r>
              <a:rPr lang="ko-KR" altLang="en-US" dirty="0" err="1"/>
              <a:t>선언부를</a:t>
            </a:r>
            <a:r>
              <a:rPr lang="ko-KR" altLang="en-US" dirty="0"/>
              <a:t> </a:t>
            </a:r>
            <a:r>
              <a:rPr lang="ko-KR" altLang="en-US" dirty="0" smtClean="0"/>
              <a:t>추가함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여기서는 </a:t>
            </a:r>
            <a:r>
              <a:rPr lang="ko-KR" altLang="en-US" dirty="0" err="1"/>
              <a:t>생성자</a:t>
            </a:r>
            <a:r>
              <a:rPr lang="ko-KR" altLang="en-US" dirty="0"/>
              <a:t> 주입을 사용해 </a:t>
            </a:r>
            <a:r>
              <a:rPr lang="en-US" altLang="ko-KR" dirty="0" err="1"/>
              <a:t>NewsDAO</a:t>
            </a:r>
            <a:r>
              <a:rPr lang="ko-KR" altLang="en-US" dirty="0"/>
              <a:t>를 참조한다</a:t>
            </a:r>
          </a:p>
          <a:p>
            <a:pPr lvl="1"/>
            <a:r>
              <a:rPr lang="ko-KR" altLang="en-US" dirty="0"/>
              <a:t>파일을 저장하기 위한 경로를 저장할 변수는 </a:t>
            </a:r>
            <a:r>
              <a:rPr lang="ko-KR" altLang="en-US" dirty="0" err="1"/>
              <a:t>프로퍼티</a:t>
            </a:r>
            <a:r>
              <a:rPr lang="ko-KR" altLang="en-US" dirty="0"/>
              <a:t> 파일로부터 </a:t>
            </a:r>
            <a:r>
              <a:rPr lang="en-US" altLang="ko-KR" dirty="0"/>
              <a:t>@Value </a:t>
            </a:r>
            <a:r>
              <a:rPr lang="ko-KR" altLang="en-US" dirty="0" err="1"/>
              <a:t>애너테이션을</a:t>
            </a:r>
            <a:r>
              <a:rPr lang="ko-KR" altLang="en-US" dirty="0"/>
              <a:t> </a:t>
            </a:r>
            <a:r>
              <a:rPr lang="ko-KR" altLang="en-US" dirty="0" smtClean="0"/>
              <a:t>통해 가져옴</a:t>
            </a:r>
            <a:endParaRPr lang="en-US" altLang="ko-KR" dirty="0" smtClean="0"/>
          </a:p>
          <a:p>
            <a:pPr lvl="1"/>
            <a:r>
              <a:rPr lang="en-US" altLang="ko-KR" dirty="0" err="1"/>
              <a:t>NewsWebController</a:t>
            </a:r>
            <a:r>
              <a:rPr lang="en-US" altLang="ko-KR" dirty="0"/>
              <a:t> </a:t>
            </a:r>
            <a:r>
              <a:rPr lang="ko-KR" altLang="en-US" dirty="0"/>
              <a:t>클래스는 자동으로 스프링 부트에 의해 컨트롤러로 등록되며 </a:t>
            </a:r>
            <a:r>
              <a:rPr lang="en-US" altLang="ko-KR" dirty="0"/>
              <a:t>/news</a:t>
            </a:r>
            <a:r>
              <a:rPr lang="ko-KR" altLang="en-US" dirty="0" smtClean="0"/>
              <a:t>로 시작하는 </a:t>
            </a:r>
            <a:r>
              <a:rPr lang="en-US" altLang="ko-KR" dirty="0"/>
              <a:t>URL </a:t>
            </a:r>
            <a:r>
              <a:rPr lang="ko-KR" altLang="en-US" dirty="0"/>
              <a:t>요청에 의해 동작하게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NewsDAO</a:t>
            </a:r>
            <a:r>
              <a:rPr lang="ko-KR" altLang="en-US" dirty="0"/>
              <a:t>는 </a:t>
            </a:r>
            <a:r>
              <a:rPr lang="en-US" altLang="ko-KR" dirty="0" err="1"/>
              <a:t>NewsWebController</a:t>
            </a:r>
            <a:r>
              <a:rPr lang="en-US" altLang="ko-KR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 </a:t>
            </a:r>
            <a:r>
              <a:rPr lang="ko-KR" altLang="en-US" dirty="0"/>
              <a:t>시 함께 참조 가능한 상태가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06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/>
              <a:t>컨트롤러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60" y="1340768"/>
            <a:ext cx="5181281" cy="38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36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컨트롤러에서 변경되는 부분</a:t>
            </a:r>
          </a:p>
          <a:p>
            <a:pPr lvl="1"/>
            <a:r>
              <a:rPr lang="ko-KR" altLang="en-US" dirty="0"/>
              <a:t>기존 </a:t>
            </a:r>
            <a:r>
              <a:rPr lang="ko-KR" altLang="en-US" dirty="0" err="1"/>
              <a:t>서블릿</a:t>
            </a:r>
            <a:r>
              <a:rPr lang="ko-KR" altLang="en-US" dirty="0"/>
              <a:t> 기반의 컨트롤러와 달리 </a:t>
            </a:r>
            <a:r>
              <a:rPr lang="en-US" altLang="ko-KR" dirty="0"/>
              <a:t>action </a:t>
            </a:r>
            <a:r>
              <a:rPr lang="ko-KR" altLang="en-US" dirty="0" err="1"/>
              <a:t>파라미터에</a:t>
            </a:r>
            <a:r>
              <a:rPr lang="ko-KR" altLang="en-US" dirty="0"/>
              <a:t> 따라 </a:t>
            </a:r>
            <a:r>
              <a:rPr lang="ko-KR" altLang="en-US" dirty="0" err="1"/>
              <a:t>메서드가</a:t>
            </a:r>
            <a:r>
              <a:rPr lang="ko-KR" altLang="en-US" dirty="0"/>
              <a:t> 실행되도록 하는 </a:t>
            </a:r>
            <a:r>
              <a:rPr lang="ko-KR" altLang="en-US" dirty="0" smtClean="0"/>
              <a:t>코드는 </a:t>
            </a:r>
            <a:r>
              <a:rPr lang="ko-KR" altLang="en-US" dirty="0"/>
              <a:t>필요 </a:t>
            </a:r>
            <a:r>
              <a:rPr lang="ko-KR" altLang="en-US" dirty="0" smtClean="0"/>
              <a:t>없음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</a:t>
            </a:r>
            <a:r>
              <a:rPr lang="ko-KR" altLang="en-US" dirty="0"/>
              <a:t>요청에 실행될 </a:t>
            </a:r>
            <a:r>
              <a:rPr lang="ko-KR" altLang="en-US" dirty="0" err="1"/>
              <a:t>메서드에</a:t>
            </a:r>
            <a:r>
              <a:rPr lang="ko-KR" altLang="en-US" dirty="0"/>
              <a:t> </a:t>
            </a:r>
            <a:r>
              <a:rPr lang="ko-KR" altLang="en-US" dirty="0" err="1"/>
              <a:t>애너테이션만</a:t>
            </a:r>
            <a:r>
              <a:rPr lang="ko-KR" altLang="en-US" dirty="0"/>
              <a:t> 추가하면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ko-KR" altLang="en-US" dirty="0" smtClean="0"/>
              <a:t>모두 </a:t>
            </a:r>
            <a:r>
              <a:rPr lang="ko-KR" altLang="en-US" dirty="0"/>
              <a:t>재사용하며 </a:t>
            </a:r>
            <a:r>
              <a:rPr lang="ko-KR" altLang="en-US" dirty="0" err="1"/>
              <a:t>애너테이션</a:t>
            </a:r>
            <a:r>
              <a:rPr lang="ko-KR" altLang="en-US" dirty="0"/>
              <a:t> 추가 외 몇몇 공통적으로 달라지는 부분이 있으니 이 부분만 </a:t>
            </a:r>
            <a:r>
              <a:rPr lang="ko-KR" altLang="en-US" dirty="0" smtClean="0"/>
              <a:t>찾아서 동일하게 </a:t>
            </a:r>
            <a:r>
              <a:rPr lang="ko-KR" altLang="en-US" dirty="0"/>
              <a:t>수정해주면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어떤 부분이 달라지는지 먼저 정리하고 각각의 </a:t>
            </a:r>
            <a:r>
              <a:rPr lang="ko-KR" altLang="en-US" dirty="0" err="1"/>
              <a:t>메서드</a:t>
            </a:r>
            <a:r>
              <a:rPr lang="ko-KR" altLang="en-US" dirty="0"/>
              <a:t> 구현 코드를 </a:t>
            </a:r>
            <a:r>
              <a:rPr lang="ko-KR" altLang="en-US" dirty="0" smtClean="0"/>
              <a:t>살펴봄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6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컨트롤러에서 변경되는 부분</a:t>
            </a:r>
          </a:p>
          <a:p>
            <a:pPr lvl="1"/>
            <a:r>
              <a:rPr lang="en-US" altLang="ko-KR" dirty="0" err="1" smtClean="0"/>
              <a:t>HttpServletRequest</a:t>
            </a:r>
            <a:endParaRPr lang="en-US" altLang="ko-KR" dirty="0"/>
          </a:p>
          <a:p>
            <a:pPr lvl="2"/>
            <a:r>
              <a:rPr lang="ko-KR" altLang="en-US" dirty="0"/>
              <a:t>기존의 </a:t>
            </a:r>
            <a:r>
              <a:rPr lang="ko-KR" altLang="en-US" dirty="0" err="1"/>
              <a:t>메서드는</a:t>
            </a:r>
            <a:r>
              <a:rPr lang="ko-KR" altLang="en-US" dirty="0"/>
              <a:t> 전달된 데이터의 참조와 </a:t>
            </a:r>
            <a:r>
              <a:rPr lang="ko-KR" altLang="en-US" dirty="0" err="1"/>
              <a:t>뷰에</a:t>
            </a:r>
            <a:r>
              <a:rPr lang="ko-KR" altLang="en-US" dirty="0"/>
              <a:t> 데이터를 전달하기 위한 용도로 </a:t>
            </a:r>
            <a:r>
              <a:rPr lang="en-US" altLang="ko-KR" dirty="0" err="1"/>
              <a:t>HttpServlet</a:t>
            </a:r>
            <a:r>
              <a:rPr lang="en-US" altLang="ko-KR" dirty="0"/>
              <a:t> Request </a:t>
            </a:r>
            <a:r>
              <a:rPr lang="ko-KR" altLang="en-US" dirty="0"/>
              <a:t>객체를 인자로 하고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스프링에서는 </a:t>
            </a:r>
            <a:r>
              <a:rPr lang="ko-KR" altLang="en-US" dirty="0"/>
              <a:t>필요 없는 부분이므로 이 부분은 모두 </a:t>
            </a:r>
            <a:r>
              <a:rPr lang="ko-KR" altLang="en-US" dirty="0" smtClean="0"/>
              <a:t>제거함</a:t>
            </a:r>
            <a:endParaRPr lang="en-US" altLang="ko-KR" dirty="0"/>
          </a:p>
          <a:p>
            <a:pPr lvl="1"/>
            <a:r>
              <a:rPr lang="en-US" altLang="ko-KR" dirty="0" err="1"/>
              <a:t>BeanUtils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폼 데이터 </a:t>
            </a:r>
            <a:r>
              <a:rPr lang="ko-KR" altLang="en-US" dirty="0" err="1"/>
              <a:t>매핑을</a:t>
            </a:r>
            <a:r>
              <a:rPr lang="ko-KR" altLang="en-US" dirty="0"/>
              <a:t> 위해 사용한 </a:t>
            </a:r>
            <a:r>
              <a:rPr lang="en-US" altLang="ko-KR" dirty="0"/>
              <a:t>apache commons </a:t>
            </a:r>
            <a:r>
              <a:rPr lang="en-US" altLang="ko-KR" dirty="0" err="1"/>
              <a:t>BeanUtils</a:t>
            </a:r>
            <a:r>
              <a:rPr lang="en-US" altLang="ko-KR" dirty="0"/>
              <a:t> </a:t>
            </a:r>
            <a:r>
              <a:rPr lang="ko-KR" altLang="en-US" dirty="0"/>
              <a:t>라이브러리 관련 부분도 필요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en-US" altLang="ko-KR" dirty="0"/>
              <a:t>ctx.log()</a:t>
            </a:r>
          </a:p>
          <a:p>
            <a:pPr lvl="2"/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/>
              <a:t>콘텍스트를</a:t>
            </a:r>
            <a:r>
              <a:rPr lang="ko-KR" altLang="en-US" dirty="0"/>
              <a:t> 참조해 로그 메시지를 남기기 위한 부분은 앞에서 초기화한 </a:t>
            </a:r>
            <a:r>
              <a:rPr lang="en-US" altLang="ko-KR" dirty="0"/>
              <a:t>Logger </a:t>
            </a:r>
            <a:r>
              <a:rPr lang="ko-KR" altLang="en-US" dirty="0"/>
              <a:t>클래스를 사용하는 것으로 대체해야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96" y="4077072"/>
            <a:ext cx="5699409" cy="137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90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컨트롤러에서 변경되는 부분</a:t>
            </a:r>
          </a:p>
          <a:p>
            <a:pPr lvl="1"/>
            <a:r>
              <a:rPr lang="en-US" altLang="ko-KR" dirty="0" smtClean="0"/>
              <a:t>aid </a:t>
            </a:r>
            <a:r>
              <a:rPr lang="ko-KR" altLang="en-US" dirty="0"/>
              <a:t>참조</a:t>
            </a:r>
          </a:p>
          <a:p>
            <a:pPr lvl="2"/>
            <a:r>
              <a:rPr lang="ko-KR" altLang="en-US" dirty="0"/>
              <a:t>상세 보기와 삭제의 경우에는 요청 </a:t>
            </a:r>
            <a:r>
              <a:rPr lang="ko-KR" altLang="en-US" dirty="0" err="1"/>
              <a:t>파라미터로</a:t>
            </a:r>
            <a:r>
              <a:rPr lang="ko-KR" altLang="en-US" dirty="0"/>
              <a:t> </a:t>
            </a:r>
            <a:r>
              <a:rPr lang="en-US" altLang="ko-KR" dirty="0"/>
              <a:t>aid </a:t>
            </a:r>
            <a:r>
              <a:rPr lang="ko-KR" altLang="en-US" dirty="0"/>
              <a:t>값을 받아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연동에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여기서는 </a:t>
            </a:r>
            <a:r>
              <a:rPr lang="en-US" altLang="ko-KR" dirty="0"/>
              <a:t>request </a:t>
            </a:r>
            <a:r>
              <a:rPr lang="ko-KR" altLang="en-US" dirty="0"/>
              <a:t>인자를 제거했기 때문에 이 부분은 설계에 따라 요청 </a:t>
            </a:r>
            <a:r>
              <a:rPr lang="ko-KR" altLang="en-US" dirty="0" err="1"/>
              <a:t>파라미터</a:t>
            </a:r>
            <a:r>
              <a:rPr lang="ko-KR" altLang="en-US" dirty="0"/>
              <a:t> 혹은 경로 </a:t>
            </a:r>
            <a:r>
              <a:rPr lang="ko-KR" altLang="en-US" dirty="0" err="1"/>
              <a:t>파라미터</a:t>
            </a:r>
            <a:r>
              <a:rPr lang="ko-KR" altLang="en-US" dirty="0"/>
              <a:t> 방식을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88" y="2479954"/>
            <a:ext cx="5710425" cy="66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56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컨트롤러에서 변경되는 부분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연동</a:t>
            </a:r>
          </a:p>
          <a:p>
            <a:pPr lvl="2"/>
            <a:r>
              <a:rPr lang="ko-KR" altLang="en-US" dirty="0"/>
              <a:t>컨트롤러에서 </a:t>
            </a:r>
            <a:r>
              <a:rPr lang="ko-KR" altLang="en-US" dirty="0" err="1"/>
              <a:t>뷰에</a:t>
            </a:r>
            <a:r>
              <a:rPr lang="ko-KR" altLang="en-US" dirty="0"/>
              <a:t> 데이터를 전달하기 위해서 </a:t>
            </a:r>
            <a:r>
              <a:rPr lang="en-US" altLang="ko-KR" dirty="0" err="1"/>
              <a:t>request.setAttribute</a:t>
            </a:r>
            <a:r>
              <a:rPr lang="en-US" altLang="ko-KR" dirty="0"/>
              <a:t>( )</a:t>
            </a:r>
            <a:r>
              <a:rPr lang="ko-KR" altLang="en-US" dirty="0"/>
              <a:t>를 </a:t>
            </a:r>
            <a:r>
              <a:rPr lang="ko-KR" altLang="en-US" dirty="0" smtClean="0"/>
              <a:t>사용했으나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스프링에서 </a:t>
            </a:r>
            <a:r>
              <a:rPr lang="ko-KR" altLang="en-US" dirty="0"/>
              <a:t>제공하는 </a:t>
            </a:r>
            <a:r>
              <a:rPr lang="en-US" altLang="ko-KR" dirty="0"/>
              <a:t>Model </a:t>
            </a:r>
            <a:r>
              <a:rPr lang="ko-KR" altLang="en-US" dirty="0"/>
              <a:t>인자를 사용하는 것으로 변경되어야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23" y="2204864"/>
            <a:ext cx="5706755" cy="338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4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NewsWebController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컨트롤러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컨트롤러에서 변경되는 부분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/>
              <a:t>연동</a:t>
            </a:r>
          </a:p>
          <a:p>
            <a:pPr lvl="2"/>
            <a:r>
              <a:rPr lang="ko-KR" altLang="en-US" dirty="0" err="1"/>
              <a:t>뷰를</a:t>
            </a:r>
            <a:r>
              <a:rPr lang="ko-KR" altLang="en-US" dirty="0"/>
              <a:t> </a:t>
            </a:r>
            <a:r>
              <a:rPr lang="ko-KR" altLang="en-US" dirty="0" err="1"/>
              <a:t>리턴할</a:t>
            </a:r>
            <a:r>
              <a:rPr lang="ko-KR" altLang="en-US" dirty="0"/>
              <a:t> 때 문자열로 하는 부분은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특히 </a:t>
            </a:r>
            <a:r>
              <a:rPr lang="ko-KR" altLang="en-US" dirty="0" err="1"/>
              <a:t>리디렉션으로</a:t>
            </a:r>
            <a:r>
              <a:rPr lang="ko-KR" altLang="en-US" dirty="0"/>
              <a:t> 이동해야 하는 경우 </a:t>
            </a:r>
            <a:r>
              <a:rPr lang="ko-KR" altLang="en-US" dirty="0" smtClean="0"/>
              <a:t>기존 컨트롤러를 </a:t>
            </a:r>
            <a:r>
              <a:rPr lang="ko-KR" altLang="en-US" dirty="0"/>
              <a:t>스프링 프레임워크와 동일한 방식으로 처리하도록 구현해두었기 때문에 </a:t>
            </a:r>
            <a:r>
              <a:rPr lang="ko-KR" altLang="en-US" dirty="0" smtClean="0"/>
              <a:t>기본적으로는 </a:t>
            </a:r>
            <a:r>
              <a:rPr lang="ko-KR" altLang="en-US" dirty="0"/>
              <a:t>같은 코드를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다만 </a:t>
            </a:r>
            <a:r>
              <a:rPr lang="ko-KR" altLang="en-US" dirty="0"/>
              <a:t>프로젝트 변경으로 경로가 바뀐 부분을 반영해주어야 </a:t>
            </a:r>
            <a:r>
              <a:rPr lang="ko-KR" altLang="en-US" dirty="0" smtClean="0"/>
              <a:t>하고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파일명에서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를 </a:t>
            </a:r>
            <a:r>
              <a:rPr lang="ko-KR" altLang="en-US" dirty="0" smtClean="0"/>
              <a:t>제거해야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4" y="2924944"/>
            <a:ext cx="5688393" cy="177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8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뉴스 추가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통해 </a:t>
            </a:r>
            <a:r>
              <a:rPr lang="en-US" altLang="ko-KR" dirty="0"/>
              <a:t>POST/news/add </a:t>
            </a:r>
            <a:r>
              <a:rPr lang="ko-KR" altLang="en-US" dirty="0"/>
              <a:t>요청에 동작하도록 </a:t>
            </a:r>
            <a:r>
              <a:rPr lang="ko-KR" altLang="en-US" dirty="0" smtClean="0"/>
              <a:t>변경함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폼으로부터 전달되는 데이터는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이용하면 자동으로 </a:t>
            </a:r>
            <a:r>
              <a:rPr lang="ko-KR" altLang="en-US" dirty="0" err="1"/>
              <a:t>매핑되고</a:t>
            </a:r>
            <a:r>
              <a:rPr lang="en-US" altLang="ko-KR" dirty="0"/>
              <a:t>, Model </a:t>
            </a:r>
            <a:r>
              <a:rPr lang="ko-KR" altLang="en-US" dirty="0"/>
              <a:t>인자는 필요한 경우 추가로 넣어주면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즉 </a:t>
            </a:r>
            <a:r>
              <a:rPr lang="en-US" altLang="ko-KR" dirty="0"/>
              <a:t>Model </a:t>
            </a:r>
            <a:r>
              <a:rPr lang="ko-KR" altLang="en-US" dirty="0"/>
              <a:t>인자는 꼭 넣어야 하는 것이 아니라 필요한 경우에만 넣어서 </a:t>
            </a:r>
            <a:r>
              <a:rPr lang="ko-KR" altLang="en-US" dirty="0" smtClean="0"/>
              <a:t>사용함</a:t>
            </a:r>
            <a:endParaRPr lang="en-US" altLang="ko-KR" dirty="0"/>
          </a:p>
          <a:p>
            <a:pPr lvl="1"/>
            <a:r>
              <a:rPr lang="ko-KR" altLang="en-US" dirty="0"/>
              <a:t>파일 첨부를 위해 인자에 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ko-KR" altLang="en-US" dirty="0"/>
              <a:t>타입을 추가해야 </a:t>
            </a:r>
            <a:r>
              <a:rPr lang="ko-KR" altLang="en-US" dirty="0" smtClean="0"/>
              <a:t>함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으로 </a:t>
            </a:r>
            <a:r>
              <a:rPr lang="en-US" altLang="ko-KR" dirty="0"/>
              <a:t>HTML &lt;form&gt;</a:t>
            </a:r>
            <a:r>
              <a:rPr lang="ko-KR" altLang="en-US" dirty="0"/>
              <a:t>의 파일 </a:t>
            </a:r>
            <a:r>
              <a:rPr lang="ko-KR" altLang="en-US" dirty="0" err="1"/>
              <a:t>파라미터</a:t>
            </a:r>
            <a:r>
              <a:rPr lang="ko-KR" altLang="en-US" dirty="0"/>
              <a:t> 이름을 </a:t>
            </a:r>
            <a:r>
              <a:rPr lang="ko-KR" altLang="en-US" dirty="0" smtClean="0"/>
              <a:t>지정함</a:t>
            </a:r>
            <a:endParaRPr lang="en-US" altLang="ko-KR" dirty="0"/>
          </a:p>
          <a:p>
            <a:pPr lvl="1"/>
            <a:r>
              <a:rPr lang="en-US" altLang="ko-KR" dirty="0" err="1"/>
              <a:t>dao</a:t>
            </a:r>
            <a:r>
              <a:rPr lang="ko-KR" altLang="en-US" dirty="0"/>
              <a:t>를 통해 저장하는 부분이나 예외 발생 시 에러 메시지를 전달하는 부분 등은 모두 동일한 코드를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저장한 </a:t>
            </a:r>
            <a:r>
              <a:rPr lang="ko-KR" altLang="en-US" dirty="0"/>
              <a:t>다음에는 목록으로 이동해야 하기 때문에 </a:t>
            </a:r>
            <a:r>
              <a:rPr lang="ko-KR" altLang="en-US" dirty="0" err="1"/>
              <a:t>리디렉션</a:t>
            </a:r>
            <a:r>
              <a:rPr lang="ko-KR" altLang="en-US" dirty="0"/>
              <a:t> 방식으로 이동될 수 있도록 </a:t>
            </a:r>
            <a:r>
              <a:rPr lang="ko-KR" altLang="en-US" dirty="0" err="1" smtClean="0"/>
              <a:t>리턴함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err="1"/>
              <a:t>확장자를</a:t>
            </a:r>
            <a:r>
              <a:rPr lang="ko-KR" altLang="en-US" dirty="0"/>
              <a:t> 붙이지 </a:t>
            </a:r>
            <a:r>
              <a:rPr lang="ko-KR" altLang="en-US" dirty="0" smtClean="0"/>
              <a:t>않아야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9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뉴스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60" y="1279345"/>
            <a:ext cx="5181281" cy="380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1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뉴스 삭제</a:t>
            </a:r>
          </a:p>
          <a:p>
            <a:pPr lvl="1"/>
            <a:r>
              <a:rPr lang="en-US" altLang="ko-KR" dirty="0" smtClean="0"/>
              <a:t>GET </a:t>
            </a:r>
            <a:r>
              <a:rPr lang="ko-KR" altLang="en-US" dirty="0"/>
              <a:t>요청을 처리하며 경로 </a:t>
            </a:r>
            <a:r>
              <a:rPr lang="ko-KR" altLang="en-US" dirty="0" err="1"/>
              <a:t>파라미터</a:t>
            </a:r>
            <a:r>
              <a:rPr lang="ko-KR" altLang="en-US" dirty="0"/>
              <a:t> 방식으로 </a:t>
            </a:r>
            <a:r>
              <a:rPr lang="en-US" altLang="ko-KR" dirty="0"/>
              <a:t>aid </a:t>
            </a:r>
            <a:r>
              <a:rPr lang="ko-KR" altLang="en-US" dirty="0"/>
              <a:t>값을 받아 </a:t>
            </a:r>
            <a:r>
              <a:rPr lang="ko-KR" altLang="en-US" dirty="0" smtClean="0"/>
              <a:t>처리함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사용해 인자로 </a:t>
            </a:r>
            <a:r>
              <a:rPr lang="en-US" altLang="ko-KR" dirty="0"/>
              <a:t>aid</a:t>
            </a:r>
            <a:r>
              <a:rPr lang="ko-KR" altLang="en-US" dirty="0"/>
              <a:t>를 지정하면 자동으로 값이 </a:t>
            </a:r>
            <a:r>
              <a:rPr lang="ko-KR" altLang="en-US" dirty="0" smtClean="0"/>
              <a:t>전달됨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/news/delete/31</a:t>
            </a:r>
            <a:r>
              <a:rPr lang="ko-KR" altLang="en-US" dirty="0"/>
              <a:t>과 같은 요청에 </a:t>
            </a:r>
            <a:r>
              <a:rPr lang="ko-KR" altLang="en-US" dirty="0" smtClean="0"/>
              <a:t>동작함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88" y="2636912"/>
            <a:ext cx="5710425" cy="242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97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뉴스 목록 보기</a:t>
            </a:r>
          </a:p>
          <a:p>
            <a:pPr lvl="1"/>
            <a:r>
              <a:rPr lang="en-US" altLang="ko-KR" dirty="0" smtClean="0"/>
              <a:t>GET </a:t>
            </a:r>
            <a:r>
              <a:rPr lang="ko-KR" altLang="en-US" dirty="0"/>
              <a:t>요청을 처리하며 </a:t>
            </a:r>
            <a:r>
              <a:rPr lang="en-US" altLang="ko-KR" dirty="0"/>
              <a:t>Model</a:t>
            </a:r>
            <a:r>
              <a:rPr lang="ko-KR" altLang="en-US" dirty="0"/>
              <a:t>을 통해 데이터를 전달하는 부분 이외에는 </a:t>
            </a:r>
            <a:r>
              <a:rPr lang="ko-KR" altLang="en-US" dirty="0" smtClean="0"/>
              <a:t>거의 </a:t>
            </a:r>
            <a:r>
              <a:rPr lang="ko-KR" altLang="en-US" dirty="0"/>
              <a:t>달라지는 부분이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18631" y="2117989"/>
            <a:ext cx="5706738" cy="2823179"/>
            <a:chOff x="1907704" y="2348880"/>
            <a:chExt cx="5706738" cy="2823179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348880"/>
              <a:ext cx="5699409" cy="1501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033" y="3861048"/>
              <a:ext cx="5699409" cy="131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81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뉴스 상세 보기</a:t>
            </a:r>
          </a:p>
          <a:p>
            <a:pPr lvl="1"/>
            <a:r>
              <a:rPr lang="en-US" altLang="ko-KR" dirty="0" smtClean="0"/>
              <a:t>GET </a:t>
            </a:r>
            <a:r>
              <a:rPr lang="ko-KR" altLang="en-US" dirty="0"/>
              <a:t>요청에 따라 </a:t>
            </a:r>
            <a:r>
              <a:rPr lang="ko-KR" altLang="en-US" dirty="0" smtClean="0"/>
              <a:t>동작하며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경로 </a:t>
            </a:r>
            <a:r>
              <a:rPr lang="ko-KR" altLang="en-US" dirty="0" err="1"/>
              <a:t>파라미터</a:t>
            </a:r>
            <a:r>
              <a:rPr lang="ko-KR" altLang="en-US" dirty="0"/>
              <a:t> 방식으로 </a:t>
            </a:r>
            <a:r>
              <a:rPr lang="en-US" altLang="ko-KR" dirty="0"/>
              <a:t>aid </a:t>
            </a:r>
            <a:r>
              <a:rPr lang="ko-KR" altLang="en-US" dirty="0"/>
              <a:t>값을 받아오도록 </a:t>
            </a:r>
            <a:r>
              <a:rPr lang="ko-KR" altLang="en-US" dirty="0" smtClean="0"/>
              <a:t>구현함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/>
              <a:t>news/31</a:t>
            </a:r>
            <a:r>
              <a:rPr lang="ko-KR" altLang="en-US" dirty="0"/>
              <a:t>과 같은 요청에 </a:t>
            </a:r>
            <a:r>
              <a:rPr lang="ko-KR" altLang="en-US" dirty="0" smtClean="0"/>
              <a:t>동작함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75" y="2132856"/>
            <a:ext cx="5161250" cy="255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NewsWebController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전체 </a:t>
            </a:r>
            <a:r>
              <a:rPr lang="ko-KR" altLang="en-US" dirty="0"/>
              <a:t>코드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216873" y="1268760"/>
            <a:ext cx="4710255" cy="4926869"/>
            <a:chOff x="2339752" y="908720"/>
            <a:chExt cx="4710255" cy="492686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908720"/>
              <a:ext cx="4710255" cy="992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51"/>
            <a:stretch/>
          </p:blipFill>
          <p:spPr bwMode="auto">
            <a:xfrm>
              <a:off x="2348630" y="1910560"/>
              <a:ext cx="4701151" cy="3925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00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219987" y="963948"/>
            <a:ext cx="4704026" cy="5417380"/>
            <a:chOff x="1976837" y="836712"/>
            <a:chExt cx="4704026" cy="5417380"/>
          </a:xfrm>
        </p:grpSpPr>
        <p:grpSp>
          <p:nvGrpSpPr>
            <p:cNvPr id="6" name="그룹 5"/>
            <p:cNvGrpSpPr/>
            <p:nvPr/>
          </p:nvGrpSpPr>
          <p:grpSpPr>
            <a:xfrm>
              <a:off x="1976837" y="1979962"/>
              <a:ext cx="4703374" cy="4274130"/>
              <a:chOff x="2048845" y="611810"/>
              <a:chExt cx="4703374" cy="4274130"/>
            </a:xfrm>
          </p:grpSpPr>
          <p:pic>
            <p:nvPicPr>
              <p:cNvPr id="133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068" y="611810"/>
                <a:ext cx="4701151" cy="1456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1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8845" y="2078604"/>
                <a:ext cx="4701151" cy="2807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670"/>
            <a:stretch/>
          </p:blipFill>
          <p:spPr bwMode="auto">
            <a:xfrm>
              <a:off x="1979712" y="836712"/>
              <a:ext cx="4701151" cy="1133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07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요청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98" y="1340768"/>
            <a:ext cx="4740605" cy="241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655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구조적으로 </a:t>
            </a:r>
            <a:r>
              <a:rPr lang="ko-KR" altLang="en-US" dirty="0"/>
              <a:t>바뀌는 것은 없으며 프로젝트 변경으로 발생한 호출 경로 등만 </a:t>
            </a:r>
            <a:r>
              <a:rPr lang="ko-KR" altLang="en-US" dirty="0" smtClean="0"/>
              <a:t>수정함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err="1"/>
              <a:t>newsList.jsp</a:t>
            </a:r>
            <a:endParaRPr lang="en-US" altLang="ko-KR" dirty="0"/>
          </a:p>
          <a:p>
            <a:pPr lvl="1"/>
            <a:r>
              <a:rPr lang="ko-KR" altLang="en-US" dirty="0"/>
              <a:t>목록 페이지는 뉴스 목록 보기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등록 기능을 </a:t>
            </a:r>
            <a:r>
              <a:rPr lang="ko-KR" altLang="en-US" dirty="0" smtClean="0"/>
              <a:t>겸함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수정되거나 </a:t>
            </a:r>
            <a:r>
              <a:rPr lang="ko-KR" altLang="en-US" dirty="0" smtClean="0"/>
              <a:t>확인해야 하는 </a:t>
            </a:r>
            <a:r>
              <a:rPr lang="ko-KR" altLang="en-US" dirty="0"/>
              <a:t>요청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부분은 다음과 </a:t>
            </a:r>
            <a:r>
              <a:rPr lang="ko-KR" altLang="en-US" dirty="0" smtClean="0"/>
              <a:t>같</a:t>
            </a:r>
            <a:r>
              <a:rPr lang="ko-KR" altLang="en-US" dirty="0"/>
              <a:t>음</a:t>
            </a:r>
            <a:endParaRPr lang="en-US" altLang="ko-KR" dirty="0"/>
          </a:p>
          <a:p>
            <a:pPr lvl="1"/>
            <a:r>
              <a:rPr lang="en-US" altLang="ko-KR" dirty="0" smtClean="0"/>
              <a:t>form </a:t>
            </a:r>
            <a:r>
              <a:rPr lang="en-US" altLang="ko-KR" dirty="0"/>
              <a:t>action </a:t>
            </a:r>
            <a:r>
              <a:rPr lang="ko-KR" altLang="en-US" dirty="0"/>
              <a:t>속성</a:t>
            </a:r>
          </a:p>
          <a:p>
            <a:pPr lvl="2"/>
            <a:r>
              <a:rPr lang="ko-KR" altLang="en-US" dirty="0"/>
              <a:t>컨트롤러 코드를 따라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10-4]</a:t>
            </a:r>
            <a:r>
              <a:rPr lang="ko-KR" altLang="en-US" dirty="0"/>
              <a:t>의 </a:t>
            </a:r>
            <a:r>
              <a:rPr lang="en-US" altLang="ko-KR" dirty="0"/>
              <a:t>41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84" y="3789040"/>
            <a:ext cx="6257232" cy="4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75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40956" y="836712"/>
            <a:ext cx="5769528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14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1200" spc="-150" dirty="0" smtClean="0">
                <a:latin typeface="+mj-ea"/>
                <a:ea typeface="+mj-ea"/>
              </a:rPr>
              <a:t>[</a:t>
            </a:r>
            <a:r>
              <a:rPr kumimoji="1" lang="ko-KR" altLang="en-US" sz="4000" b="1" kern="1200" spc="-150" dirty="0" smtClean="0">
                <a:latin typeface="+mj-ea"/>
                <a:ea typeface="+mj-ea"/>
              </a:rPr>
              <a:t>프로젝트</a:t>
            </a:r>
            <a:r>
              <a:rPr kumimoji="1" lang="en-US" altLang="ko-KR" sz="4000" b="1" kern="1200" spc="-150" dirty="0" smtClean="0">
                <a:latin typeface="+mj-ea"/>
                <a:ea typeface="+mj-ea"/>
              </a:rPr>
              <a:t>] </a:t>
            </a:r>
            <a:r>
              <a:rPr kumimoji="1" lang="ko-KR" altLang="en-US" sz="4000" b="1" kern="1200" spc="-150" dirty="0" smtClean="0">
                <a:latin typeface="+mj-ea"/>
                <a:ea typeface="+mj-ea"/>
              </a:rPr>
              <a:t>스프링 기반</a:t>
            </a:r>
            <a:endParaRPr kumimoji="1" lang="en-US" altLang="ko-KR" sz="4000" b="1" kern="1200" spc="-150" dirty="0" smtClean="0"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spc="-150" dirty="0" smtClean="0">
                <a:latin typeface="+mj-ea"/>
                <a:ea typeface="+mj-ea"/>
              </a:rPr>
              <a:t>뉴스 기사 관리 웹 서비스</a:t>
            </a:r>
            <a:endParaRPr kumimoji="1" lang="en-US" altLang="ko-KR" sz="4000" b="1" kern="1200" spc="-15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newsList.jsp</a:t>
            </a:r>
            <a:endParaRPr lang="en-US" altLang="ko-KR" dirty="0"/>
          </a:p>
          <a:p>
            <a:pPr lvl="1"/>
            <a:r>
              <a:rPr lang="ko-KR" altLang="en-US" dirty="0" smtClean="0"/>
              <a:t>상세 </a:t>
            </a:r>
            <a:r>
              <a:rPr lang="ko-KR" altLang="en-US" dirty="0"/>
              <a:t>보기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ko-KR" altLang="en-US" dirty="0" smtClean="0"/>
              <a:t>링크도 </a:t>
            </a:r>
            <a:r>
              <a:rPr lang="ko-KR" altLang="en-US" dirty="0"/>
              <a:t>컨트롤러에서 작성한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매핑을</a:t>
            </a:r>
            <a:r>
              <a:rPr lang="ko-KR" altLang="en-US" dirty="0"/>
              <a:t> 확인하고 그에 </a:t>
            </a:r>
            <a:r>
              <a:rPr lang="ko-KR" altLang="en-US" dirty="0" smtClean="0"/>
              <a:t>맞게</a:t>
            </a:r>
            <a:r>
              <a:rPr lang="ko-KR" altLang="en-US" dirty="0" smtClean="0"/>
              <a:t> </a:t>
            </a:r>
            <a:r>
              <a:rPr lang="ko-KR" altLang="en-US" dirty="0"/>
              <a:t>링크의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 smtClean="0"/>
              <a:t>속성을 수정함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상세 보기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/news/${</a:t>
            </a:r>
            <a:r>
              <a:rPr lang="en-US" altLang="ko-KR" dirty="0" err="1"/>
              <a:t>news.aid</a:t>
            </a:r>
            <a:r>
              <a:rPr lang="en-US" altLang="ko-KR" dirty="0"/>
              <a:t>},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/news/delete/${</a:t>
            </a:r>
            <a:r>
              <a:rPr lang="en-US" altLang="ko-KR" dirty="0" err="1" smtClean="0"/>
              <a:t>news.aid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err="1"/>
              <a:t>newsView.jsp</a:t>
            </a:r>
            <a:endParaRPr lang="en-US" altLang="ko-KR" dirty="0"/>
          </a:p>
          <a:p>
            <a:pPr lvl="1"/>
            <a:r>
              <a:rPr lang="ko-KR" altLang="en-US" dirty="0"/>
              <a:t>뉴스 상세 보기 화면은 특별히 수정할 부분이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96" y="2780928"/>
            <a:ext cx="5699409" cy="162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62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</a:t>
            </a:r>
            <a:r>
              <a:rPr lang="en-US" altLang="ko-KR" dirty="0" smtClean="0"/>
              <a:t>H2</a:t>
            </a:r>
            <a:r>
              <a:rPr lang="ko-KR" altLang="en-US" dirty="0" smtClean="0"/>
              <a:t>가 </a:t>
            </a:r>
            <a:r>
              <a:rPr lang="ko-KR" altLang="en-US" dirty="0"/>
              <a:t>실행되어 있는지 </a:t>
            </a:r>
            <a:r>
              <a:rPr lang="ko-KR" altLang="en-US" dirty="0" smtClean="0"/>
              <a:t>확인하고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실행되어 있지 않으면 </a:t>
            </a:r>
            <a:r>
              <a:rPr lang="ko-KR" altLang="en-US" dirty="0" smtClean="0"/>
              <a:t>실행하기</a:t>
            </a:r>
            <a:endParaRPr lang="en-US" altLang="ko-KR" dirty="0"/>
          </a:p>
          <a:p>
            <a:pPr lvl="1"/>
            <a:r>
              <a:rPr lang="ko-KR" altLang="en-US" dirty="0"/>
              <a:t>스프링 부트는 복사해서 만들어둔 ‘</a:t>
            </a:r>
            <a:r>
              <a:rPr lang="en-US" altLang="ko-KR" dirty="0"/>
              <a:t>SpringNewsApplication.java’</a:t>
            </a:r>
            <a:r>
              <a:rPr lang="ko-KR" altLang="en-US" dirty="0"/>
              <a:t>를 선택하고 </a:t>
            </a:r>
            <a:r>
              <a:rPr lang="en-US" altLang="ko-KR" dirty="0"/>
              <a:t>[Run As</a:t>
            </a:r>
            <a:r>
              <a:rPr lang="en-US" altLang="ko-KR" dirty="0" smtClean="0"/>
              <a:t>]→[</a:t>
            </a:r>
            <a:r>
              <a:rPr lang="en-US" altLang="ko-KR" dirty="0"/>
              <a:t>Spring Boot App]</a:t>
            </a:r>
            <a:r>
              <a:rPr lang="ko-KR" altLang="en-US" dirty="0"/>
              <a:t>으로 </a:t>
            </a:r>
            <a:r>
              <a:rPr lang="ko-KR" altLang="en-US" dirty="0" smtClean="0"/>
              <a:t>실행함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과정에서 에러가 없는지 확인하고 에러 </a:t>
            </a:r>
            <a:r>
              <a:rPr lang="ko-KR" altLang="en-US" dirty="0" smtClean="0"/>
              <a:t>상태에 따라 </a:t>
            </a:r>
            <a:r>
              <a:rPr lang="ko-KR" altLang="en-US" dirty="0"/>
              <a:t>서버가 동작하지 않을 수 있기 때문에 정상 실행 여부를 꼭 </a:t>
            </a:r>
            <a:r>
              <a:rPr lang="ko-KR" altLang="en-US" dirty="0" smtClean="0"/>
              <a:t>확인해야 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테스</a:t>
            </a:r>
            <a:r>
              <a:rPr lang="ko-KR" altLang="en-US" dirty="0"/>
              <a:t>트</a:t>
            </a:r>
            <a:endParaRPr lang="ko-KR" altLang="en-US" dirty="0"/>
          </a:p>
          <a:p>
            <a:pPr lvl="1"/>
            <a:r>
              <a:rPr lang="ko-KR" altLang="en-US" dirty="0"/>
              <a:t>웹 브라우저에서 다음과 같이 입력하면 뉴스 목록이 </a:t>
            </a:r>
            <a:r>
              <a:rPr lang="ko-KR" altLang="en-US" dirty="0" smtClean="0"/>
              <a:t>보임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장에서 등록한 데이터가 그대로 나타날 것이고 없으면 새로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장에서 했던 것과 동일하게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상세 보기를 모두 </a:t>
            </a:r>
            <a:r>
              <a:rPr lang="ko-KR" altLang="en-US" dirty="0" smtClean="0"/>
              <a:t>수행해보기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84" y="4077072"/>
            <a:ext cx="6257232" cy="4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566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03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스프링 뉴스 </a:t>
            </a:r>
            <a:r>
              <a:rPr lang="en-US" altLang="ko-KR" sz="4000" b="1" dirty="0" smtClean="0">
                <a:latin typeface="+mn-ea"/>
                <a:ea typeface="+mn-ea"/>
              </a:rPr>
              <a:t>API</a:t>
            </a:r>
            <a:r>
              <a:rPr lang="ko-KR" altLang="en-US" sz="4000" b="1" dirty="0" smtClean="0">
                <a:latin typeface="+mn-ea"/>
                <a:ea typeface="+mn-ea"/>
              </a:rPr>
              <a:t>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65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선언부</a:t>
            </a:r>
            <a:endParaRPr lang="ko-KR" altLang="en-US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로 선언하고 웹에서와 마찬가지로 </a:t>
            </a:r>
            <a:r>
              <a:rPr lang="ko-KR" altLang="en-US" dirty="0" err="1"/>
              <a:t>생성자</a:t>
            </a:r>
            <a:r>
              <a:rPr lang="ko-KR" altLang="en-US" dirty="0"/>
              <a:t> 주입 방식으로 </a:t>
            </a:r>
            <a:r>
              <a:rPr lang="en-US" altLang="ko-KR" dirty="0" err="1"/>
              <a:t>NewsDAO</a:t>
            </a:r>
            <a:r>
              <a:rPr lang="ko-KR" altLang="en-US" dirty="0"/>
              <a:t>를 </a:t>
            </a:r>
            <a:r>
              <a:rPr lang="ko-KR" altLang="en-US" dirty="0" smtClean="0"/>
              <a:t>참조함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5" y="2060848"/>
            <a:ext cx="5717771" cy="237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62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addNews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1"/>
            <a:r>
              <a:rPr lang="ko-KR" altLang="en-US" dirty="0"/>
              <a:t>뉴스 추가를 위한 </a:t>
            </a:r>
            <a:r>
              <a:rPr lang="en-US" altLang="ko-KR" dirty="0" err="1"/>
              <a:t>addNews</a:t>
            </a:r>
            <a:r>
              <a:rPr lang="en-US" altLang="ko-KR" dirty="0"/>
              <a:t>( )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POST </a:t>
            </a:r>
            <a:r>
              <a:rPr lang="ko-KR" altLang="en-US" dirty="0"/>
              <a:t>요청에 동작해야 하며 </a:t>
            </a:r>
            <a:r>
              <a:rPr lang="en-US" altLang="ko-KR" dirty="0"/>
              <a:t>Request Body</a:t>
            </a:r>
            <a:r>
              <a:rPr lang="ko-KR" altLang="en-US" dirty="0"/>
              <a:t>로 </a:t>
            </a:r>
            <a:r>
              <a:rPr lang="ko-KR" altLang="en-US" dirty="0" smtClean="0"/>
              <a:t>전달되는 </a:t>
            </a:r>
            <a:r>
              <a:rPr lang="en-US" altLang="ko-KR" dirty="0"/>
              <a:t>JSON </a:t>
            </a:r>
            <a:r>
              <a:rPr lang="ko-KR" altLang="en-US" dirty="0"/>
              <a:t>데이터를 </a:t>
            </a:r>
            <a:r>
              <a:rPr lang="en-US" altLang="ko-KR" dirty="0"/>
              <a:t>News </a:t>
            </a:r>
            <a:r>
              <a:rPr lang="ko-KR" altLang="en-US" dirty="0"/>
              <a:t>객체로 </a:t>
            </a:r>
            <a:r>
              <a:rPr lang="ko-KR" altLang="en-US" dirty="0" err="1"/>
              <a:t>매핑해야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기존보다 </a:t>
            </a:r>
            <a:r>
              <a:rPr lang="ko-KR" altLang="en-US" dirty="0"/>
              <a:t>간단하게 </a:t>
            </a:r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사용하면 </a:t>
            </a:r>
            <a:r>
              <a:rPr lang="ko-KR" altLang="en-US" dirty="0"/>
              <a:t>됨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88" y="2564904"/>
            <a:ext cx="5710425" cy="222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68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delNews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1"/>
            <a:r>
              <a:rPr lang="ko-KR" altLang="en-US" dirty="0"/>
              <a:t>뉴스 삭제를 위한 </a:t>
            </a:r>
            <a:r>
              <a:rPr lang="en-US" altLang="ko-KR" dirty="0" err="1"/>
              <a:t>delNews</a:t>
            </a:r>
            <a:r>
              <a:rPr lang="en-US" altLang="ko-KR" dirty="0"/>
              <a:t>( )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DELETE </a:t>
            </a:r>
            <a:r>
              <a:rPr lang="ko-KR" altLang="en-US" dirty="0"/>
              <a:t>요청에 동작해야 </a:t>
            </a:r>
            <a:r>
              <a:rPr lang="ko-KR" altLang="en-US" dirty="0"/>
              <a:t>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경로 </a:t>
            </a:r>
            <a:r>
              <a:rPr lang="ko-KR" altLang="en-US" dirty="0" err="1"/>
              <a:t>파라미터로</a:t>
            </a:r>
            <a:r>
              <a:rPr lang="ko-KR" altLang="en-US" dirty="0"/>
              <a:t> </a:t>
            </a:r>
            <a:r>
              <a:rPr lang="en-US" altLang="ko-KR" dirty="0"/>
              <a:t>aid </a:t>
            </a:r>
            <a:r>
              <a:rPr lang="ko-KR" altLang="en-US" dirty="0"/>
              <a:t>값을 받아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웹에서와 </a:t>
            </a:r>
            <a:r>
              <a:rPr lang="ko-KR" altLang="en-US" dirty="0"/>
              <a:t>마찬가지로 </a:t>
            </a:r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 </a:t>
            </a:r>
            <a:r>
              <a:rPr lang="ko-KR" altLang="en-US" dirty="0" err="1"/>
              <a:t>애너테이션을</a:t>
            </a:r>
            <a:r>
              <a:rPr lang="ko-KR" altLang="en-US" dirty="0"/>
              <a:t> </a:t>
            </a:r>
            <a:r>
              <a:rPr lang="ko-KR" altLang="en-US" dirty="0" smtClean="0"/>
              <a:t>사용함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96" y="2492896"/>
            <a:ext cx="5699409" cy="242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959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getNewsList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1"/>
            <a:r>
              <a:rPr lang="ko-KR" altLang="en-US" dirty="0"/>
              <a:t>뉴스 목록을 제공하기 위한 </a:t>
            </a:r>
            <a:r>
              <a:rPr lang="en-US" altLang="ko-KR" dirty="0" err="1"/>
              <a:t>getNewsList</a:t>
            </a:r>
            <a:r>
              <a:rPr lang="en-US" altLang="ko-KR" dirty="0"/>
              <a:t>( )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ko-KR" altLang="en-US" dirty="0"/>
              <a:t>요청에 </a:t>
            </a:r>
            <a:r>
              <a:rPr lang="ko-KR" altLang="en-US" dirty="0" smtClean="0"/>
              <a:t>동작함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ko-KR" altLang="en-US" dirty="0"/>
              <a:t>설정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List&lt;News</a:t>
            </a:r>
            <a:r>
              <a:rPr lang="en-US" altLang="ko-KR" dirty="0"/>
              <a:t>&gt; </a:t>
            </a:r>
            <a:r>
              <a:rPr lang="ko-KR" altLang="en-US" dirty="0"/>
              <a:t>타입을 </a:t>
            </a:r>
            <a:r>
              <a:rPr lang="ko-KR" altLang="en-US" dirty="0" err="1"/>
              <a:t>리턴하면</a:t>
            </a:r>
            <a:r>
              <a:rPr lang="ko-KR" altLang="en-US" dirty="0"/>
              <a:t> 기본적으로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smtClean="0"/>
              <a:t>전달됨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96" y="2276872"/>
            <a:ext cx="5699409" cy="264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812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getNews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1"/>
            <a:r>
              <a:rPr lang="ko-KR" altLang="en-US" dirty="0"/>
              <a:t>뉴스 상세 정보 제공을 위한 </a:t>
            </a:r>
            <a:r>
              <a:rPr lang="en-US" altLang="ko-KR" dirty="0" err="1"/>
              <a:t>getNews</a:t>
            </a:r>
            <a:r>
              <a:rPr lang="en-US" altLang="ko-KR" dirty="0"/>
              <a:t>( )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ko-KR" altLang="en-US" dirty="0"/>
              <a:t>요청에 </a:t>
            </a:r>
            <a:r>
              <a:rPr lang="ko-KR" altLang="en-US" dirty="0" smtClean="0"/>
              <a:t>동작함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aid </a:t>
            </a:r>
            <a:r>
              <a:rPr lang="ko-KR" altLang="en-US" dirty="0"/>
              <a:t>참조는 </a:t>
            </a:r>
            <a:r>
              <a:rPr lang="en-US" altLang="ko-KR" dirty="0" err="1"/>
              <a:t>delNews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동일함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23" y="2204864"/>
            <a:ext cx="5706755" cy="264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7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NewsApiController</a:t>
            </a:r>
            <a:r>
              <a:rPr lang="ko-KR" altLang="en-US" dirty="0"/>
              <a:t>의 전체 코드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60" y="1412776"/>
            <a:ext cx="5181281" cy="454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36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NewsApiController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27584" y="908720"/>
            <a:ext cx="5191796" cy="4375226"/>
            <a:chOff x="2022752" y="1164741"/>
            <a:chExt cx="5191796" cy="4375226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253" y="1164741"/>
              <a:ext cx="5191295" cy="2240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752" y="3446756"/>
              <a:ext cx="5181281" cy="2093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5181281" cy="237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1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ea typeface="+mn-lt"/>
                <a:cs typeface="+mn-lt"/>
              </a:rPr>
              <a:t>프로젝트 개요 및 설정</a:t>
            </a:r>
          </a:p>
          <a:p>
            <a:r>
              <a:rPr lang="ko-KR" altLang="en-US" dirty="0" smtClean="0">
                <a:ea typeface="+mn-lt"/>
                <a:cs typeface="+mn-lt"/>
              </a:rPr>
              <a:t>스프링 </a:t>
            </a:r>
            <a:r>
              <a:rPr lang="ko-KR" altLang="en-US" dirty="0">
                <a:ea typeface="+mn-lt"/>
                <a:cs typeface="+mn-lt"/>
              </a:rPr>
              <a:t>뉴스 웹 구현</a:t>
            </a:r>
          </a:p>
          <a:p>
            <a:r>
              <a:rPr lang="ko-KR" altLang="en-US" dirty="0" smtClean="0">
                <a:ea typeface="+mn-lt"/>
                <a:cs typeface="+mn-lt"/>
              </a:rPr>
              <a:t>스프링 </a:t>
            </a:r>
            <a:r>
              <a:rPr lang="ko-KR" altLang="en-US" dirty="0">
                <a:ea typeface="+mn-lt"/>
                <a:cs typeface="+mn-lt"/>
              </a:rPr>
              <a:t>뉴스 </a:t>
            </a:r>
            <a:r>
              <a:rPr lang="en-US" altLang="ko-KR" dirty="0">
                <a:ea typeface="+mn-lt"/>
                <a:cs typeface="+mn-lt"/>
              </a:rPr>
              <a:t>API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및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/>
              <a:t>장에서 </a:t>
            </a:r>
            <a:r>
              <a:rPr lang="ko-KR" altLang="en-US" dirty="0" smtClean="0"/>
              <a:t>사용한 </a:t>
            </a:r>
            <a:r>
              <a:rPr lang="en-US" altLang="ko-KR" dirty="0"/>
              <a:t>Postman</a:t>
            </a:r>
            <a:r>
              <a:rPr lang="ko-KR" altLang="en-US" dirty="0"/>
              <a:t>으로 진행할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/>
              <a:t>장을 참조해 </a:t>
            </a:r>
            <a:r>
              <a:rPr lang="ko-KR" altLang="en-US" dirty="0" smtClean="0"/>
              <a:t>동일하게 </a:t>
            </a:r>
            <a:r>
              <a:rPr lang="ko-KR" altLang="en-US" dirty="0"/>
              <a:t>테스트를 </a:t>
            </a:r>
            <a:r>
              <a:rPr lang="ko-KR" altLang="en-US" dirty="0" smtClean="0"/>
              <a:t>진행해보기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다만 </a:t>
            </a:r>
            <a:r>
              <a:rPr lang="ko-KR" altLang="en-US" dirty="0"/>
              <a:t>뉴스 등록을 테스트할 때 헤더 부분에 </a:t>
            </a:r>
            <a:r>
              <a:rPr lang="en-US" altLang="ko-KR" dirty="0"/>
              <a:t>Content-Type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json</a:t>
            </a:r>
            <a:r>
              <a:rPr lang="ko-KR" altLang="en-US" dirty="0"/>
              <a:t>으로 추가해주어야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JAX-RS</a:t>
            </a:r>
            <a:r>
              <a:rPr lang="ko-KR" altLang="en-US" dirty="0"/>
              <a:t>에서는 요청 헤더가 없어도 처리하는 </a:t>
            </a:r>
            <a:r>
              <a:rPr lang="ko-KR" altLang="en-US" dirty="0" smtClean="0"/>
              <a:t>데 문제가 </a:t>
            </a:r>
            <a:r>
              <a:rPr lang="ko-KR" altLang="en-US" dirty="0"/>
              <a:t>없었지만 원래 정확한 </a:t>
            </a:r>
            <a:r>
              <a:rPr lang="en-US" altLang="ko-KR" dirty="0"/>
              <a:t>Content-Type</a:t>
            </a:r>
            <a:r>
              <a:rPr lang="ko-KR" altLang="en-US" dirty="0"/>
              <a:t>을 넣어주는 것이 </a:t>
            </a:r>
            <a:r>
              <a:rPr lang="ko-KR" altLang="en-US" dirty="0" smtClean="0"/>
              <a:t>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561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프로젝트 개요 및 설정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이번 프로젝트의 개요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기본적인 </a:t>
            </a:r>
            <a:r>
              <a:rPr lang="ko-KR" altLang="en-US" dirty="0"/>
              <a:t>화면과 기능은 </a:t>
            </a:r>
            <a:r>
              <a:rPr lang="en-US" altLang="ko-KR" dirty="0"/>
              <a:t>10</a:t>
            </a:r>
            <a:r>
              <a:rPr lang="ko-KR" altLang="en-US" dirty="0"/>
              <a:t>장에서 만든 프로젝트 결과물과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REST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ko-KR" altLang="en-US" dirty="0" smtClean="0"/>
              <a:t>경우에도 </a:t>
            </a:r>
            <a:r>
              <a:rPr lang="en-US" altLang="ko-KR" dirty="0" smtClean="0"/>
              <a:t>12</a:t>
            </a:r>
            <a:r>
              <a:rPr lang="ko-KR" altLang="en-US" dirty="0"/>
              <a:t>장에서 구현한 기능을 그대로 스프링 버전으로 </a:t>
            </a:r>
            <a:r>
              <a:rPr lang="ko-KR" altLang="en-US" dirty="0" smtClean="0"/>
              <a:t>개발함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이번 프로젝트의 구현 </a:t>
            </a:r>
            <a:r>
              <a:rPr lang="ko-KR" altLang="en-US" dirty="0" smtClean="0"/>
              <a:t>범위</a:t>
            </a:r>
            <a:endParaRPr lang="en-US" altLang="ko-KR" dirty="0"/>
          </a:p>
          <a:p>
            <a:pPr lvl="1"/>
            <a:r>
              <a:rPr lang="ko-KR" altLang="en-US" dirty="0" smtClean="0"/>
              <a:t>뉴스 </a:t>
            </a:r>
            <a:r>
              <a:rPr lang="ko-KR" altLang="en-US" dirty="0"/>
              <a:t>서비스 스프링 </a:t>
            </a:r>
            <a:r>
              <a:rPr lang="en-US" altLang="ko-KR" dirty="0" err="1"/>
              <a:t>WebMVC</a:t>
            </a:r>
            <a:r>
              <a:rPr lang="en-US" altLang="ko-KR" dirty="0"/>
              <a:t> </a:t>
            </a:r>
            <a:r>
              <a:rPr lang="ko-KR" altLang="en-US" dirty="0"/>
              <a:t>컨트롤러 구현</a:t>
            </a:r>
          </a:p>
          <a:p>
            <a:pPr lvl="1"/>
            <a:r>
              <a:rPr lang="ko-KR" altLang="en-US" dirty="0" smtClean="0"/>
              <a:t>뉴스 </a:t>
            </a:r>
            <a:r>
              <a:rPr lang="ko-KR" altLang="en-US" dirty="0"/>
              <a:t>서비스 </a:t>
            </a:r>
            <a:r>
              <a:rPr lang="en-US" altLang="ko-KR" dirty="0"/>
              <a:t>API </a:t>
            </a:r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  <a:p>
            <a:pPr lvl="1"/>
            <a:r>
              <a:rPr lang="ko-KR" altLang="en-US" dirty="0"/>
              <a:t>모델과 </a:t>
            </a:r>
            <a:r>
              <a:rPr lang="ko-KR" altLang="en-US" dirty="0" err="1"/>
              <a:t>뷰</a:t>
            </a:r>
            <a:r>
              <a:rPr lang="ko-KR" altLang="en-US" dirty="0"/>
              <a:t> 영역은 기존에 만든 것을 그대로 </a:t>
            </a:r>
            <a:r>
              <a:rPr lang="ko-KR" altLang="en-US" dirty="0" smtClean="0"/>
              <a:t>활용함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다만 </a:t>
            </a:r>
            <a:r>
              <a:rPr lang="ko-KR" altLang="en-US" dirty="0"/>
              <a:t>클래스 이름은 동일하게 </a:t>
            </a:r>
            <a:r>
              <a:rPr lang="ko-KR" altLang="en-US" dirty="0" smtClean="0"/>
              <a:t>사용하고 대신 </a:t>
            </a:r>
            <a:r>
              <a:rPr lang="ko-KR" altLang="en-US" dirty="0"/>
              <a:t>패키지를 따로 만들어 </a:t>
            </a:r>
            <a:r>
              <a:rPr lang="ko-KR" altLang="en-US" dirty="0" smtClean="0"/>
              <a:t>관리함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30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소스 복사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dirty="0"/>
              <a:t>13</a:t>
            </a:r>
            <a:r>
              <a:rPr lang="ko-KR" altLang="en-US" dirty="0"/>
              <a:t>장에서 </a:t>
            </a:r>
            <a:r>
              <a:rPr lang="ko-KR" altLang="en-US" dirty="0" smtClean="0"/>
              <a:t>만든 </a:t>
            </a:r>
            <a:r>
              <a:rPr lang="ko-KR" altLang="en-US" dirty="0"/>
              <a:t>‘</a:t>
            </a:r>
            <a:r>
              <a:rPr lang="en-US" altLang="ko-KR" dirty="0" err="1"/>
              <a:t>spring_study</a:t>
            </a:r>
            <a:r>
              <a:rPr lang="en-US" altLang="ko-KR" dirty="0"/>
              <a:t>’ </a:t>
            </a:r>
            <a:r>
              <a:rPr lang="ko-KR" altLang="en-US" dirty="0"/>
              <a:t>프로젝트를 그대로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dirty="0" smtClean="0"/>
              <a:t>‘</a:t>
            </a:r>
            <a:r>
              <a:rPr lang="en-US" altLang="ko-KR" dirty="0" err="1"/>
              <a:t>spring_study</a:t>
            </a:r>
            <a:r>
              <a:rPr lang="en-US" altLang="ko-KR" dirty="0"/>
              <a:t>’ </a:t>
            </a:r>
            <a:r>
              <a:rPr lang="ko-KR" altLang="en-US" dirty="0" smtClean="0"/>
              <a:t>프로젝트에 </a:t>
            </a:r>
            <a:r>
              <a:rPr lang="en-US" altLang="ko-KR" dirty="0"/>
              <a:t>[</a:t>
            </a:r>
            <a:r>
              <a:rPr lang="en-US" altLang="ko-KR" dirty="0" err="1"/>
              <a:t>com.example.news</a:t>
            </a:r>
            <a:r>
              <a:rPr lang="en-US" altLang="ko-KR" dirty="0"/>
              <a:t>] </a:t>
            </a:r>
            <a:r>
              <a:rPr lang="ko-KR" altLang="en-US" dirty="0"/>
              <a:t>패키지를 만든 다음 </a:t>
            </a:r>
            <a:r>
              <a:rPr lang="en-US" altLang="ko-KR" dirty="0"/>
              <a:t>10</a:t>
            </a:r>
            <a:r>
              <a:rPr lang="ko-KR" altLang="en-US" dirty="0"/>
              <a:t>장의 </a:t>
            </a:r>
            <a:r>
              <a:rPr lang="en-US" altLang="ko-KR" dirty="0"/>
              <a:t>[ch10] </a:t>
            </a:r>
            <a:r>
              <a:rPr lang="ko-KR" altLang="en-US" dirty="0"/>
              <a:t>패키지의 ‘</a:t>
            </a:r>
            <a:r>
              <a:rPr lang="en-US" altLang="ko-KR" dirty="0"/>
              <a:t>News.java’, ‘</a:t>
            </a:r>
            <a:r>
              <a:rPr lang="en-US" altLang="ko-KR" dirty="0" smtClean="0"/>
              <a:t>NewsDAO.java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복사해옴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파일을 복사하면 패키지가 달라져 에러가 </a:t>
            </a:r>
            <a:r>
              <a:rPr lang="ko-KR" altLang="en-US" dirty="0" smtClean="0"/>
              <a:t>표시됨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패키지명을</a:t>
            </a:r>
            <a:r>
              <a:rPr lang="ko-KR" altLang="en-US" dirty="0" smtClean="0"/>
              <a:t> </a:t>
            </a:r>
            <a:r>
              <a:rPr lang="en-US" altLang="ko-KR" dirty="0"/>
              <a:t>[ch10]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en-US" altLang="ko-KR" dirty="0" err="1" smtClean="0"/>
              <a:t>com.example.news</a:t>
            </a:r>
            <a:r>
              <a:rPr lang="en-US" altLang="ko-KR" dirty="0"/>
              <a:t>]</a:t>
            </a:r>
            <a:r>
              <a:rPr lang="ko-KR" altLang="en-US" dirty="0"/>
              <a:t>로 </a:t>
            </a:r>
            <a:r>
              <a:rPr lang="ko-KR" altLang="en-US" dirty="0" smtClean="0"/>
              <a:t>변경하기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파일도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 err="1"/>
              <a:t>src</a:t>
            </a:r>
            <a:r>
              <a:rPr lang="en-US" altLang="ko-KR" dirty="0" smtClean="0"/>
              <a:t>]→[</a:t>
            </a:r>
            <a:r>
              <a:rPr lang="en-US" altLang="ko-KR" dirty="0"/>
              <a:t>main</a:t>
            </a:r>
            <a:r>
              <a:rPr lang="en-US" altLang="ko-KR" dirty="0" smtClean="0"/>
              <a:t>]→[</a:t>
            </a:r>
            <a:r>
              <a:rPr lang="en-US" altLang="ko-KR" dirty="0" err="1"/>
              <a:t>webapp</a:t>
            </a:r>
            <a:r>
              <a:rPr lang="en-US" altLang="ko-KR" dirty="0" smtClean="0"/>
              <a:t>]→[</a:t>
            </a:r>
            <a:r>
              <a:rPr lang="en-US" altLang="ko-KR" dirty="0"/>
              <a:t>ch10] </a:t>
            </a:r>
            <a:r>
              <a:rPr lang="ko-KR" altLang="en-US" dirty="0"/>
              <a:t>폴더의 ‘</a:t>
            </a:r>
            <a:r>
              <a:rPr lang="en-US" altLang="ko-KR" dirty="0" err="1"/>
              <a:t>newsList.jsp</a:t>
            </a:r>
            <a:r>
              <a:rPr lang="en-US" altLang="ko-KR" dirty="0" smtClean="0"/>
              <a:t>’, ‘</a:t>
            </a:r>
            <a:r>
              <a:rPr lang="en-US" altLang="ko-KR" dirty="0" err="1"/>
              <a:t>newsView.jsp</a:t>
            </a:r>
            <a:r>
              <a:rPr lang="en-US" altLang="ko-KR" dirty="0"/>
              <a:t>’ </a:t>
            </a:r>
            <a:r>
              <a:rPr lang="ko-KR" altLang="en-US" dirty="0"/>
              <a:t>파일을 ‘</a:t>
            </a:r>
            <a:r>
              <a:rPr lang="en-US" altLang="ko-KR" dirty="0" err="1"/>
              <a:t>spring_study</a:t>
            </a:r>
            <a:r>
              <a:rPr lang="en-US" altLang="ko-KR" dirty="0"/>
              <a:t>’ </a:t>
            </a:r>
            <a:r>
              <a:rPr lang="ko-KR" altLang="en-US" dirty="0"/>
              <a:t>프로젝트의 </a:t>
            </a:r>
            <a:r>
              <a:rPr lang="en-US" altLang="ko-KR" dirty="0"/>
              <a:t>[</a:t>
            </a:r>
            <a:r>
              <a:rPr lang="en-US" altLang="ko-KR" dirty="0" err="1"/>
              <a:t>src</a:t>
            </a:r>
            <a:r>
              <a:rPr lang="en-US" altLang="ko-KR" dirty="0" smtClean="0"/>
              <a:t>]→[</a:t>
            </a:r>
            <a:r>
              <a:rPr lang="en-US" altLang="ko-KR" dirty="0"/>
              <a:t>main</a:t>
            </a:r>
            <a:r>
              <a:rPr lang="en-US" altLang="ko-KR" dirty="0" smtClean="0"/>
              <a:t>]→[</a:t>
            </a:r>
            <a:r>
              <a:rPr lang="en-US" altLang="ko-KR" dirty="0" err="1"/>
              <a:t>webapp</a:t>
            </a:r>
            <a:r>
              <a:rPr lang="en-US" altLang="ko-KR" dirty="0" smtClean="0"/>
              <a:t>]→ </a:t>
            </a:r>
            <a:r>
              <a:rPr lang="en-US" altLang="ko-KR" dirty="0"/>
              <a:t>[WEBINF</a:t>
            </a:r>
            <a:r>
              <a:rPr lang="en-US" altLang="ko-KR" dirty="0" smtClean="0"/>
              <a:t>]→[</a:t>
            </a:r>
            <a:r>
              <a:rPr lang="en-US" altLang="ko-KR" dirty="0"/>
              <a:t>views</a:t>
            </a:r>
            <a:r>
              <a:rPr lang="en-US" altLang="ko-KR" dirty="0" smtClean="0"/>
              <a:t>]→[news</a:t>
            </a:r>
            <a:r>
              <a:rPr lang="en-US" altLang="ko-KR" dirty="0"/>
              <a:t>] </a:t>
            </a:r>
            <a:r>
              <a:rPr lang="ko-KR" altLang="en-US" dirty="0"/>
              <a:t>폴더로 </a:t>
            </a:r>
            <a:r>
              <a:rPr lang="ko-KR" altLang="en-US" dirty="0" smtClean="0"/>
              <a:t>복사함</a:t>
            </a:r>
            <a:r>
              <a:rPr lang="en-US" altLang="ko-KR" dirty="0" smtClean="0"/>
              <a:t>([</a:t>
            </a:r>
            <a:r>
              <a:rPr lang="en-US" altLang="ko-KR" dirty="0"/>
              <a:t>news] </a:t>
            </a:r>
            <a:r>
              <a:rPr lang="ko-KR" altLang="en-US" dirty="0"/>
              <a:t>폴더는 생성해야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7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생성 및 스프링 부트 실행 클래스 복사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스프링 버전의 컨트롤러 구현을 위해 </a:t>
            </a:r>
            <a:r>
              <a:rPr lang="en-US" altLang="ko-KR" dirty="0"/>
              <a:t>[</a:t>
            </a:r>
            <a:r>
              <a:rPr lang="en-US" altLang="ko-KR" dirty="0" err="1"/>
              <a:t>com.example.news</a:t>
            </a:r>
            <a:r>
              <a:rPr lang="en-US" altLang="ko-KR" dirty="0"/>
              <a:t>] </a:t>
            </a:r>
            <a:r>
              <a:rPr lang="ko-KR" altLang="en-US" dirty="0"/>
              <a:t>패키지에 ‘</a:t>
            </a:r>
            <a:r>
              <a:rPr lang="en-US" altLang="ko-KR" dirty="0"/>
              <a:t>NewsWebController.java’, ‘NewsApiController.java’ </a:t>
            </a:r>
            <a:r>
              <a:rPr lang="ko-KR" altLang="en-US" dirty="0"/>
              <a:t>클래스 파일을 </a:t>
            </a:r>
            <a:r>
              <a:rPr lang="ko-KR" altLang="en-US" dirty="0" smtClean="0"/>
              <a:t>생성해두기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뉴스 </a:t>
            </a:r>
            <a:r>
              <a:rPr lang="ko-KR" altLang="en-US" dirty="0"/>
              <a:t>서비스 실행을 위해 </a:t>
            </a:r>
            <a:r>
              <a:rPr lang="en-US" altLang="ko-KR" dirty="0"/>
              <a:t>[</a:t>
            </a:r>
            <a:r>
              <a:rPr lang="en-US" altLang="ko-KR" dirty="0" err="1"/>
              <a:t>com.example.demo</a:t>
            </a:r>
            <a:r>
              <a:rPr lang="en-US" altLang="ko-KR" dirty="0"/>
              <a:t>] </a:t>
            </a:r>
            <a:r>
              <a:rPr lang="ko-KR" altLang="en-US" dirty="0"/>
              <a:t>패키지에 있는 ‘</a:t>
            </a:r>
            <a:r>
              <a:rPr lang="en-US" altLang="ko-KR" dirty="0" err="1"/>
              <a:t>SpringStudy</a:t>
            </a:r>
            <a:r>
              <a:rPr lang="en-US" altLang="ko-KR" dirty="0"/>
              <a:t> Application.java’ </a:t>
            </a:r>
            <a:r>
              <a:rPr lang="ko-KR" altLang="en-US" dirty="0"/>
              <a:t>파일을 </a:t>
            </a:r>
            <a:r>
              <a:rPr lang="en-US" altLang="ko-KR" dirty="0"/>
              <a:t>[</a:t>
            </a:r>
            <a:r>
              <a:rPr lang="en-US" altLang="ko-KR" dirty="0" err="1"/>
              <a:t>com.example.news</a:t>
            </a:r>
            <a:r>
              <a:rPr lang="en-US" altLang="ko-KR" dirty="0"/>
              <a:t>] </a:t>
            </a:r>
            <a:r>
              <a:rPr lang="ko-KR" altLang="en-US" dirty="0"/>
              <a:t>패키지로 복사한 다음 이름을 ‘</a:t>
            </a:r>
            <a:r>
              <a:rPr lang="en-US" altLang="ko-KR" dirty="0"/>
              <a:t>Spring NewsApplication.java’</a:t>
            </a:r>
            <a:r>
              <a:rPr lang="ko-KR" altLang="en-US" dirty="0"/>
              <a:t>로 </a:t>
            </a:r>
            <a:r>
              <a:rPr lang="ko-KR" altLang="en-US" dirty="0" smtClean="0"/>
              <a:t>변경하기</a:t>
            </a:r>
            <a:endParaRPr lang="en-US" altLang="ko-KR" dirty="0"/>
          </a:p>
          <a:p>
            <a:pPr lvl="1"/>
            <a:r>
              <a:rPr lang="ko-KR" altLang="en-US" dirty="0"/>
              <a:t>스프링 부트의 경우 </a:t>
            </a:r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 </a:t>
            </a:r>
            <a:r>
              <a:rPr lang="ko-KR" altLang="en-US" dirty="0" err="1"/>
              <a:t>애너테이션이</a:t>
            </a:r>
            <a:r>
              <a:rPr lang="ko-KR" altLang="en-US" dirty="0"/>
              <a:t> 들어간 </a:t>
            </a:r>
            <a:r>
              <a:rPr lang="en-US" altLang="ko-KR" dirty="0"/>
              <a:t>main( )</a:t>
            </a:r>
            <a:r>
              <a:rPr lang="ko-KR" altLang="en-US" dirty="0"/>
              <a:t>이 있는 클래스를 통해 서비스를 </a:t>
            </a:r>
            <a:r>
              <a:rPr lang="ko-KR" altLang="en-US" dirty="0" smtClean="0"/>
              <a:t>구동함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스프링 빈 자동 검색을 위해서는 모든 클래스가 </a:t>
            </a:r>
            <a:r>
              <a:rPr lang="en-US" altLang="ko-KR" dirty="0"/>
              <a:t>Application </a:t>
            </a:r>
            <a:r>
              <a:rPr lang="ko-KR" altLang="en-US" dirty="0"/>
              <a:t>클래스의 하위 패키지에 있어야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패키지의 </a:t>
            </a:r>
            <a:r>
              <a:rPr lang="ko-KR" altLang="en-US" dirty="0"/>
              <a:t>상위에 </a:t>
            </a:r>
            <a:r>
              <a:rPr lang="en-US" altLang="ko-KR" dirty="0"/>
              <a:t>Application</a:t>
            </a:r>
            <a:r>
              <a:rPr lang="ko-KR" altLang="en-US" dirty="0"/>
              <a:t>을 두고 서브 패키지를 만들어 사용해야 </a:t>
            </a:r>
            <a:r>
              <a:rPr lang="ko-KR" altLang="en-US" dirty="0"/>
              <a:t>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여기서는 </a:t>
            </a:r>
            <a:r>
              <a:rPr lang="ko-KR" altLang="en-US" dirty="0"/>
              <a:t>단순한 구조이기 때문에 그냥 파일을 복사해서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 </a:t>
            </a:r>
            <a:r>
              <a:rPr lang="ko-KR" altLang="en-US" dirty="0"/>
              <a:t>코드 수정이나 추가는 필요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70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ko-KR" altLang="en-US" dirty="0"/>
              <a:t>파일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59" y="852742"/>
            <a:ext cx="240408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9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1300</Words>
  <Application>Microsoft Office PowerPoint</Application>
  <PresentationFormat>화면 슬라이드 쇼(4:3)</PresentationFormat>
  <Paragraphs>184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굴림</vt:lpstr>
      <vt:lpstr>Arial</vt:lpstr>
      <vt:lpstr>맑은 고딕</vt:lpstr>
      <vt:lpstr>Times New Roman</vt:lpstr>
      <vt:lpstr>HY견고딕</vt:lpstr>
      <vt:lpstr>Wingdings</vt:lpstr>
      <vt:lpstr>Tahoma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개요</vt:lpstr>
      <vt:lpstr>개발환경 설정</vt:lpstr>
      <vt:lpstr>개발환경 설정</vt:lpstr>
      <vt:lpstr>개발환경 설정</vt:lpstr>
      <vt:lpstr>설정 파일 수정</vt:lpstr>
      <vt:lpstr>설정 파일 수정</vt:lpstr>
      <vt:lpstr>PowerPoint 프레젠테이션</vt:lpstr>
      <vt:lpstr>모델 코드 수정</vt:lpstr>
      <vt:lpstr>NewsWebController 컨트롤러 작성</vt:lpstr>
      <vt:lpstr>NewsWebController 컨트롤러 작성</vt:lpstr>
      <vt:lpstr>NewsWebController 컨트롤러 작성</vt:lpstr>
      <vt:lpstr>NewsWebController 컨트롤러 작성</vt:lpstr>
      <vt:lpstr>NewsWebController 컨트롤러 작성</vt:lpstr>
      <vt:lpstr>NewsWebController 컨트롤러 작성</vt:lpstr>
      <vt:lpstr>NewsWebController 컨트롤러 작성</vt:lpstr>
      <vt:lpstr>컨트롤러 요청 처리 메서드 구현</vt:lpstr>
      <vt:lpstr>컨트롤러 요청 처리 메서드 구현</vt:lpstr>
      <vt:lpstr>컨트롤러 요청 처리 메서드 구현</vt:lpstr>
      <vt:lpstr>컨트롤러 요청 처리 메서드 구현</vt:lpstr>
      <vt:lpstr>컨트롤러 요청 처리 메서드 구현</vt:lpstr>
      <vt:lpstr>컨트롤러 요청 처리 메서드 구현</vt:lpstr>
      <vt:lpstr>컨트롤러 요청 처리 메서드 구현</vt:lpstr>
      <vt:lpstr>컨트롤러 요청 처리 메서드 구현</vt:lpstr>
      <vt:lpstr>뷰 구현</vt:lpstr>
      <vt:lpstr>뷰 구현</vt:lpstr>
      <vt:lpstr>실행 및 테스트</vt:lpstr>
      <vt:lpstr>PowerPoint 프레젠테이션</vt:lpstr>
      <vt:lpstr>NewsApiController 코드 작성</vt:lpstr>
      <vt:lpstr>NewsApiController 코드 작성</vt:lpstr>
      <vt:lpstr>NewsApiController 코드 작성</vt:lpstr>
      <vt:lpstr>NewsApiController 코드 작성</vt:lpstr>
      <vt:lpstr>NewsApiController 코드 작성</vt:lpstr>
      <vt:lpstr>NewsApiController 코드 작성</vt:lpstr>
      <vt:lpstr>NewsApiController 코드 작성</vt:lpstr>
      <vt:lpstr>실행 및 테스트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1664</cp:revision>
  <dcterms:created xsi:type="dcterms:W3CDTF">2012-07-11T10:23:22Z</dcterms:created>
  <dcterms:modified xsi:type="dcterms:W3CDTF">2021-10-08T03:15:18Z</dcterms:modified>
</cp:coreProperties>
</file>