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0"/>
  </p:notesMasterIdLst>
  <p:handoutMasterIdLst>
    <p:handoutMasterId r:id="rId21"/>
  </p:handoutMasterIdLst>
  <p:sldIdLst>
    <p:sldId id="302" r:id="rId2"/>
    <p:sldId id="258" r:id="rId3"/>
    <p:sldId id="399" r:id="rId4"/>
    <p:sldId id="402" r:id="rId5"/>
    <p:sldId id="473" r:id="rId6"/>
    <p:sldId id="432" r:id="rId7"/>
    <p:sldId id="433" r:id="rId8"/>
    <p:sldId id="434" r:id="rId9"/>
    <p:sldId id="466" r:id="rId10"/>
    <p:sldId id="467" r:id="rId11"/>
    <p:sldId id="468" r:id="rId12"/>
    <p:sldId id="435" r:id="rId13"/>
    <p:sldId id="469" r:id="rId14"/>
    <p:sldId id="470" r:id="rId15"/>
    <p:sldId id="471" r:id="rId16"/>
    <p:sldId id="472" r:id="rId17"/>
    <p:sldId id="436" r:id="rId18"/>
    <p:sldId id="330" r:id="rId19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58371"/>
    <a:srgbClr val="EBFC10"/>
    <a:srgbClr val="FF3300"/>
    <a:srgbClr val="87A846"/>
    <a:srgbClr val="556A2C"/>
    <a:srgbClr val="CC33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99857" autoAdjust="0"/>
  </p:normalViewPr>
  <p:slideViewPr>
    <p:cSldViewPr showGuides="1">
      <p:cViewPr varScale="1">
        <p:scale>
          <a:sx n="111" d="100"/>
          <a:sy n="111" d="100"/>
        </p:scale>
        <p:origin x="-1794" y="-78"/>
      </p:cViewPr>
      <p:guideLst>
        <p:guide orient="horz" pos="283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16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8109424-9B36-46C3-9AD7-E60826B288A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9435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60CB9FF-4B03-4985-8A51-8986B211B0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12855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85984" y="4329118"/>
            <a:ext cx="5929354" cy="785819"/>
          </a:xfr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71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643563"/>
          </a:xfrm>
        </p:spPr>
        <p:txBody>
          <a:bodyPr/>
          <a:lstStyle>
            <a:lvl1pPr marL="342900" indent="-342900">
              <a:buClrTx/>
              <a:buFont typeface="Wingdings" pitchFamily="2" charset="2"/>
              <a:buChar char="v"/>
              <a:defRPr lang="ko-KR" altLang="en-US" sz="2400" kern="1200" baseline="0" dirty="0" smtClean="0">
                <a:solidFill>
                  <a:srgbClr val="0066CC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1pPr>
            <a:lvl2pPr marL="534988" indent="-265113">
              <a:buClr>
                <a:srgbClr val="FF0000"/>
              </a:buClr>
              <a:buFont typeface="Wingdings" pitchFamily="2" charset="2"/>
              <a:buChar char="§"/>
              <a:defRPr lang="ko-KR" altLang="en-US" sz="2100" kern="1200" baseline="0" dirty="0" smtClean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2pPr>
            <a:lvl3pPr marL="717550" indent="-177800">
              <a:buClr>
                <a:schemeClr val="accent3"/>
              </a:buClr>
              <a:buFont typeface="Arial" pitchFamily="34" charset="0"/>
              <a:buChar char="•"/>
              <a:defRPr lang="en-US" altLang="ko-KR" sz="1800" kern="1200" baseline="0" dirty="0" smtClean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3pPr>
            <a:lvl4pPr marL="714375" indent="-174625">
              <a:defRPr lang="en-US" altLang="ko-KR" sz="18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982663" indent="-180975">
              <a:buFont typeface="Wingdings" pitchFamily="2" charset="2"/>
              <a:buChar char="§"/>
              <a:defRPr sz="1500" baseline="0">
                <a:latin typeface="Times New Roman" pitchFamily="18" charset="0"/>
                <a:ea typeface="맑은 고딕" pitchFamily="50" charset="-127"/>
              </a:defRPr>
            </a:lvl5pPr>
            <a:lvl6pPr>
              <a:buNone/>
              <a:defRPr/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 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 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넷 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363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u"/>
              <a:defRPr sz="2800" b="0" baseline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2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734175"/>
            <a:ext cx="9144000" cy="125413"/>
          </a:xfrm>
          <a:prstGeom prst="rect">
            <a:avLst/>
          </a:prstGeom>
          <a:solidFill>
            <a:srgbClr val="C0C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1090613" y="60325"/>
            <a:ext cx="70723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8072438" y="6670675"/>
            <a:ext cx="8429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AEF9C974-4D08-4A44-914C-9312496638C6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/18</a:t>
            </a:r>
            <a:endParaRPr lang="en-US" altLang="ko-KR" sz="1200" dirty="0">
              <a:solidFill>
                <a:srgbClr val="465723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030" name="텍스트 개체 틀 6"/>
          <p:cNvSpPr>
            <a:spLocks noGrp="1"/>
          </p:cNvSpPr>
          <p:nvPr>
            <p:ph type="body" idx="1"/>
          </p:nvPr>
        </p:nvSpPr>
        <p:spPr bwMode="auto">
          <a:xfrm>
            <a:off x="214313" y="928688"/>
            <a:ext cx="87153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첫 번째 수준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세 번째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네 번째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57" r:id="rId2"/>
    <p:sldLayoutId id="2147483858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v"/>
        <a:defRPr lang="en-US" altLang="ko-KR" sz="2400" b="1" kern="1200" baseline="0" dirty="0">
          <a:solidFill>
            <a:srgbClr val="0066CC"/>
          </a:solidFill>
          <a:latin typeface="Times New Roman" pitchFamily="18" charset="0"/>
          <a:ea typeface="맑은 고딕" pitchFamily="50" charset="-127"/>
          <a:cs typeface="+mn-cs"/>
        </a:defRPr>
      </a:lvl1pPr>
      <a:lvl2pPr marL="444500" indent="-174625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v"/>
        <a:tabLst>
          <a:tab pos="269875" algn="l"/>
        </a:tabLst>
        <a:defRPr lang="en-US" altLang="ko-KR" sz="2100" kern="1200" baseline="0" dirty="0">
          <a:solidFill>
            <a:schemeClr val="tx1"/>
          </a:solidFill>
          <a:latin typeface="Times New Roman" pitchFamily="18" charset="0"/>
          <a:ea typeface="맑은 고딕" pitchFamily="50" charset="-127"/>
          <a:cs typeface="+mn-cs"/>
        </a:defRPr>
      </a:lvl2pPr>
      <a:lvl3pPr marL="882650" indent="-342900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FF3300"/>
        </a:buClr>
        <a:buFont typeface="Wingdings" pitchFamily="2" charset="2"/>
        <a:buChar char="§"/>
        <a:defRPr lang="en-US" altLang="ko-KR" sz="1800" kern="1200" baseline="0" dirty="0">
          <a:solidFill>
            <a:schemeClr val="tx1"/>
          </a:solidFill>
          <a:latin typeface="Times New Roman" pitchFamily="18" charset="0"/>
          <a:ea typeface="맑은 고딕" pitchFamily="50" charset="-127"/>
          <a:cs typeface="+mn-cs"/>
        </a:defRPr>
      </a:lvl3pPr>
      <a:lvl4pPr marL="882650" indent="-342900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Arial" charset="0"/>
        <a:buChar char="•"/>
        <a:defRPr lang="ko-KR" altLang="en-US" sz="2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1430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lang="ko-KR" altLang="en-US" sz="1500" kern="1200" baseline="0" dirty="0">
          <a:solidFill>
            <a:schemeClr val="tx1"/>
          </a:solidFill>
          <a:latin typeface="Times New Roman" pitchFamily="18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7"/>
          <p:cNvSpPr>
            <a:spLocks noGrp="1"/>
          </p:cNvSpPr>
          <p:nvPr>
            <p:ph type="ctrTitle"/>
          </p:nvPr>
        </p:nvSpPr>
        <p:spPr>
          <a:xfrm>
            <a:off x="2286000" y="4286250"/>
            <a:ext cx="5929313" cy="78581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웹 기획이란 무엇인가</a:t>
            </a:r>
          </a:p>
        </p:txBody>
      </p:sp>
      <p:sp>
        <p:nvSpPr>
          <p:cNvPr id="3075" name="내용 개체 틀 8"/>
          <p:cNvSpPr>
            <a:spLocks noGrp="1"/>
          </p:cNvSpPr>
          <p:nvPr>
            <p:ph sz="quarter" idx="10"/>
          </p:nvPr>
        </p:nvSpPr>
        <p:spPr>
          <a:xfrm>
            <a:off x="1519238" y="5133975"/>
            <a:ext cx="6715125" cy="500063"/>
          </a:xfrm>
        </p:spPr>
        <p:txBody>
          <a:bodyPr/>
          <a:lstStyle/>
          <a:p>
            <a:pPr marL="0" indent="0" eaLnBrk="1" hangingPunct="1"/>
            <a:r>
              <a:rPr lang="ko-KR" altLang="en-US" dirty="0" smtClean="0"/>
              <a:t>웹 기획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성공적인 웹사이트의 첫 번째 조건</a:t>
            </a:r>
            <a:endParaRPr dirty="0" smtClean="0"/>
          </a:p>
        </p:txBody>
      </p:sp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 smtClean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2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기획자가 갖추어야 할 능력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524666"/>
          </a:xfrm>
        </p:spPr>
        <p:txBody>
          <a:bodyPr/>
          <a:lstStyle/>
          <a:p>
            <a:r>
              <a:rPr lang="ko-KR" altLang="en-US" dirty="0" smtClean="0"/>
              <a:t>웹 기획자가 갖추어야 할 기본적인 요건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가지</a:t>
            </a:r>
            <a:endParaRPr lang="en-US" altLang="ko-KR" dirty="0"/>
          </a:p>
          <a:p>
            <a:pPr lvl="1"/>
            <a:r>
              <a:rPr lang="ko-KR" altLang="en-US" dirty="0" smtClean="0"/>
              <a:t>탁월한 커뮤니케이션 능력</a:t>
            </a:r>
            <a:endParaRPr lang="en-US" altLang="ko-KR" sz="1500" dirty="0"/>
          </a:p>
          <a:p>
            <a:pPr lvl="2"/>
            <a:r>
              <a:rPr lang="ko-KR" altLang="en-US" dirty="0" smtClean="0"/>
              <a:t>고객과의 커뮤니케이션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상사와의 커뮤니케이션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개발자와의 커뮤니케이션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디자이너와의 커뮤니케이션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 팀과의 커뮤니케이션을 위해 그들의 언어를 이해하고 같은 언어로 대화할 수 있는 능력 필요</a:t>
            </a:r>
            <a:endParaRPr lang="en-US" altLang="ko-KR" dirty="0" smtClean="0"/>
          </a:p>
          <a:p>
            <a:pPr lvl="2"/>
            <a:endParaRPr lang="en-US" altLang="ko-KR" sz="800" dirty="0" smtClean="0"/>
          </a:p>
          <a:p>
            <a:pPr lvl="1"/>
            <a:r>
              <a:rPr lang="ko-KR" altLang="en-US" dirty="0" smtClean="0"/>
              <a:t>벤치마킹 능력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타 사이트 또는 기업과의 비교를 통해 개선점을 찾아내며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좋은 요소들을 접목시켜 새로운 구성을 만들어 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아래와 같은 방안 모색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항목을 평가할 기준을 가지고 진행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객관적인 자료 취합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어떻게 해야 한다는 구체적인 방안 제시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사이트 목적을 염두에 두고 진행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철저하게 외부적인 관점으로 진행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기획자가 갖추어야 할 능력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524666"/>
          </a:xfrm>
        </p:spPr>
        <p:txBody>
          <a:bodyPr/>
          <a:lstStyle/>
          <a:p>
            <a:r>
              <a:rPr lang="ko-KR" altLang="en-US" dirty="0" smtClean="0"/>
              <a:t>웹 기획자가 갖추어야 할 기본적인 요건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가지</a:t>
            </a:r>
            <a:endParaRPr lang="en-US" altLang="ko-KR" dirty="0"/>
          </a:p>
          <a:p>
            <a:pPr lvl="1"/>
            <a:r>
              <a:rPr lang="ko-KR" altLang="en-US" dirty="0" err="1" smtClean="0"/>
              <a:t>트렌드를</a:t>
            </a:r>
            <a:r>
              <a:rPr lang="ko-KR" altLang="en-US" dirty="0" smtClean="0"/>
              <a:t> 읽는 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사이트가 존재하는 한 과거와 현재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앞으로 나아가야 할 방향까지 포함하는 전체적이고 일관된 통합 작업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인터넷이라는 미디어의 특성과 대상 고객을 이해하는 과정에서 여러 사용자의 공통된 이슈를 담아내고 </a:t>
            </a:r>
            <a:r>
              <a:rPr lang="ko-KR" altLang="en-US" dirty="0" err="1" smtClean="0"/>
              <a:t>트랜드를</a:t>
            </a:r>
            <a:r>
              <a:rPr lang="ko-KR" altLang="en-US" dirty="0" smtClean="0"/>
              <a:t> 반영해야 함</a:t>
            </a:r>
            <a:endParaRPr lang="en-US" altLang="ko-KR" dirty="0" smtClean="0"/>
          </a:p>
          <a:p>
            <a:pPr lvl="2"/>
            <a:endParaRPr lang="en-US" altLang="ko-KR" sz="800" dirty="0" smtClean="0"/>
          </a:p>
          <a:p>
            <a:pPr lvl="1"/>
            <a:r>
              <a:rPr lang="ko-KR" altLang="en-US" dirty="0" smtClean="0"/>
              <a:t>디지털 마인드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이슈와 디지털 </a:t>
            </a:r>
            <a:r>
              <a:rPr lang="ko-KR" altLang="en-US" dirty="0" err="1" smtClean="0"/>
              <a:t>트랜드에</a:t>
            </a:r>
            <a:r>
              <a:rPr lang="ko-KR" altLang="en-US" dirty="0" smtClean="0"/>
              <a:t> 익숙해야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미래를 꿰뚫어 볼 수 있는 통찰력을 가져야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강의나 세미나 또는 다양한 사이트를 통해 다양한 분야에 관심을 가지고 상식을 키우며 공부해야 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3724465"/>
          </a:xfrm>
        </p:spPr>
        <p:txBody>
          <a:bodyPr/>
          <a:lstStyle/>
          <a:p>
            <a:r>
              <a:rPr lang="ko-KR" altLang="en-US" dirty="0" smtClean="0"/>
              <a:t>아이디어 생성을 잘하는 법</a:t>
            </a:r>
            <a:endParaRPr lang="en-US" altLang="ko-KR" dirty="0"/>
          </a:p>
          <a:p>
            <a:pPr lvl="1"/>
            <a:r>
              <a:rPr lang="ko-KR" altLang="en-US" dirty="0" err="1" smtClean="0"/>
              <a:t>브레인스토밍</a:t>
            </a:r>
            <a:r>
              <a:rPr lang="ko-KR" altLang="en-US" dirty="0" smtClean="0"/>
              <a:t> </a:t>
            </a:r>
            <a:r>
              <a:rPr lang="en-US" altLang="ko-KR" dirty="0" smtClean="0"/>
              <a:t>(brainstorming)</a:t>
            </a:r>
          </a:p>
          <a:p>
            <a:pPr lvl="2"/>
            <a:r>
              <a:rPr lang="ko-KR" altLang="en-US" dirty="0" smtClean="0"/>
              <a:t>일정한 테마에 관하여 회의 형식으로 진행하면서 회의 구성원들이 자유롭게 발언하고 아이디어를 제시하여 발상을 찾아내는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중요한 점은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비판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해서는 </a:t>
            </a:r>
            <a:r>
              <a:rPr lang="ko-KR" altLang="en-US" dirty="0" err="1" smtClean="0"/>
              <a:t>안된다는</a:t>
            </a:r>
            <a:r>
              <a:rPr lang="ko-KR" altLang="en-US" dirty="0" smtClean="0"/>
              <a:t> 것이 중요한 일종의 </a:t>
            </a:r>
            <a:r>
              <a:rPr lang="ko-KR" altLang="en-US" dirty="0" err="1" smtClean="0"/>
              <a:t>자유연상법</a:t>
            </a:r>
            <a:r>
              <a:rPr lang="en-US" altLang="ko-KR" dirty="0" smtClean="0"/>
              <a:t>(free association)</a:t>
            </a:r>
          </a:p>
          <a:p>
            <a:pPr lvl="2"/>
            <a:r>
              <a:rPr lang="ko-KR" altLang="en-US" dirty="0" smtClean="0"/>
              <a:t>원리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한 사람보다 다수가 제기하는 아이디어가 많다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아이디어 수가 많을수록 질적으로  우수한 아이디어가 나올 가능성이 높다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일반적으로 아이디어는 비판이 가해지지 않으면 많아진다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기획자가 갖추어야 할 능력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916154"/>
          </a:xfrm>
        </p:spPr>
        <p:txBody>
          <a:bodyPr/>
          <a:lstStyle/>
          <a:p>
            <a:r>
              <a:rPr lang="ko-KR" altLang="en-US" dirty="0" smtClean="0"/>
              <a:t>아이디어 생성을 잘하는 법</a:t>
            </a:r>
            <a:endParaRPr lang="en-US" altLang="ko-KR" dirty="0"/>
          </a:p>
          <a:p>
            <a:pPr lvl="1"/>
            <a:r>
              <a:rPr lang="ko-KR" altLang="en-US" dirty="0" err="1" smtClean="0"/>
              <a:t>브레인스토밍</a:t>
            </a:r>
            <a:r>
              <a:rPr lang="ko-KR" altLang="en-US" dirty="0" smtClean="0"/>
              <a:t> </a:t>
            </a:r>
            <a:r>
              <a:rPr lang="en-US" altLang="ko-KR" dirty="0" smtClean="0"/>
              <a:t>(brainstorming)</a:t>
            </a:r>
          </a:p>
          <a:p>
            <a:pPr lvl="2"/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2267744" y="1896192"/>
            <a:ext cx="4820550" cy="4698511"/>
            <a:chOff x="2267744" y="1896192"/>
            <a:chExt cx="4820550" cy="469851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67744" y="1896192"/>
              <a:ext cx="4464496" cy="4349694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2267744" y="6317704"/>
              <a:ext cx="48205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2-2] 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브레인스토밍의</a:t>
              </a:r>
              <a:r>
                <a:rPr lang="ko-KR" altLang="en-US" sz="1200" b="1" dirty="0" smtClean="0">
                  <a:latin typeface="+mn-ea"/>
                  <a:ea typeface="+mn-ea"/>
                </a:rPr>
                <a:t> 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자유연상법을</a:t>
              </a:r>
              <a:r>
                <a:rPr lang="ko-KR" altLang="en-US" sz="1200" b="1" dirty="0" smtClean="0">
                  <a:latin typeface="+mn-ea"/>
                  <a:ea typeface="+mn-ea"/>
                </a:rPr>
                <a:t> 통한 아이템 확장 사례 ①</a:t>
              </a:r>
              <a:endParaRPr lang="en-US" altLang="ko-KR" sz="1200" b="1" dirty="0" smtClean="0">
                <a:latin typeface="+mn-ea"/>
                <a:ea typeface="+mn-ea"/>
              </a:endParaRPr>
            </a:p>
          </p:txBody>
        </p:sp>
      </p:grp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기획자가 갖추어야 할 능력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916154"/>
          </a:xfrm>
        </p:spPr>
        <p:txBody>
          <a:bodyPr/>
          <a:lstStyle/>
          <a:p>
            <a:r>
              <a:rPr lang="ko-KR" altLang="en-US" dirty="0" smtClean="0"/>
              <a:t>아이디어 생성을 잘하는 법</a:t>
            </a:r>
            <a:endParaRPr lang="en-US" altLang="ko-KR" dirty="0"/>
          </a:p>
          <a:p>
            <a:pPr lvl="1"/>
            <a:r>
              <a:rPr lang="ko-KR" altLang="en-US" dirty="0" err="1" smtClean="0"/>
              <a:t>브레인스토밍</a:t>
            </a:r>
            <a:r>
              <a:rPr lang="ko-KR" altLang="en-US" dirty="0" smtClean="0"/>
              <a:t> </a:t>
            </a:r>
            <a:r>
              <a:rPr lang="en-US" altLang="ko-KR" dirty="0" smtClean="0"/>
              <a:t>(brainstorming)</a:t>
            </a:r>
          </a:p>
          <a:p>
            <a:pPr lvl="2"/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971600" y="1913706"/>
            <a:ext cx="7200800" cy="4738147"/>
            <a:chOff x="971600" y="1913706"/>
            <a:chExt cx="7200800" cy="4738147"/>
          </a:xfrm>
        </p:grpSpPr>
        <p:sp>
          <p:nvSpPr>
            <p:cNvPr id="5" name="TextBox 4"/>
            <p:cNvSpPr txBox="1"/>
            <p:nvPr/>
          </p:nvSpPr>
          <p:spPr>
            <a:xfrm>
              <a:off x="2161828" y="6374854"/>
              <a:ext cx="48205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2-3] 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브레인스토밍의</a:t>
              </a:r>
              <a:r>
                <a:rPr lang="ko-KR" altLang="en-US" sz="1200" b="1" dirty="0" smtClean="0">
                  <a:latin typeface="+mn-ea"/>
                  <a:ea typeface="+mn-ea"/>
                </a:rPr>
                <a:t> 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자유연상법을</a:t>
              </a:r>
              <a:r>
                <a:rPr lang="ko-KR" altLang="en-US" sz="1200" b="1" dirty="0" smtClean="0">
                  <a:latin typeface="+mn-ea"/>
                  <a:ea typeface="+mn-ea"/>
                </a:rPr>
                <a:t> 통한 아이템 확장 사례 ②</a:t>
              </a:r>
              <a:endParaRPr lang="en-US" altLang="ko-KR" sz="1200" b="1" dirty="0" smtClean="0">
                <a:latin typeface="+mn-ea"/>
                <a:ea typeface="+mn-ea"/>
              </a:endParaRP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71600" y="1913706"/>
              <a:ext cx="7200800" cy="4424192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기획자가 갖추어야 할 능력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916154"/>
          </a:xfrm>
        </p:spPr>
        <p:txBody>
          <a:bodyPr/>
          <a:lstStyle/>
          <a:p>
            <a:r>
              <a:rPr lang="ko-KR" altLang="en-US" dirty="0" smtClean="0"/>
              <a:t>아이디어 생성을 잘하는 법</a:t>
            </a:r>
            <a:endParaRPr lang="en-US" altLang="ko-KR" dirty="0"/>
          </a:p>
          <a:p>
            <a:pPr lvl="1"/>
            <a:r>
              <a:rPr lang="ko-KR" altLang="en-US" dirty="0" err="1" smtClean="0"/>
              <a:t>브레인스토밍</a:t>
            </a:r>
            <a:r>
              <a:rPr lang="ko-KR" altLang="en-US" dirty="0" smtClean="0"/>
              <a:t> </a:t>
            </a:r>
            <a:r>
              <a:rPr lang="en-US" altLang="ko-KR" dirty="0" smtClean="0"/>
              <a:t>(brainstorming)</a:t>
            </a:r>
          </a:p>
          <a:p>
            <a:pPr lvl="2"/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838221" y="1988840"/>
            <a:ext cx="7622211" cy="3612770"/>
            <a:chOff x="838221" y="1988840"/>
            <a:chExt cx="7622211" cy="3612770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5324611"/>
              <a:ext cx="47660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2-4] 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브레인스토밍의</a:t>
              </a:r>
              <a:r>
                <a:rPr lang="ko-KR" altLang="en-US" sz="1200" b="1" dirty="0" smtClean="0">
                  <a:latin typeface="+mn-ea"/>
                  <a:ea typeface="+mn-ea"/>
                </a:rPr>
                <a:t> 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자유연상법을</a:t>
              </a:r>
              <a:r>
                <a:rPr lang="ko-KR" altLang="en-US" sz="1200" b="1" dirty="0" smtClean="0">
                  <a:latin typeface="+mn-ea"/>
                  <a:ea typeface="+mn-ea"/>
                </a:rPr>
                <a:t> 구현해주는 웹 사이트 </a:t>
              </a:r>
              <a:r>
                <a:rPr lang="ko-KR" altLang="en-US" sz="1200" b="1" dirty="0" smtClean="0">
                  <a:latin typeface="+mn-ea"/>
                  <a:ea typeface="+mn-ea"/>
                </a:rPr>
                <a:t>툴</a:t>
              </a:r>
              <a:endParaRPr lang="en-US" altLang="ko-KR" sz="1200" b="1" dirty="0" smtClean="0">
                <a:latin typeface="+mn-ea"/>
                <a:ea typeface="+mn-ea"/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8221" y="1988840"/>
              <a:ext cx="7622211" cy="325424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</p:grp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기획자가 갖추어야 할 능력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2716353"/>
          </a:xfrm>
        </p:spPr>
        <p:txBody>
          <a:bodyPr/>
          <a:lstStyle/>
          <a:p>
            <a:r>
              <a:rPr lang="ko-KR" altLang="en-US" dirty="0" smtClean="0"/>
              <a:t>아이디어 생성을 잘하는 법</a:t>
            </a:r>
            <a:endParaRPr lang="en-US" altLang="ko-KR" dirty="0"/>
          </a:p>
          <a:p>
            <a:pPr lvl="1"/>
            <a:r>
              <a:rPr lang="ko-KR" altLang="en-US" dirty="0" err="1" smtClean="0"/>
              <a:t>브레인스토밍</a:t>
            </a:r>
            <a:r>
              <a:rPr lang="ko-KR" altLang="en-US" dirty="0" smtClean="0"/>
              <a:t> 결과를 가지고 정리하는 </a:t>
            </a:r>
            <a:r>
              <a:rPr lang="en-US" altLang="ko-KR" dirty="0" smtClean="0"/>
              <a:t>KJ</a:t>
            </a:r>
            <a:r>
              <a:rPr lang="ko-KR" altLang="en-US" dirty="0" smtClean="0"/>
              <a:t>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문화인류학자인 </a:t>
            </a:r>
            <a:r>
              <a:rPr lang="ko-KR" altLang="en-US" dirty="0" err="1" smtClean="0"/>
              <a:t>기와키타</a:t>
            </a:r>
            <a:r>
              <a:rPr lang="ko-KR" altLang="en-US" dirty="0" smtClean="0"/>
              <a:t> 지로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Kawakita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Jiro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고안해낸 방법으로 일종의 귀납적 사고법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무엇이 문제인지 정확하게 알 수 없을 때 현상이나 문제점을 정리하여 종합해나가는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진행 방법 </a:t>
            </a:r>
            <a:r>
              <a:rPr lang="en-US" altLang="ko-KR" dirty="0" smtClean="0"/>
              <a:t>5 </a:t>
            </a:r>
            <a:r>
              <a:rPr lang="ko-KR" altLang="en-US" dirty="0" smtClean="0"/>
              <a:t>단계</a:t>
            </a:r>
            <a:endParaRPr lang="en-US" altLang="ko-KR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2961638" y="2954422"/>
            <a:ext cx="5786826" cy="3714938"/>
            <a:chOff x="1953526" y="3255030"/>
            <a:chExt cx="5786826" cy="3714938"/>
          </a:xfrm>
        </p:grpSpPr>
        <p:sp>
          <p:nvSpPr>
            <p:cNvPr id="5" name="TextBox 4"/>
            <p:cNvSpPr txBox="1"/>
            <p:nvPr/>
          </p:nvSpPr>
          <p:spPr>
            <a:xfrm>
              <a:off x="1979712" y="6692969"/>
              <a:ext cx="22463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2-5] KJ</a:t>
              </a:r>
              <a:r>
                <a:rPr lang="ko-KR" altLang="en-US" sz="1200" b="1" dirty="0" smtClean="0">
                  <a:latin typeface="+mn-ea"/>
                  <a:ea typeface="+mn-ea"/>
                </a:rPr>
                <a:t>법의 진행 </a:t>
              </a:r>
              <a:r>
                <a:rPr lang="en-US" altLang="ko-KR" sz="1200" b="1" dirty="0" smtClean="0">
                  <a:latin typeface="+mn-ea"/>
                  <a:ea typeface="+mn-ea"/>
                </a:rPr>
                <a:t>5</a:t>
              </a:r>
              <a:r>
                <a:rPr lang="ko-KR" altLang="en-US" sz="1200" b="1" dirty="0" smtClean="0">
                  <a:latin typeface="+mn-ea"/>
                  <a:ea typeface="+mn-ea"/>
                </a:rPr>
                <a:t>단계</a:t>
              </a:r>
              <a:endParaRPr lang="en-US" altLang="ko-KR" sz="1200" b="1" dirty="0" smtClean="0">
                <a:latin typeface="+mn-ea"/>
                <a:ea typeface="+mn-ea"/>
              </a:endParaRP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53526" y="3255030"/>
              <a:ext cx="5786826" cy="3426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기획자가 갖추어야 할 능력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실습 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도서에서 소개한 웹 기획자가 갖추어야 할 능력 외에 어떤 것이 있는지 생각해보고 토론해보자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브레인스토밍과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KJ</a:t>
            </a:r>
            <a:r>
              <a:rPr lang="ko-KR" altLang="en-US" dirty="0" smtClean="0"/>
              <a:t>법을 통해 아이디어를 정리해보자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아직까지 시도되지 않은 새로운 웹 서비스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위한 </a:t>
            </a:r>
            <a:r>
              <a:rPr lang="ko-KR" altLang="en-US" dirty="0" err="1" smtClean="0"/>
              <a:t>브레인스토밍을</a:t>
            </a:r>
            <a:r>
              <a:rPr lang="ko-KR" altLang="en-US" dirty="0" smtClean="0"/>
              <a:t> 해보자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브레인스토밍을</a:t>
            </a:r>
            <a:r>
              <a:rPr lang="ko-KR" altLang="en-US" dirty="0" smtClean="0"/>
              <a:t> 통해 제시된 아이디어를 </a:t>
            </a:r>
            <a:r>
              <a:rPr lang="en-US" altLang="ko-KR" dirty="0" smtClean="0"/>
              <a:t>KJ</a:t>
            </a:r>
            <a:r>
              <a:rPr lang="ko-KR" altLang="en-US" dirty="0" smtClean="0"/>
              <a:t>법을 통해 진행시켜 보자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그룹핑된</a:t>
            </a:r>
            <a:r>
              <a:rPr lang="ko-KR" altLang="en-US" dirty="0" smtClean="0"/>
              <a:t> 아이디어를 문장으로 정리해보자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팀 별로 정리된 아이디어를 발표하고 실현 가능성이 있는 아이템에는 무엇이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문제점은 무엇인지 토론해보자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기획자가 갖추어야 할 능력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85984" y="4286256"/>
            <a:ext cx="5929354" cy="785819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36867" name="내용 개체 틀 3"/>
          <p:cNvSpPr>
            <a:spLocks noGrp="1"/>
          </p:cNvSpPr>
          <p:nvPr>
            <p:ph sz="quarter" idx="10"/>
          </p:nvPr>
        </p:nvSpPr>
        <p:spPr>
          <a:xfrm>
            <a:off x="1519238" y="5133975"/>
            <a:ext cx="6715125" cy="500063"/>
          </a:xfrm>
        </p:spPr>
        <p:txBody>
          <a:bodyPr/>
          <a:lstStyle/>
          <a:p>
            <a:pPr marL="0" indent="0" eaLnBrk="1" hangingPunct="1"/>
            <a:r>
              <a:rPr lang="ko-KR" altLang="en-US" dirty="0" smtClean="0"/>
              <a:t>웹 기획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성공적인 웹사이트의 첫 번째 조건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내용 개체 틀 3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4159250"/>
          </a:xfrm>
          <a:ln>
            <a:round/>
            <a:headEnd/>
            <a:tailEnd/>
          </a:ln>
        </p:spPr>
        <p:txBody>
          <a:bodyPr/>
          <a:lstStyle/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smtClean="0"/>
              <a:t>기획의 정의와 과정을 이해한다</a:t>
            </a:r>
            <a:r>
              <a:rPr lang="en-US" altLang="ko-KR" sz="2400" dirty="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smtClean="0"/>
              <a:t>웹 기획의 정의와 필요성에 대해 알아본다</a:t>
            </a:r>
            <a:r>
              <a:rPr lang="en-US" altLang="ko-KR" sz="2400" dirty="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smtClean="0"/>
              <a:t>웹 기획자의 요건과 업무 범위를 알아본다</a:t>
            </a:r>
            <a:r>
              <a:rPr lang="en-US" altLang="ko-KR" sz="2400" dirty="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smtClean="0"/>
              <a:t>아이디어 생성을 잘 할 수 있는 방법을 알아본다</a:t>
            </a:r>
            <a:r>
              <a:rPr lang="en-US" altLang="ko-KR" sz="2400" dirty="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err="1" smtClean="0"/>
              <a:t>브레인스토밍</a:t>
            </a:r>
            <a:r>
              <a:rPr lang="ko-KR" altLang="en-US" sz="2400" dirty="0" smtClean="0"/>
              <a:t> 방법을 이해한다</a:t>
            </a:r>
            <a:r>
              <a:rPr lang="en-US" altLang="ko-KR" sz="2400" dirty="0" smtClean="0"/>
              <a:t>.</a:t>
            </a:r>
            <a:endParaRPr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43000" y="9525"/>
            <a:ext cx="44291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3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학습목표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기획의 의미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웹 기획의 의미와 필요성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웹 기획자가 갖추어야 할 능력</a:t>
            </a:r>
            <a:endParaRPr dirty="0"/>
          </a:p>
        </p:txBody>
      </p:sp>
      <p:sp>
        <p:nvSpPr>
          <p:cNvPr id="51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FFFF"/>
                </a:solidFill>
              </a:rPr>
              <a:t>목 차</a:t>
            </a:r>
            <a:endParaRPr lang="ko-KR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기획의 의미</a:t>
            </a:r>
            <a:endParaRPr lang="ko-KR" altLang="en-US" dirty="0" smtClean="0"/>
          </a:p>
        </p:txBody>
      </p:sp>
      <p:sp>
        <p:nvSpPr>
          <p:cNvPr id="819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3940472"/>
          </a:xfrm>
        </p:spPr>
        <p:txBody>
          <a:bodyPr/>
          <a:lstStyle/>
          <a:p>
            <a:r>
              <a:rPr lang="ko-KR" altLang="en-US" dirty="0" smtClean="0"/>
              <a:t>기획의 의미 정의</a:t>
            </a:r>
            <a:endParaRPr lang="en-US" dirty="0" smtClean="0"/>
          </a:p>
          <a:p>
            <a:pPr lvl="1"/>
            <a:r>
              <a:rPr lang="ko-KR" altLang="en-US" dirty="0" smtClean="0"/>
              <a:t>사전적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企劃</a:t>
            </a:r>
            <a:r>
              <a:rPr lang="en-US" altLang="ko-KR" dirty="0" smtClean="0"/>
              <a:t>, planning) : </a:t>
            </a:r>
            <a:r>
              <a:rPr lang="ko-KR" altLang="en-US" dirty="0" smtClean="0"/>
              <a:t>일을 꾀하여 계획함</a:t>
            </a:r>
            <a:endParaRPr lang="en-US" altLang="ko-KR" dirty="0" smtClean="0"/>
          </a:p>
          <a:p>
            <a:pPr lvl="2"/>
            <a:endParaRPr lang="en-US" sz="800" dirty="0"/>
          </a:p>
          <a:p>
            <a:pPr lvl="1"/>
            <a:r>
              <a:rPr lang="ko-KR" altLang="en-US" dirty="0" smtClean="0"/>
              <a:t>기획의 의미 확장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과제 및 문제를 정확히 파악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과제의 완수 또는 문제를 해결하기 위해 일정한 대상물들에 대하여 일정 기간 동안 벌어질 수 있는 주요 사항을 미리 예측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일정한 의도에 따라 목표한 결과를 얻을 수 있도록 가장 적합한 행동을 설계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그에 따른 실행과 실행 후 평가까지의 총체적 과정</a:t>
            </a:r>
            <a:endParaRPr lang="en-US" altLang="ko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11560" y="5013176"/>
            <a:ext cx="8114755" cy="1444675"/>
            <a:chOff x="993749" y="5229200"/>
            <a:chExt cx="8114755" cy="144467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85211" y="5229200"/>
              <a:ext cx="8023293" cy="116348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993749" y="6396876"/>
              <a:ext cx="1778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2-1] </a:t>
              </a:r>
              <a:r>
                <a:rPr lang="ko-KR" altLang="en-US" sz="1200" b="1" dirty="0" smtClean="0">
                  <a:latin typeface="+mn-ea"/>
                  <a:ea typeface="+mn-ea"/>
                </a:rPr>
                <a:t>기획의 단계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기획의 의미</a:t>
            </a:r>
            <a:endParaRPr lang="ko-KR" altLang="en-US" dirty="0" smtClean="0"/>
          </a:p>
        </p:txBody>
      </p:sp>
      <p:sp>
        <p:nvSpPr>
          <p:cNvPr id="819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3940472"/>
          </a:xfrm>
        </p:spPr>
        <p:txBody>
          <a:bodyPr/>
          <a:lstStyle/>
          <a:p>
            <a:r>
              <a:rPr lang="ko-KR" altLang="en-US" dirty="0" smtClean="0"/>
              <a:t>실습 과제</a:t>
            </a:r>
            <a:endParaRPr lang="en-US" dirty="0" smtClean="0"/>
          </a:p>
          <a:p>
            <a:pPr lvl="1"/>
            <a:r>
              <a:rPr lang="ko-KR" altLang="en-US" dirty="0" smtClean="0"/>
              <a:t>웹 사이트뿐만 아니라 기획이 필요한 분야에는 어떠한 것들이 있는지 조사해보고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작업을 수행하기 위한 프로세스를 알아보자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기획의 의미와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5308641"/>
          </a:xfrm>
        </p:spPr>
        <p:txBody>
          <a:bodyPr/>
          <a:lstStyle/>
          <a:p>
            <a:r>
              <a:rPr lang="ko-KR" altLang="en-US" dirty="0" smtClean="0"/>
              <a:t>웹 기획의 의미</a:t>
            </a:r>
            <a:endParaRPr lang="en-US" altLang="ko-KR" dirty="0"/>
          </a:p>
          <a:p>
            <a:pPr lvl="1"/>
            <a:r>
              <a:rPr lang="ko-KR" altLang="en-US" dirty="0" smtClean="0"/>
              <a:t>기획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어떤 일을 하는 데 있어서 미리 해야 하는 일이다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기획과 계획은 다르다</a:t>
            </a:r>
            <a:endParaRPr lang="en-US" altLang="ko-KR" dirty="0"/>
          </a:p>
          <a:p>
            <a:pPr lvl="4"/>
            <a:r>
              <a:rPr lang="ko-KR" altLang="en-US" dirty="0" smtClean="0"/>
              <a:t>기획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지금까지와는 다른 무언가가 필요함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계획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미리 준비해야 함</a:t>
            </a:r>
            <a:endParaRPr lang="en-US" altLang="ko-KR" dirty="0" smtClean="0"/>
          </a:p>
          <a:p>
            <a:pPr lvl="4"/>
            <a:endParaRPr lang="en-US" altLang="ko-KR" sz="800" dirty="0" smtClean="0"/>
          </a:p>
          <a:p>
            <a:pPr lvl="1"/>
            <a:r>
              <a:rPr lang="ko-KR" altLang="en-US" dirty="0" smtClean="0"/>
              <a:t>웹 기획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웹에서 일어나는 일들을 기획하는 것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거시적 웹 기획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비즈니스의 새로운 영역을 개척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방향성을 정립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미시적 웹 기획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사이트 구조를 설계하는 등의 구체적 업무</a:t>
            </a:r>
            <a:endParaRPr lang="en-US" altLang="ko-KR" dirty="0" smtClean="0"/>
          </a:p>
          <a:p>
            <a:pPr lvl="4"/>
            <a:endParaRPr lang="en-US" altLang="ko-KR" sz="800" dirty="0" smtClean="0"/>
          </a:p>
          <a:p>
            <a:pPr lvl="1"/>
            <a:r>
              <a:rPr lang="ko-KR" altLang="en-US" dirty="0" smtClean="0"/>
              <a:t>웹 기획자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비즈니스와 관련된 모든 것을 포괄하여 웹 사이트를 기획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웹 기획 업무에서는 요구와 </a:t>
            </a:r>
            <a:r>
              <a:rPr lang="ko-KR" altLang="en-US" dirty="0" err="1" smtClean="0"/>
              <a:t>니즈</a:t>
            </a:r>
            <a:r>
              <a:rPr lang="en-US" altLang="ko-KR" dirty="0" smtClean="0"/>
              <a:t>(needs)</a:t>
            </a:r>
            <a:r>
              <a:rPr lang="ko-KR" altLang="en-US" dirty="0" smtClean="0"/>
              <a:t>를 혼용하여 사용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웹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기획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비즈니스를 하는 데 있어서 웹을 도구로 사용하여 기획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기획의 의미와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 웹 기획의 필요성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기획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인터넷 사이트 구조 및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기획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단순 홍보용 인터넷 사이트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사이트 디자인과 자료 배치 정도만 기획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기업에서 원하는 형태로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보기 좋고 사용하기 편하거나 홍보에 적합한 디자인을 </a:t>
            </a:r>
            <a:r>
              <a:rPr lang="ko-KR" altLang="en-US" dirty="0" smtClean="0"/>
              <a:t>기획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2"/>
            <a:r>
              <a:rPr lang="ko-KR" altLang="en-US" dirty="0" smtClean="0"/>
              <a:t>수익을 위한 기업의 웹 사이트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웹 기획 자체가 모델의 기획과 같으므로 해당 회사의 마케팅 전략에 맞춰 함께 기획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디자인 외에 자료나 상품에 대한 </a:t>
            </a:r>
            <a:r>
              <a:rPr lang="ko-KR" altLang="en-US" dirty="0" err="1" smtClean="0"/>
              <a:t>접근성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편의성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친회성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수익률 등을 골고루 </a:t>
            </a:r>
            <a:r>
              <a:rPr lang="ko-KR" altLang="en-US" dirty="0" smtClean="0"/>
              <a:t>고려</a:t>
            </a:r>
            <a:endParaRPr lang="en-US" altLang="ko-KR" dirty="0" smtClean="0"/>
          </a:p>
          <a:p>
            <a:pPr lvl="4"/>
            <a:endParaRPr lang="en-US" altLang="ko-KR" dirty="0"/>
          </a:p>
          <a:p>
            <a:pPr lvl="2"/>
            <a:r>
              <a:rPr lang="ko-KR" altLang="en-US" dirty="0" smtClean="0"/>
              <a:t>각 부분을 고려하여 최적의 균형을 맞추는 것이 웹 기획의 핵심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논리적인 전개가 중요함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주변 여건과 앞으로의 웹 발전 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네티즌의 성향을 토대로 한 전개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기획자가 갖추어야 할 능력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524666"/>
          </a:xfrm>
        </p:spPr>
        <p:txBody>
          <a:bodyPr/>
          <a:lstStyle/>
          <a:p>
            <a:r>
              <a:rPr lang="ko-KR" altLang="en-US" dirty="0" smtClean="0"/>
              <a:t>웹 기획자가 갖추어야 할 기본적인 요건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가지</a:t>
            </a:r>
            <a:endParaRPr lang="en-US" altLang="ko-KR" dirty="0"/>
          </a:p>
          <a:p>
            <a:pPr lvl="1"/>
            <a:r>
              <a:rPr lang="ko-KR" altLang="en-US" dirty="0" smtClean="0"/>
              <a:t>웹 사이트 목적 및 전략 수집 능력</a:t>
            </a:r>
            <a:endParaRPr lang="en-US" altLang="ko-KR" sz="1500" dirty="0"/>
          </a:p>
          <a:p>
            <a:pPr lvl="2"/>
            <a:r>
              <a:rPr lang="ko-KR" altLang="en-US" dirty="0" smtClean="0"/>
              <a:t>웹 기획 전반에 있어서 지침과도 같은 역할을 수행</a:t>
            </a:r>
            <a:endParaRPr lang="en-US" altLang="ko-KR" dirty="0" smtClean="0"/>
          </a:p>
          <a:p>
            <a:pPr lvl="2"/>
            <a:endParaRPr lang="en-US" altLang="ko-KR" sz="800" dirty="0" smtClean="0"/>
          </a:p>
          <a:p>
            <a:pPr lvl="1"/>
            <a:r>
              <a:rPr lang="ko-KR" altLang="en-US" dirty="0" smtClean="0"/>
              <a:t>문제점 파악과 개선안 제시 능력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문제점 발견 시 어떻게 개선해야 할지를 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디자이너와 웹 프로그래머에게 전달하여 개선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스토리보드에 내용을 남기며 기획자의 의도를 설계도에 담고</a:t>
            </a:r>
            <a:r>
              <a:rPr lang="en-US" altLang="ko-KR" dirty="0"/>
              <a:t> </a:t>
            </a:r>
            <a:r>
              <a:rPr lang="ko-KR" altLang="en-US" dirty="0" smtClean="0"/>
              <a:t>정확히 전달</a:t>
            </a:r>
            <a:endParaRPr lang="en-US" altLang="ko-KR" dirty="0" smtClean="0"/>
          </a:p>
          <a:p>
            <a:pPr lvl="2"/>
            <a:endParaRPr lang="en-US" altLang="ko-KR" sz="800" dirty="0" smtClean="0"/>
          </a:p>
          <a:p>
            <a:pPr lvl="1"/>
            <a:r>
              <a:rPr lang="ko-KR" altLang="en-US" dirty="0" smtClean="0"/>
              <a:t>잘 만들어진 사이트를 더 잘 되게 만드는 운영 기획 능력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콘텐츠의</a:t>
            </a:r>
            <a:r>
              <a:rPr lang="ko-KR" altLang="en-US" dirty="0" smtClean="0"/>
              <a:t> 품질</a:t>
            </a:r>
            <a:r>
              <a:rPr lang="en-US" altLang="ko-KR" dirty="0" smtClean="0"/>
              <a:t>(quality)</a:t>
            </a:r>
            <a:r>
              <a:rPr lang="ko-KR" altLang="en-US" dirty="0" smtClean="0"/>
              <a:t>이 지속적으로 일관성 있게 유지될 수 있는 업무 구조를 만들어야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사이트 방문 고객 관리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기획자가 갖추어야 할 능력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524666"/>
          </a:xfrm>
        </p:spPr>
        <p:txBody>
          <a:bodyPr/>
          <a:lstStyle/>
          <a:p>
            <a:r>
              <a:rPr lang="ko-KR" altLang="en-US" dirty="0" smtClean="0"/>
              <a:t>웹 기획자가 갖추어야 할 기본적인 요건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가지</a:t>
            </a:r>
            <a:endParaRPr lang="en-US" altLang="ko-KR" dirty="0"/>
          </a:p>
          <a:p>
            <a:pPr lvl="1"/>
            <a:r>
              <a:rPr lang="ko-KR" altLang="en-US" dirty="0" smtClean="0"/>
              <a:t>프로젝트 관리 능력</a:t>
            </a:r>
            <a:endParaRPr lang="en-US" altLang="ko-KR" sz="1500" dirty="0"/>
          </a:p>
          <a:p>
            <a:pPr lvl="2"/>
            <a:r>
              <a:rPr lang="ko-KR" altLang="en-US" dirty="0" smtClean="0"/>
              <a:t>웹 프로젝트의 규모가 크지 않을 때는 기획자가 프로젝트 관리</a:t>
            </a:r>
            <a:r>
              <a:rPr lang="en-US" altLang="ko-KR" dirty="0" smtClean="0"/>
              <a:t>(Project Management)</a:t>
            </a:r>
            <a:r>
              <a:rPr lang="ko-KR" altLang="en-US" dirty="0" smtClean="0"/>
              <a:t>를 겸임함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기업 내부에서 웹 시스템을 담당하여 운영하고 기획하는 담당자의 경우 웹 기획자의 업무에 프로젝트 관리의 업무가 포함됨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 관리 영역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통합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품질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인력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의사소통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위험 관리 등의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영역이 존재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모든 사항을 제대로 컨트롤하여야 프로제트를 성공적으로 마무리될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2"/>
            <a:r>
              <a:rPr lang="en-US" altLang="ko-KR" dirty="0" smtClean="0"/>
              <a:t>PM</a:t>
            </a:r>
            <a:r>
              <a:rPr lang="ko-KR" altLang="en-US" dirty="0" smtClean="0"/>
              <a:t>을 겸임하지 않는 기획자의 경우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웹 기획자로서 경력을 쌓으면 프로젝트 매니저의 역할을 수행해야 함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관련 국제 자격증 </a:t>
            </a:r>
            <a:r>
              <a:rPr lang="en-US" altLang="ko-KR" dirty="0" smtClean="0"/>
              <a:t>: PMP(Project Management Professional)</a:t>
            </a:r>
          </a:p>
          <a:p>
            <a:pPr lvl="2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6565</TotalTime>
  <Words>942</Words>
  <Application>Microsoft Office PowerPoint</Application>
  <PresentationFormat>화면 슬라이드 쇼(4:3)</PresentationFormat>
  <Paragraphs>142</Paragraphs>
  <Slides>18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한빛마스터</vt:lpstr>
      <vt:lpstr>웹 기획이란 무엇인가</vt:lpstr>
      <vt:lpstr>PowerPoint 프레젠테이션</vt:lpstr>
      <vt:lpstr>목 차</vt:lpstr>
      <vt:lpstr>01 기획의 의미</vt:lpstr>
      <vt:lpstr>01 기획의 의미</vt:lpstr>
      <vt:lpstr>02 웹 기획의 의미와 필요성</vt:lpstr>
      <vt:lpstr>02 웹 기획의 의미와 필요성</vt:lpstr>
      <vt:lpstr>03 웹 기획자가 갖추어야 할 능력</vt:lpstr>
      <vt:lpstr>03 웹 기획자가 갖추어야 할 능력</vt:lpstr>
      <vt:lpstr>03 웹 기획자가 갖추어야 할 능력</vt:lpstr>
      <vt:lpstr>03 웹 기획자가 갖추어야 할 능력</vt:lpstr>
      <vt:lpstr>03 웹 기획자가 갖추어야 할 능력</vt:lpstr>
      <vt:lpstr>03 웹 기획자가 갖추어야 할 능력</vt:lpstr>
      <vt:lpstr>03 웹 기획자가 갖추어야 할 능력</vt:lpstr>
      <vt:lpstr>03 웹 기획자가 갖추어야 할 능력</vt:lpstr>
      <vt:lpstr>03 웹 기획자가 갖추어야 할 능력</vt:lpstr>
      <vt:lpstr>03 웹 기획자가 갖추어야 할 능력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cryptosigs</dc:creator>
  <cp:lastModifiedBy>Hiya</cp:lastModifiedBy>
  <cp:revision>374</cp:revision>
  <dcterms:created xsi:type="dcterms:W3CDTF">1601-01-01T00:00:00Z</dcterms:created>
  <dcterms:modified xsi:type="dcterms:W3CDTF">2012-02-05T17:46:51Z</dcterms:modified>
</cp:coreProperties>
</file>