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302" r:id="rId2"/>
    <p:sldId id="258" r:id="rId3"/>
    <p:sldId id="399" r:id="rId4"/>
    <p:sldId id="40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32" r:id="rId14"/>
    <p:sldId id="481" r:id="rId15"/>
    <p:sldId id="482" r:id="rId16"/>
    <p:sldId id="433" r:id="rId17"/>
    <p:sldId id="483" r:id="rId18"/>
    <p:sldId id="484" r:id="rId19"/>
    <p:sldId id="485" r:id="rId20"/>
    <p:sldId id="486" r:id="rId21"/>
    <p:sldId id="487" r:id="rId22"/>
    <p:sldId id="488" r:id="rId23"/>
    <p:sldId id="330" r:id="rId2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111" d="100"/>
          <a:sy n="111" d="100"/>
        </p:scale>
        <p:origin x="-1794" y="-7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8109424-9B36-46C3-9AD7-E60826B288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435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60CB9FF-4B03-4985-8A51-8986B211B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128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baseline="0" dirty="0" smtClean="0">
                <a:solidFill>
                  <a:srgbClr val="0066CC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1pPr>
            <a:lvl2pPr marL="534988" indent="-265113">
              <a:buClr>
                <a:srgbClr val="FF0000"/>
              </a:buClr>
              <a:buFont typeface="Wingdings" pitchFamily="2" charset="2"/>
              <a:buChar char="§"/>
              <a:defRPr lang="ko-KR" altLang="en-US" sz="21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2pPr>
            <a:lvl3pPr marL="717550" indent="-177800">
              <a:buClr>
                <a:schemeClr val="accent3"/>
              </a:buClr>
              <a:buFont typeface="Arial" pitchFamily="34" charset="0"/>
              <a:buChar char="•"/>
              <a:defRPr lang="en-US" altLang="ko-KR" sz="1800" kern="1200" baseline="0" dirty="0" smtClean="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2663" indent="-180975">
              <a:buFont typeface="Wingdings" pitchFamily="2" charset="2"/>
              <a:buChar char="§"/>
              <a:defRPr sz="1500" baseline="0">
                <a:latin typeface="Times New Roman" pitchFamily="18" charset="0"/>
                <a:ea typeface="맑은 고딕" pitchFamily="50" charset="-127"/>
              </a:defRPr>
            </a:lvl5pPr>
            <a:lvl6pPr>
              <a:buNone/>
              <a:defRPr/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 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 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넷 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363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 baseline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EF9C974-4D08-4A44-914C-9312496638C6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/23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첫 번째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baseline="0" dirty="0">
          <a:solidFill>
            <a:srgbClr val="0066CC"/>
          </a:solidFill>
          <a:latin typeface="Times New Roman" pitchFamily="18" charset="0"/>
          <a:ea typeface="맑은 고딕" pitchFamily="50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1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2pPr>
      <a:lvl3pPr marL="882650" indent="-342900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18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3pPr>
      <a:lvl4pPr marL="882650" indent="-3429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ko-KR" altLang="en-US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430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1500" kern="1200" baseline="0" dirty="0">
          <a:solidFill>
            <a:schemeClr val="tx1"/>
          </a:solidFill>
          <a:latin typeface="Times New Roman" pitchFamily="18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b.co.kr/exam/189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웹 사이트 기획과 설계</a:t>
            </a:r>
          </a:p>
        </p:txBody>
      </p:sp>
      <p:sp>
        <p:nvSpPr>
          <p:cNvPr id="3075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디자인을 적용하여 페이지를 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프로그래머를 통해 개발을 완료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디자이너와 개발자가 협업하여 작업 진행 시 일정 조율과 커뮤니케이션이 중요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단위 별로 개발 완료 시 개발자는 기획자에게 보고 및 개발 내용 확인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의도한 설계대로 개발 여부 확인 또는 수정 사항 발생 시 프로젝트 매니저의 조율이 필요함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런칭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테스트를 거쳐 웹 사이트를 </a:t>
            </a:r>
            <a:r>
              <a:rPr lang="ko-KR" altLang="en-US" dirty="0" err="1" smtClean="0"/>
              <a:t>런칭</a:t>
            </a:r>
            <a:r>
              <a:rPr lang="en-US" altLang="ko-KR" dirty="0" smtClean="0"/>
              <a:t>(launching)</a:t>
            </a:r>
          </a:p>
          <a:p>
            <a:pPr lvl="2"/>
            <a:r>
              <a:rPr lang="ko-KR" altLang="en-US" dirty="0" smtClean="0"/>
              <a:t>웹 사이트 제작을 마무리한 후 정상적으로 사이트가 구동되는지 검수</a:t>
            </a:r>
            <a:r>
              <a:rPr lang="en-US" altLang="ko-KR" dirty="0"/>
              <a:t> </a:t>
            </a:r>
            <a:r>
              <a:rPr lang="ko-KR" altLang="en-US" dirty="0" smtClean="0"/>
              <a:t>후 테스트를 거쳐 정장적으로 제작이 확인된 후 </a:t>
            </a:r>
            <a:r>
              <a:rPr lang="ko-KR" altLang="en-US" dirty="0" err="1" smtClean="0"/>
              <a:t>런칭함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런칭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사이트를 시장에 내놓는다는 의미로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버그의 발생은 웹 사이트의 신뢰도에 상당한 영향을 미치므로 정확한 테스트가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모니터링을 통해 웹 사이트 개선 및 수정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작업 완료 후 사이트 관련 데이터 및 산출물을 제작 의뢰인에게 전달 및 사이트 관리 및 유지 보수 관련 모든 절차와 내용을 매뉴얼로 제작하여 관리자 교육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484106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런칭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307354" y="1397918"/>
            <a:ext cx="6379696" cy="5271441"/>
            <a:chOff x="1307354" y="1397918"/>
            <a:chExt cx="6379696" cy="527144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7354" y="1397918"/>
              <a:ext cx="6379696" cy="499944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403648" y="6392360"/>
              <a:ext cx="36343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3-4]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프로젝트 프로세스의 단계별 수행 업무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1204185"/>
          </a:xfrm>
        </p:spPr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프로젝트 프로세스를 설명해보자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시스템 개발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2572337"/>
          </a:xfrm>
        </p:spPr>
        <p:txBody>
          <a:bodyPr/>
          <a:lstStyle/>
          <a:p>
            <a:r>
              <a:rPr lang="ko-KR" altLang="en-US" dirty="0" smtClean="0"/>
              <a:t>폭포수 모델 </a:t>
            </a:r>
            <a:r>
              <a:rPr lang="en-US" altLang="ko-KR" dirty="0" smtClean="0"/>
              <a:t>(Waterfall Model)</a:t>
            </a:r>
            <a:endParaRPr lang="en-US" altLang="ko-KR" dirty="0"/>
          </a:p>
          <a:p>
            <a:pPr lvl="1"/>
            <a:r>
              <a:rPr lang="ko-KR" altLang="en-US" dirty="0" err="1" smtClean="0"/>
              <a:t>워터풀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폭포수 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선형순차 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단계적 생명 주기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개발은 각 단계를 확실히 매듭짓고 다음 단계로 넘어간다는 의미에서 붙여진 명칭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전통적인 시스템 생명주기 모델로 소프트웨어 개발 시 가장 널리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요구 사항 분석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설계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구현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시험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유지보수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의 단계를 거치며 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각 단계 완료 후 다음 단계로 이동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632821" y="3501008"/>
            <a:ext cx="4427706" cy="3133892"/>
            <a:chOff x="2632821" y="3501008"/>
            <a:chExt cx="4427706" cy="313389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2821" y="3501008"/>
              <a:ext cx="4427706" cy="287800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632821" y="6357901"/>
              <a:ext cx="1778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3-5]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폭포수 모델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시스템 개발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5077767" cy="4588561"/>
          </a:xfrm>
        </p:spPr>
        <p:txBody>
          <a:bodyPr/>
          <a:lstStyle/>
          <a:p>
            <a:r>
              <a:rPr lang="ko-KR" altLang="en-US" dirty="0" smtClean="0"/>
              <a:t>원형 모델</a:t>
            </a:r>
            <a:endParaRPr lang="en-US" altLang="ko-KR" dirty="0"/>
          </a:p>
          <a:p>
            <a:pPr lvl="1"/>
            <a:r>
              <a:rPr lang="ko-KR" altLang="en-US" dirty="0" smtClean="0"/>
              <a:t>폭포수 모델의 단점을 보완하기 위해 점진적으로 시스템을 개발하는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개발 시 고객이 목표를 정의하였으나 요구한 속성을 어떻게 만족시킬 지 잘 모르는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구체적이지 않은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수시로 변경되는 경우 등에 사용하는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시제품</a:t>
            </a:r>
            <a:r>
              <a:rPr lang="en-US" altLang="ko-KR" dirty="0" smtClean="0"/>
              <a:t>(prototype,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보여주고 다시 작업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5277222" y="1493816"/>
            <a:ext cx="3672408" cy="3940375"/>
            <a:chOff x="5277222" y="1493816"/>
            <a:chExt cx="3672408" cy="3940375"/>
          </a:xfrm>
        </p:grpSpPr>
        <p:sp>
          <p:nvSpPr>
            <p:cNvPr id="5" name="TextBox 4"/>
            <p:cNvSpPr txBox="1"/>
            <p:nvPr/>
          </p:nvSpPr>
          <p:spPr>
            <a:xfrm>
              <a:off x="6304384" y="5157192"/>
              <a:ext cx="162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3-6]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원형 모델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7222" y="1493816"/>
              <a:ext cx="3672408" cy="33917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0">
              <a:schemeClr val="accent1">
                <a:tint val="44500"/>
                <a:satMod val="160000"/>
              </a:schemeClr>
            </a:gs>
            <a:gs pos="98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시스템 개발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개발 방법론인 폭포수 모델과 원형 모델의 장단점을 알아보자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 상업적인 사이트와 비상업적인 사이트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사이트의 목적을 나눠놓은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수익을 위한 상업적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직접적인 수익을 위한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쇼핑몰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제공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경매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수익을 얻는 사이트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비용 절감을 위한 상업적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홍보 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인터넷을 통한 오프라인 업무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서비스 통합 처리 시스템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직원 채용 및 직원 교육 사이트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비상업적 사이트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취미 생활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커뮤니티 모임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비상업적 학술 사이트 공익 사이트 등 다양한 목적을 가짐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04186"/>
          </a:xfrm>
        </p:spPr>
        <p:txBody>
          <a:bodyPr/>
          <a:lstStyle/>
          <a:p>
            <a:r>
              <a:rPr lang="ko-KR" altLang="en-US" dirty="0" smtClean="0"/>
              <a:t> 상업적인 사이트와 비상업적인 사이트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사이트의 목적을 나눠놓은 분류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3-1] </a:t>
            </a:r>
            <a:r>
              <a:rPr lang="ko-KR" altLang="en-US" sz="1500" dirty="0" smtClean="0"/>
              <a:t>기업 홍보를 목적으로 하는 사이트</a:t>
            </a:r>
            <a:endParaRPr lang="en-US" altLang="ko-KR" sz="15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979712" y="2276872"/>
            <a:ext cx="4896544" cy="4453463"/>
            <a:chOff x="1979712" y="2204864"/>
            <a:chExt cx="4896544" cy="4453463"/>
          </a:xfrm>
        </p:grpSpPr>
        <p:pic>
          <p:nvPicPr>
            <p:cNvPr id="7170" name="Picture 2" descr="D:\강의교안\3장_img\3장_img\ch03-07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2204864"/>
              <a:ext cx="4824536" cy="41923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979712" y="6381328"/>
              <a:ext cx="1919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3-7] SK </a:t>
              </a:r>
              <a:r>
                <a:rPr lang="ko-KR" altLang="en-US" sz="1200" b="1" dirty="0" smtClean="0">
                  <a:latin typeface="+mn-ea"/>
                  <a:ea typeface="+mn-ea"/>
                </a:rPr>
                <a:t>웹 사이트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04186"/>
          </a:xfrm>
        </p:spPr>
        <p:txBody>
          <a:bodyPr/>
          <a:lstStyle/>
          <a:p>
            <a:r>
              <a:rPr lang="ko-KR" altLang="en-US" dirty="0" smtClean="0"/>
              <a:t> 상업적인 사이트와 비상업적인 사이트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사이트의 목적을 나눠놓은 분류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3-2] </a:t>
            </a:r>
            <a:r>
              <a:rPr lang="ko-KR" altLang="en-US" sz="1500" dirty="0" smtClean="0"/>
              <a:t>비용 절감을 위한 사이트의 목적 정의 내용</a:t>
            </a:r>
            <a:endParaRPr lang="en-US" altLang="ko-KR" sz="15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384554" y="2359913"/>
            <a:ext cx="4274664" cy="3517359"/>
            <a:chOff x="384554" y="2276872"/>
            <a:chExt cx="4274664" cy="3517359"/>
          </a:xfrm>
        </p:grpSpPr>
        <p:pic>
          <p:nvPicPr>
            <p:cNvPr id="8194" name="Picture 2" descr="D:\강의교안\3장_img\3장_img\ch03-08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2276872"/>
              <a:ext cx="4191674" cy="324036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84554" y="5517232"/>
              <a:ext cx="3035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3-8] LG mobile</a:t>
              </a:r>
              <a:r>
                <a:rPr lang="ko-KR" altLang="en-US" sz="1200" b="1" dirty="0" smtClean="0">
                  <a:latin typeface="+mn-ea"/>
                  <a:ea typeface="+mn-ea"/>
                </a:rPr>
                <a:t>의 프로모션 사이트</a:t>
              </a:r>
              <a:endParaRPr lang="en-US" altLang="ko-KR" sz="1200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64286" y="2355721"/>
            <a:ext cx="3912170" cy="4385647"/>
            <a:chOff x="4788024" y="2257822"/>
            <a:chExt cx="3912170" cy="4385647"/>
          </a:xfrm>
        </p:grpSpPr>
        <p:pic>
          <p:nvPicPr>
            <p:cNvPr id="8195" name="Picture 3" descr="D:\강의교안\3장_img\3장_img\ch03-09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2257822"/>
              <a:ext cx="3840162" cy="41243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0">
                  <a:schemeClr val="accent1">
                    <a:tint val="44500"/>
                    <a:satMod val="160000"/>
                  </a:schemeClr>
                </a:gs>
                <a:gs pos="98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788024" y="6366470"/>
              <a:ext cx="2573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3-9] LG mobile</a:t>
              </a:r>
              <a:r>
                <a:rPr lang="ko-KR" altLang="en-US" sz="1200" b="1" dirty="0" smtClean="0">
                  <a:latin typeface="+mn-ea"/>
                  <a:ea typeface="+mn-ea"/>
                </a:rPr>
                <a:t>의 리뷰 로그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1204186"/>
          </a:xfrm>
        </p:spPr>
        <p:txBody>
          <a:bodyPr/>
          <a:lstStyle/>
          <a:p>
            <a:r>
              <a:rPr lang="ko-KR" altLang="en-US" dirty="0" smtClean="0"/>
              <a:t> 상업적인 사이트와 비상업적인 사이트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사이트의 목적을 나눠놓은 분류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3-3] </a:t>
            </a:r>
            <a:r>
              <a:rPr lang="ko-KR" altLang="en-US" sz="1500" dirty="0" smtClean="0"/>
              <a:t>직접적인 수익을 위한 사이트의 목적 정의</a:t>
            </a:r>
            <a:endParaRPr lang="en-US" altLang="ko-KR" sz="15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267744" y="2204864"/>
            <a:ext cx="4628190" cy="4557028"/>
            <a:chOff x="2267744" y="2132856"/>
            <a:chExt cx="4628190" cy="4557028"/>
          </a:xfrm>
        </p:grpSpPr>
        <p:sp>
          <p:nvSpPr>
            <p:cNvPr id="10" name="TextBox 9"/>
            <p:cNvSpPr txBox="1"/>
            <p:nvPr/>
          </p:nvSpPr>
          <p:spPr>
            <a:xfrm>
              <a:off x="2267744" y="6412885"/>
              <a:ext cx="46281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3-10]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커뮤니티와 쇼핑몰의 형태를 취하고 있는 </a:t>
              </a:r>
              <a:r>
                <a:rPr lang="en-US" altLang="ko-KR" sz="1200" b="1" dirty="0" err="1" smtClean="0">
                  <a:latin typeface="+mn-ea"/>
                  <a:ea typeface="+mn-ea"/>
                </a:rPr>
                <a:t>DCinside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9218" name="Picture 2" descr="D:\강의교안\3장_img\3장_img\ch03-10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2038" y="2132856"/>
              <a:ext cx="3840162" cy="42640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 제작 프로세스를 알아본다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 제작 프로세스 중 웹 기획 프로세스를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사이트의 기획과 설계에 있어서 사이트 목적 파악의 중요성을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사이트를 만드는 목적에는 어떠한 것들이 있는지 알아본다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웹 사이트의 목적을 정의하는 방법을 이해한다</a:t>
            </a:r>
            <a:endParaRPr lang="en-US" altLang="ko-KR" sz="2400" dirty="0" smtClean="0"/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dirty="0" smtClean="0"/>
              <a:t>다양한 웹 사이트의 목적을 정의해본다</a:t>
            </a:r>
            <a:endParaRPr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4300529"/>
          </a:xfrm>
        </p:spPr>
        <p:txBody>
          <a:bodyPr/>
          <a:lstStyle/>
          <a:p>
            <a:r>
              <a:rPr lang="ko-KR" altLang="en-US" dirty="0" smtClean="0"/>
              <a:t> 상업적인 사이트와 비상업적인 사이트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 err="1" smtClean="0"/>
              <a:t>프로파일러</a:t>
            </a:r>
            <a:r>
              <a:rPr lang="en-US" altLang="ko-KR" dirty="0" smtClean="0"/>
              <a:t>(Project Profiler)</a:t>
            </a:r>
            <a:r>
              <a:rPr lang="ko-KR" altLang="en-US" dirty="0" smtClean="0"/>
              <a:t>를 작성하는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사이트의 목적을 정확하게 파악하기 위해 사이트 제작 전문 업체에서는 클라이언트를 대상으로 프로젝트 </a:t>
            </a:r>
            <a:r>
              <a:rPr lang="ko-KR" altLang="en-US" dirty="0" err="1" smtClean="0"/>
              <a:t>프로파일러를</a:t>
            </a:r>
            <a:r>
              <a:rPr lang="ko-KR" altLang="en-US" dirty="0" smtClean="0"/>
              <a:t> 작성하게 하는 프로세스가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 리스트를 해당 사이트 개발을 의뢰한 클라이언트에게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클라이언트는 답변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</a:t>
            </a:r>
            <a:r>
              <a:rPr lang="ko-KR" altLang="en-US" dirty="0" err="1" smtClean="0"/>
              <a:t>프로파일러의</a:t>
            </a:r>
            <a:r>
              <a:rPr lang="ko-KR" altLang="en-US" dirty="0" smtClean="0"/>
              <a:t> 항목은 제작할 사이트의 특성에 따라 조정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항목도 변경될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[</a:t>
            </a:r>
            <a:r>
              <a:rPr lang="ko-KR" altLang="en-US" sz="1500" dirty="0" smtClean="0"/>
              <a:t>사례 </a:t>
            </a:r>
            <a:r>
              <a:rPr lang="en-US" altLang="ko-KR" sz="1500" dirty="0" smtClean="0"/>
              <a:t>3-4] </a:t>
            </a:r>
            <a:r>
              <a:rPr lang="ko-KR" altLang="en-US" sz="1500" dirty="0" smtClean="0"/>
              <a:t>제작 전문 업체의 프로젝트 </a:t>
            </a:r>
            <a:r>
              <a:rPr lang="ko-KR" altLang="en-US" sz="1500" dirty="0" err="1" smtClean="0"/>
              <a:t>프로파일러</a:t>
            </a:r>
            <a:endParaRPr lang="en-US" altLang="ko-KR" sz="1500" dirty="0" smtClean="0"/>
          </a:p>
          <a:p>
            <a:pPr lvl="2">
              <a:buNone/>
            </a:pPr>
            <a:r>
              <a:rPr lang="en-US" altLang="ko-KR" sz="1500" dirty="0" smtClean="0"/>
              <a:t>   </a:t>
            </a:r>
            <a:r>
              <a:rPr lang="en-US" altLang="ko-KR" sz="1500" dirty="0" smtClean="0">
                <a:solidFill>
                  <a:srgbClr val="FF0000"/>
                </a:solidFill>
              </a:rPr>
              <a:t>※ p. 80 ~  84 </a:t>
            </a:r>
            <a:r>
              <a:rPr lang="ko-KR" altLang="en-US" sz="1500" dirty="0" smtClean="0">
                <a:solidFill>
                  <a:srgbClr val="FF0000"/>
                </a:solidFill>
              </a:rPr>
              <a:t>참고 및  </a:t>
            </a:r>
            <a:r>
              <a:rPr lang="en-US" altLang="ko-KR" sz="1500" dirty="0" smtClean="0">
                <a:solidFill>
                  <a:srgbClr val="FF0000"/>
                </a:solidFill>
                <a:hlinkClick r:id="rId2"/>
              </a:rPr>
              <a:t>http://www.hanb.co.kr/exam/1891</a:t>
            </a: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  <a:r>
              <a:rPr lang="ko-KR" altLang="en-US" sz="1500" dirty="0" smtClean="0">
                <a:solidFill>
                  <a:srgbClr val="FF0000"/>
                </a:solidFill>
              </a:rPr>
              <a:t>접속 후 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Form_The</a:t>
            </a:r>
            <a:r>
              <a:rPr lang="en-US" altLang="ko-KR" sz="1500" dirty="0" smtClean="0">
                <a:solidFill>
                  <a:srgbClr val="FF0000"/>
                </a:solidFill>
              </a:rPr>
              <a:t> Project Profiler.cod </a:t>
            </a:r>
            <a:r>
              <a:rPr lang="ko-KR" altLang="en-US" sz="1500" dirty="0" smtClean="0">
                <a:solidFill>
                  <a:srgbClr val="FF0000"/>
                </a:solidFill>
              </a:rPr>
              <a:t>파일 다운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0">
              <a:schemeClr val="accent1">
                <a:tint val="44500"/>
                <a:satMod val="160000"/>
              </a:schemeClr>
            </a:gs>
            <a:gs pos="98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380649"/>
          </a:xfrm>
        </p:spPr>
        <p:txBody>
          <a:bodyPr/>
          <a:lstStyle/>
          <a:p>
            <a:r>
              <a:rPr lang="ko-KR" altLang="en-US" dirty="0" smtClean="0"/>
              <a:t> 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 절감을 위한 사이트에는 어떤 것들이 있는지 찾아보고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한 가지를 선정하여 다음과 같은 항목으로 사이트의 목적을 정의해보자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1]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사이트 목적의 종류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도메인과 사이트 목적과의 적절성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2]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en-US" altLang="ko-KR" dirty="0" smtClean="0"/>
              <a:t>000 </a:t>
            </a:r>
            <a:r>
              <a:rPr lang="ko-KR" altLang="en-US" dirty="0" smtClean="0"/>
              <a:t>사이트를 한 문장으로 정의해보자</a:t>
            </a:r>
            <a:r>
              <a:rPr lang="en-US" altLang="ko-KR" dirty="0" smtClean="0"/>
              <a:t>.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en-US" altLang="ko-KR" dirty="0" smtClean="0"/>
              <a:t>000 </a:t>
            </a:r>
            <a:r>
              <a:rPr lang="ko-KR" altLang="en-US" dirty="0" smtClean="0"/>
              <a:t>사이트의 경쟁력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차별화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3]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err="1" smtClean="0"/>
              <a:t>타겟</a:t>
            </a:r>
            <a:r>
              <a:rPr lang="ko-KR" altLang="en-US" dirty="0" smtClean="0"/>
              <a:t> 고객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err="1" smtClean="0"/>
              <a:t>타겟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사이트 목적과 사이트 디자인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콘텐츠와의</a:t>
            </a:r>
            <a:r>
              <a:rPr lang="ko-KR" altLang="en-US" dirty="0" smtClean="0"/>
              <a:t> 적절성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0">
              <a:schemeClr val="accent1">
                <a:tint val="44500"/>
                <a:satMod val="160000"/>
              </a:schemeClr>
            </a:gs>
            <a:gs pos="98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200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사이트의 목적과 그에 따른 웹 사이트의 종류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380649"/>
          </a:xfrm>
        </p:spPr>
        <p:txBody>
          <a:bodyPr/>
          <a:lstStyle/>
          <a:p>
            <a:r>
              <a:rPr lang="ko-KR" altLang="en-US" dirty="0" smtClean="0"/>
              <a:t> 실습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직접적인 수익을 위한 사이트에는 어떤 것들이 있는지 찾아보고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 한가지를 선정하여 다음과 같은 항목으로 사이트의 목적을 정의해보자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1]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err="1" smtClean="0"/>
              <a:t>도메인명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사이트 목적의 종류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smtClean="0"/>
              <a:t>도메인과 사이트 목적과의 적절성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2]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en-US" altLang="ko-KR" dirty="0" smtClean="0"/>
              <a:t>000 </a:t>
            </a:r>
            <a:r>
              <a:rPr lang="ko-KR" altLang="en-US" dirty="0" smtClean="0"/>
              <a:t>사이트를 한 문장으로 정의해보자</a:t>
            </a:r>
            <a:r>
              <a:rPr lang="en-US" altLang="ko-KR" dirty="0" smtClean="0"/>
              <a:t>.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en-US" altLang="ko-KR" dirty="0" smtClean="0"/>
              <a:t>000 </a:t>
            </a:r>
            <a:r>
              <a:rPr lang="ko-KR" altLang="en-US" dirty="0" smtClean="0"/>
              <a:t>사이트의 경쟁력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차별화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사이트 정의 </a:t>
            </a:r>
            <a:r>
              <a:rPr lang="en-US" altLang="ko-KR" dirty="0" smtClean="0"/>
              <a:t>3]</a:t>
            </a:r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err="1" smtClean="0"/>
              <a:t>타겟</a:t>
            </a:r>
            <a:r>
              <a:rPr lang="ko-KR" altLang="en-US" dirty="0" smtClean="0"/>
              <a:t> 고객</a:t>
            </a:r>
            <a:endParaRPr lang="en-US" altLang="ko-KR" dirty="0" smtClean="0"/>
          </a:p>
          <a:p>
            <a:pPr marL="1144588" lvl="4" indent="-342900">
              <a:buFont typeface="+mj-ea"/>
              <a:buAutoNum type="circleNumDbPlain"/>
            </a:pPr>
            <a:r>
              <a:rPr lang="ko-KR" altLang="en-US" dirty="0" err="1" smtClean="0"/>
              <a:t>타겟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사이트 목적과 사이트 디자인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콘텐츠와의</a:t>
            </a:r>
            <a:r>
              <a:rPr lang="ko-KR" altLang="en-US" dirty="0" smtClean="0"/>
              <a:t> 적절성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36867" name="내용 개체 틀 3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r>
              <a:rPr lang="ko-KR" altLang="en-US" dirty="0" smtClean="0"/>
              <a:t>웹 기획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성공적인 웹사이트의 첫 번째 조건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 프로젝트 프로세스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시스템 개발 모델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 사이트의 목적과 그에 따른 웹 사이트의 종류</a:t>
            </a:r>
            <a:endParaRPr lang="en-US" altLang="ko-KR" dirty="0" smtClean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484088"/>
          </a:xfrm>
        </p:spPr>
        <p:txBody>
          <a:bodyPr/>
          <a:lstStyle/>
          <a:p>
            <a:r>
              <a:rPr lang="ko-KR" altLang="en-US" dirty="0" smtClean="0"/>
              <a:t>웹 사이트의 프로젝트 프로세스</a:t>
            </a:r>
            <a:endParaRPr lang="en-US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355609" y="1988840"/>
            <a:ext cx="8680887" cy="2268045"/>
            <a:chOff x="201140" y="1761783"/>
            <a:chExt cx="8680887" cy="2268045"/>
          </a:xfrm>
        </p:grpSpPr>
        <p:sp>
          <p:nvSpPr>
            <p:cNvPr id="12" name="TextBox 11"/>
            <p:cNvSpPr txBox="1"/>
            <p:nvPr/>
          </p:nvSpPr>
          <p:spPr>
            <a:xfrm>
              <a:off x="385083" y="3752829"/>
              <a:ext cx="3118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3-1] </a:t>
              </a:r>
              <a:r>
                <a:rPr lang="ko-KR" altLang="en-US" sz="1200" b="1" dirty="0" smtClean="0">
                  <a:latin typeface="+mn-ea"/>
                  <a:ea typeface="+mn-ea"/>
                </a:rPr>
                <a:t>웹 사이트의 프로젝트 프로세스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1140" y="1761783"/>
              <a:ext cx="8680887" cy="19725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2788344"/>
          </a:xfrm>
        </p:spPr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계획 수립</a:t>
            </a:r>
            <a:endParaRPr lang="en-US" dirty="0" smtClean="0"/>
          </a:p>
          <a:p>
            <a:pPr lvl="1"/>
            <a:r>
              <a:rPr lang="ko-KR" altLang="en-US" dirty="0" smtClean="0"/>
              <a:t>프로젝트 시작 후 가장 먼저 진행할 단계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프로젝트에 투입할 제작자가 선정되면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매니저</a:t>
            </a:r>
            <a:r>
              <a:rPr lang="en-US" altLang="ko-KR" dirty="0" smtClean="0"/>
              <a:t>(PM, Project Manager)</a:t>
            </a:r>
            <a:r>
              <a:rPr lang="ko-KR" altLang="en-US" dirty="0" smtClean="0"/>
              <a:t>는 프로젝트 기간동안 프로젝트 전체를 총괄하면서 세세한 요소를 관리하고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프로젝트를 진행하는 동안 진행 내용을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 시점까지 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평가하는 업무 수행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195736" y="3356992"/>
            <a:ext cx="4567276" cy="3229327"/>
            <a:chOff x="2195736" y="3356992"/>
            <a:chExt cx="4567276" cy="322932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0428" t="28250" r="36603" b="39250"/>
            <a:stretch>
              <a:fillRect/>
            </a:stretch>
          </p:blipFill>
          <p:spPr bwMode="auto">
            <a:xfrm>
              <a:off x="2771800" y="3356992"/>
              <a:ext cx="3286100" cy="2906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195736" y="6309320"/>
              <a:ext cx="4567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3-2]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프로젝트 계획 수립 시 프로젝트 매니저의 주요 업무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4084488"/>
          </a:xfrm>
        </p:spPr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</a:t>
            </a:r>
            <a:endParaRPr lang="en-US" dirty="0" smtClean="0"/>
          </a:p>
          <a:p>
            <a:pPr lvl="1"/>
            <a:r>
              <a:rPr lang="ko-KR" altLang="en-US" dirty="0" smtClean="0"/>
              <a:t>본격적인 기획 업무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아이디어를 정리하여 개선하거나 새로 구축하려는 사이트의 목적을 명확히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 후 정보 수집을 통한 분석 단계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 수집 방법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로그 분석을 통한 정보 수집 방법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리서치를 통한 정보 수집 방법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신문이나 통계청 등 이미 공표된 정보 수집 방법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사용성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(Usability Test)</a:t>
            </a:r>
            <a:r>
              <a:rPr lang="ko-KR" altLang="en-US" dirty="0" smtClean="0"/>
              <a:t>를 통한 정보 수집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통한 환경 요구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요구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사이트의 장단점 및 개선 방향 등을 분석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4084488"/>
          </a:xfrm>
        </p:spPr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구성</a:t>
            </a:r>
            <a:endParaRPr lang="en-US" dirty="0" smtClean="0"/>
          </a:p>
          <a:p>
            <a:pPr lvl="1"/>
            <a:r>
              <a:rPr lang="ko-KR" altLang="en-US" dirty="0" smtClean="0"/>
              <a:t>웹 사이트의 제작 방향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사이트를 제작하는 목적과 분석 내용에 따라 제작 방향을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기준에 따라 사이트에 포함할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범위와 내용을 결정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어떤 </a:t>
            </a:r>
            <a:r>
              <a:rPr lang="ko-KR" altLang="en-US" dirty="0" err="1" smtClean="0"/>
              <a:t>콘텐츠와</a:t>
            </a:r>
            <a:r>
              <a:rPr lang="ko-KR" altLang="en-US" dirty="0" smtClean="0"/>
              <a:t> 내용으로 사이트를 구성할 것인지 계획하고 </a:t>
            </a:r>
            <a:r>
              <a:rPr lang="ko-KR" altLang="en-US" dirty="0" err="1" smtClean="0"/>
              <a:t>프로듀싱</a:t>
            </a:r>
            <a:r>
              <a:rPr lang="ko-KR" altLang="en-US" dirty="0" smtClean="0"/>
              <a:t> 하는 작업 수행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인포메이션 아키텍처 </a:t>
            </a:r>
            <a:r>
              <a:rPr lang="en-US" altLang="ko-KR" dirty="0" smtClean="0"/>
              <a:t>(Information Architecture)</a:t>
            </a:r>
          </a:p>
          <a:p>
            <a:pPr lvl="1"/>
            <a:r>
              <a:rPr lang="ko-KR" altLang="en-US" dirty="0" smtClean="0"/>
              <a:t>준비한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조직적으로 정리하는 등의 구조화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사이트의 구조 설계와 페이지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레이아웃 설계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설계</a:t>
            </a:r>
            <a:r>
              <a:rPr lang="en-US" altLang="ko-KR" dirty="0" smtClean="0"/>
              <a:t>, UI (User Interface)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레이블링</a:t>
            </a:r>
            <a:r>
              <a:rPr lang="ko-KR" altLang="en-US" dirty="0" smtClean="0"/>
              <a:t> 설계 등을 수행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buNone/>
            </a:pPr>
            <a:r>
              <a:rPr lang="ko-KR" altLang="ko-KR" dirty="0" smtClean="0">
                <a:solidFill>
                  <a:srgbClr val="FF0000"/>
                </a:solidFill>
                <a:latin typeface="맑은 고딕" pitchFamily="50" charset="-127"/>
              </a:rPr>
              <a:t>※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</a:rPr>
              <a:t> 2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</a:rPr>
              <a:t>, 3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</a:rPr>
              <a:t>단계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</a:rPr>
              <a:t>, 4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</a:rPr>
              <a:t>단계에서 이루어지는 작업을 웹 기획이라 함</a:t>
            </a:r>
            <a:endParaRPr lang="en-US" altLang="ko-KR" dirty="0" smtClean="0">
              <a:solidFill>
                <a:srgbClr val="FF0000"/>
              </a:solidFill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236616"/>
          </a:xfrm>
        </p:spPr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</a:t>
            </a:r>
            <a:endParaRPr lang="en-US" dirty="0" smtClean="0"/>
          </a:p>
          <a:p>
            <a:pPr lvl="1"/>
            <a:r>
              <a:rPr lang="ko-KR" altLang="en-US" dirty="0" smtClean="0"/>
              <a:t>웹 디자인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설계가 이루어지고 스토리보드가 나온 항목에 한해서 웹 디자인 작업 수행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웹 기획자와 디자이너는 스토리보드의 문서화를 통해 의견 전달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전달된 내용이 의도한 대로 이루어지고 있는지 수시로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사이트의 목적과 개발 방향에 따른 디자인 기획이 필요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유사 사이트의 디자인과 경쟁사 사이트의 디자인 등을 벤치마킹하고 현 사이트의 장단점을 분석하여 디자인 </a:t>
            </a:r>
            <a:r>
              <a:rPr lang="ko-KR" altLang="en-US" dirty="0" err="1" smtClean="0"/>
              <a:t>콘셉트를</a:t>
            </a:r>
            <a:r>
              <a:rPr lang="ko-KR" altLang="en-US" dirty="0" smtClean="0"/>
              <a:t> 정한 후 제작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중요한 화면의 경우 몇 가지 대안 제시가 요구됨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디자인 작업 진행 후 개발 코딩 수행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디자인 작업의 우선순위를 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기획자는 여러 사항들을 정리하여 차트에 일정으로 만들어 디자이너와 개발자에게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 사항 점검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스케줄의 형태는 다양하며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업무의 효율성을 고려하여 단위 별로 업무 내용을 나누고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개발자와 디자이너 간의 작업 일정을 조율해야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웹 프로젝트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71"/>
            <a:ext cx="8715375" cy="484106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디자인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28119" y="1412776"/>
            <a:ext cx="6700265" cy="5173543"/>
            <a:chOff x="1328119" y="1412776"/>
            <a:chExt cx="6700265" cy="5173543"/>
          </a:xfrm>
        </p:grpSpPr>
        <p:pic>
          <p:nvPicPr>
            <p:cNvPr id="3074" name="Picture 2" descr="D:\강의교안\3장_img\3장_img\ch03-0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9" y="1412776"/>
              <a:ext cx="6624735" cy="492206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328119" y="6309320"/>
              <a:ext cx="4540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  <a:ea typeface="+mn-ea"/>
                </a:rPr>
                <a:t>[</a:t>
              </a:r>
              <a:r>
                <a:rPr lang="ko-KR" altLang="en-US" sz="1200" b="1" dirty="0" smtClean="0">
                  <a:latin typeface="+mn-ea"/>
                  <a:ea typeface="+mn-ea"/>
                </a:rPr>
                <a:t>그림 </a:t>
              </a:r>
              <a:r>
                <a:rPr lang="en-US" altLang="ko-KR" sz="1200" b="1" dirty="0" smtClean="0">
                  <a:latin typeface="+mn-ea"/>
                  <a:ea typeface="+mn-ea"/>
                </a:rPr>
                <a:t>3-3] </a:t>
              </a:r>
              <a:r>
                <a:rPr lang="ko-KR" altLang="en-US" sz="1200" b="1" dirty="0" smtClean="0">
                  <a:latin typeface="+mn-ea"/>
                  <a:ea typeface="+mn-ea"/>
                </a:rPr>
                <a:t>프로젝트 스케줄 사례 </a:t>
              </a:r>
              <a:r>
                <a:rPr lang="en-US" altLang="ko-KR" sz="1200" b="1" dirty="0" smtClean="0">
                  <a:latin typeface="+mn-ea"/>
                  <a:ea typeface="+mn-ea"/>
                </a:rPr>
                <a:t>(</a:t>
              </a:r>
              <a:r>
                <a:rPr lang="ko-KR" altLang="en-US" sz="1200" b="1" dirty="0" smtClean="0">
                  <a:latin typeface="+mn-ea"/>
                  <a:ea typeface="+mn-ea"/>
                </a:rPr>
                <a:t>강원도개발공사전체일정</a:t>
              </a:r>
              <a:r>
                <a:rPr lang="en-US" altLang="ko-KR" sz="1200" b="1" dirty="0" smtClean="0">
                  <a:latin typeface="+mn-ea"/>
                  <a:ea typeface="+mn-ea"/>
                </a:rPr>
                <a:t>.</a:t>
              </a:r>
              <a:r>
                <a:rPr lang="en-US" altLang="ko-KR" sz="1200" b="1" dirty="0" err="1" smtClean="0">
                  <a:latin typeface="+mn-ea"/>
                  <a:ea typeface="+mn-ea"/>
                </a:rPr>
                <a:t>xls</a:t>
              </a:r>
              <a:r>
                <a:rPr lang="en-US" altLang="ko-KR" sz="1200" b="1" dirty="0" smtClean="0">
                  <a:latin typeface="+mn-ea"/>
                  <a:ea typeface="+mn-ea"/>
                </a:rPr>
                <a:t>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6629</TotalTime>
  <Words>1150</Words>
  <Application>Microsoft Office PowerPoint</Application>
  <PresentationFormat>화면 슬라이드 쇼(4:3)</PresentationFormat>
  <Paragraphs>158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한빛마스터</vt:lpstr>
      <vt:lpstr>웹 사이트 기획과 설계</vt:lpstr>
      <vt:lpstr>PowerPoint 프레젠테이션</vt:lpstr>
      <vt:lpstr>목 차</vt:lpstr>
      <vt:lpstr>01 웹 프로젝트 프로세스</vt:lpstr>
      <vt:lpstr>01 웹 프로젝트 프로세스</vt:lpstr>
      <vt:lpstr>01 웹 프로젝트 프로세스</vt:lpstr>
      <vt:lpstr>01 웹 프로젝트 프로세스</vt:lpstr>
      <vt:lpstr>01 웹 프로젝트 프로세스</vt:lpstr>
      <vt:lpstr>01 웹 프로젝트 프로세스</vt:lpstr>
      <vt:lpstr>01 웹 프로젝트 프로세스</vt:lpstr>
      <vt:lpstr>01 웹 프로젝트 프로세스</vt:lpstr>
      <vt:lpstr>01 웹 프로젝트 프로세스</vt:lpstr>
      <vt:lpstr>02 시스템 개발 모델</vt:lpstr>
      <vt:lpstr>02 시스템 개발 모델</vt:lpstr>
      <vt:lpstr>02 시스템 개발 모델</vt:lpstr>
      <vt:lpstr>03 웹 사이트의 목적과 그에 따른 웹 사이트의 종류</vt:lpstr>
      <vt:lpstr>03 웹 사이트의 목적과 그에 따른 웹 사이트의 종류</vt:lpstr>
      <vt:lpstr>03 웹 사이트의 목적과 그에 따른 웹 사이트의 종류</vt:lpstr>
      <vt:lpstr>03 웹 사이트의 목적과 그에 따른 웹 사이트의 종류</vt:lpstr>
      <vt:lpstr>03 웹 사이트의 목적과 그에 따른 웹 사이트의 종류</vt:lpstr>
      <vt:lpstr>03 웹 사이트의 목적과 그에 따른 웹 사이트의 종류</vt:lpstr>
      <vt:lpstr>03 웹 사이트의 목적과 그에 따른 웹 사이트의 종류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Hiya</cp:lastModifiedBy>
  <cp:revision>391</cp:revision>
  <dcterms:created xsi:type="dcterms:W3CDTF">1601-01-01T00:00:00Z</dcterms:created>
  <dcterms:modified xsi:type="dcterms:W3CDTF">2012-02-05T17:51:17Z</dcterms:modified>
</cp:coreProperties>
</file>