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18"/>
  </p:notesMasterIdLst>
  <p:handoutMasterIdLst>
    <p:handoutMasterId r:id="rId19"/>
  </p:handoutMasterIdLst>
  <p:sldIdLst>
    <p:sldId id="302" r:id="rId2"/>
    <p:sldId id="258" r:id="rId3"/>
    <p:sldId id="399" r:id="rId4"/>
    <p:sldId id="551" r:id="rId5"/>
    <p:sldId id="552" r:id="rId6"/>
    <p:sldId id="553" r:id="rId7"/>
    <p:sldId id="566" r:id="rId8"/>
    <p:sldId id="554" r:id="rId9"/>
    <p:sldId id="555" r:id="rId10"/>
    <p:sldId id="556" r:id="rId11"/>
    <p:sldId id="557" r:id="rId12"/>
    <p:sldId id="567" r:id="rId13"/>
    <p:sldId id="568" r:id="rId14"/>
    <p:sldId id="569" r:id="rId15"/>
    <p:sldId id="570" r:id="rId16"/>
    <p:sldId id="330" r:id="rId17"/>
  </p:sldIdLst>
  <p:sldSz cx="9144000" cy="6858000" type="screen4x3"/>
  <p:notesSz cx="7099300" cy="10234613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C58371"/>
    <a:srgbClr val="EBFC10"/>
    <a:srgbClr val="FF3300"/>
    <a:srgbClr val="87A846"/>
    <a:srgbClr val="556A2C"/>
    <a:srgbClr val="CC3300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33" autoAdjust="0"/>
    <p:restoredTop sz="99857" autoAdjust="0"/>
  </p:normalViewPr>
  <p:slideViewPr>
    <p:cSldViewPr showGuides="1">
      <p:cViewPr varScale="1">
        <p:scale>
          <a:sx n="111" d="100"/>
          <a:sy n="111" d="100"/>
        </p:scale>
        <p:origin x="-1794" y="-78"/>
      </p:cViewPr>
      <p:guideLst>
        <p:guide orient="horz" pos="2832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4" d="100"/>
          <a:sy n="54" d="100"/>
        </p:scale>
        <p:origin x="-2160" y="-9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8109424-9B36-46C3-9AD7-E60826B288A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94354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60CB9FF-4B03-4985-8A51-8986B211B02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12855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09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7" descr="배경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416"/>
          <p:cNvSpPr>
            <a:spLocks noChangeShapeType="1"/>
          </p:cNvSpPr>
          <p:nvPr userDrawn="1"/>
        </p:nvSpPr>
        <p:spPr bwMode="gray">
          <a:xfrm>
            <a:off x="0" y="1412875"/>
            <a:ext cx="9144000" cy="0"/>
          </a:xfrm>
          <a:prstGeom prst="line">
            <a:avLst/>
          </a:prstGeom>
          <a:noFill/>
          <a:ln w="28575" cap="rnd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Line 417"/>
          <p:cNvSpPr>
            <a:spLocks noChangeShapeType="1"/>
          </p:cNvSpPr>
          <p:nvPr userDrawn="1"/>
        </p:nvSpPr>
        <p:spPr bwMode="gray">
          <a:xfrm flipH="1">
            <a:off x="3625850" y="1381125"/>
            <a:ext cx="20638" cy="4203700"/>
          </a:xfrm>
          <a:prstGeom prst="line">
            <a:avLst/>
          </a:prstGeom>
          <a:noFill/>
          <a:ln w="28575" cap="rnd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Rectangle 440"/>
          <p:cNvSpPr>
            <a:spLocks noChangeArrowheads="1"/>
          </p:cNvSpPr>
          <p:nvPr userDrawn="1"/>
        </p:nvSpPr>
        <p:spPr bwMode="invGray">
          <a:xfrm>
            <a:off x="0" y="4267200"/>
            <a:ext cx="9144000" cy="1103313"/>
          </a:xfrm>
          <a:prstGeom prst="rect">
            <a:avLst/>
          </a:prstGeom>
          <a:gradFill flip="none" rotWithShape="1">
            <a:gsLst>
              <a:gs pos="0">
                <a:srgbClr val="D8EFCD">
                  <a:lumMod val="75000"/>
                  <a:tint val="66000"/>
                  <a:satMod val="160000"/>
                  <a:shade val="30000"/>
                  <a:satMod val="115000"/>
                </a:srgbClr>
              </a:gs>
              <a:gs pos="50000">
                <a:srgbClr val="D8EFCD">
                  <a:lumMod val="75000"/>
                  <a:tint val="66000"/>
                  <a:satMod val="160000"/>
                  <a:shade val="67500"/>
                  <a:satMod val="115000"/>
                </a:srgbClr>
              </a:gs>
              <a:gs pos="100000">
                <a:srgbClr val="D8EFCD">
                  <a:lumMod val="75000"/>
                  <a:tint val="66000"/>
                  <a:satMod val="160000"/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9" name="AutoShape 435"/>
          <p:cNvSpPr>
            <a:spLocks noChangeArrowheads="1"/>
          </p:cNvSpPr>
          <p:nvPr userDrawn="1"/>
        </p:nvSpPr>
        <p:spPr bwMode="ltGray">
          <a:xfrm>
            <a:off x="1473200" y="5100638"/>
            <a:ext cx="6861175" cy="533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41275" algn="ctr">
            <a:solidFill>
              <a:srgbClr val="2D541B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000">
              <a:solidFill>
                <a:srgbClr val="005E5C"/>
              </a:solidFill>
            </a:endParaRPr>
          </a:p>
        </p:txBody>
      </p:sp>
      <p:pic>
        <p:nvPicPr>
          <p:cNvPr id="10" name="Picture 32" descr="hanbitmedia logo_RGB_7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6286500"/>
            <a:ext cx="172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4" descr="11.bmp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28575"/>
            <a:ext cx="91249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15" descr="22.bmp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5653088"/>
            <a:ext cx="912495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2285984" y="4329118"/>
            <a:ext cx="5929354" cy="785819"/>
          </a:xfrm>
        </p:spPr>
        <p:txBody>
          <a:bodyPr/>
          <a:lstStyle>
            <a:lvl1pPr>
              <a:defRPr sz="3200">
                <a:solidFill>
                  <a:srgbClr val="203D1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>
          <a:xfrm>
            <a:off x="1519217" y="5133987"/>
            <a:ext cx="6715171" cy="50006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FontTx/>
              <a:buNone/>
              <a:defRPr sz="1800" b="0">
                <a:solidFill>
                  <a:srgbClr val="989A50"/>
                </a:solidFill>
                <a:latin typeface="휴먼엑스포" pitchFamily="18" charset="-127"/>
                <a:ea typeface="휴먼엑스포" pitchFamily="18" charset="-127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71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214313" y="928670"/>
            <a:ext cx="8715375" cy="5643563"/>
          </a:xfrm>
        </p:spPr>
        <p:txBody>
          <a:bodyPr/>
          <a:lstStyle>
            <a:lvl1pPr marL="342900" indent="-342900">
              <a:buClrTx/>
              <a:buFont typeface="Wingdings" pitchFamily="2" charset="2"/>
              <a:buChar char="v"/>
              <a:defRPr lang="ko-KR" altLang="en-US" sz="2400" kern="1200" baseline="0" dirty="0" smtClean="0">
                <a:solidFill>
                  <a:srgbClr val="0066CC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1pPr>
            <a:lvl2pPr marL="534988" indent="-265113">
              <a:buClr>
                <a:srgbClr val="FF0000"/>
              </a:buClr>
              <a:buFont typeface="Wingdings" pitchFamily="2" charset="2"/>
              <a:buChar char="§"/>
              <a:defRPr lang="ko-KR" altLang="en-US" sz="2100" kern="1200" baseline="0" dirty="0" smtClean="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2pPr>
            <a:lvl3pPr marL="717550" indent="-177800">
              <a:buClr>
                <a:schemeClr val="accent3"/>
              </a:buClr>
              <a:buFont typeface="Arial" pitchFamily="34" charset="0"/>
              <a:buChar char="•"/>
              <a:defRPr lang="en-US" altLang="ko-KR" sz="1800" kern="1200" baseline="0" dirty="0" smtClean="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3pPr>
            <a:lvl4pPr marL="714375" indent="-174625">
              <a:defRPr lang="en-US" altLang="ko-KR" sz="1800" kern="1200" baseline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982663" indent="-180975">
              <a:buFont typeface="Wingdings" pitchFamily="2" charset="2"/>
              <a:buChar char="§"/>
              <a:defRPr sz="1500" baseline="0">
                <a:latin typeface="Times New Roman" pitchFamily="18" charset="0"/>
                <a:ea typeface="맑은 고딕" pitchFamily="50" charset="-127"/>
              </a:defRPr>
            </a:lvl5pPr>
            <a:lvl6pPr>
              <a:buNone/>
              <a:defRPr/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 째 수준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셋 째 수준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넷 째 수준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8363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393760" y="1285860"/>
            <a:ext cx="8358246" cy="5143536"/>
          </a:xfrm>
          <a:prstGeom prst="roundRect">
            <a:avLst>
              <a:gd name="adj" fmla="val 3782"/>
            </a:avLst>
          </a:prstGeom>
          <a:solidFill>
            <a:srgbClr val="E0FFC1"/>
          </a:solidFill>
          <a:ln w="19050">
            <a:solidFill>
              <a:srgbClr val="387000"/>
            </a:solidFill>
          </a:ln>
        </p:spPr>
        <p:txBody>
          <a:bodyPr>
            <a:normAutofit/>
          </a:bodyPr>
          <a:lstStyle>
            <a:lvl1pPr marL="361950" indent="-276225">
              <a:spcBef>
                <a:spcPts val="3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u"/>
              <a:defRPr sz="2800" b="0" baseline="0">
                <a:solidFill>
                  <a:srgbClr val="465723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090613" y="60325"/>
            <a:ext cx="7072312" cy="439738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324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6" descr="배경2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23825"/>
            <a:ext cx="9161463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3"/>
          <p:cNvSpPr>
            <a:spLocks noChangeArrowheads="1"/>
          </p:cNvSpPr>
          <p:nvPr userDrawn="1"/>
        </p:nvSpPr>
        <p:spPr bwMode="gray">
          <a:xfrm>
            <a:off x="0" y="6734175"/>
            <a:ext cx="9144000" cy="125413"/>
          </a:xfrm>
          <a:prstGeom prst="rect">
            <a:avLst/>
          </a:prstGeom>
          <a:solidFill>
            <a:srgbClr val="C0C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 sz="3000">
              <a:solidFill>
                <a:srgbClr val="005E5C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28" name="제목 개체 틀 1"/>
          <p:cNvSpPr>
            <a:spLocks noGrp="1"/>
          </p:cNvSpPr>
          <p:nvPr>
            <p:ph type="title"/>
          </p:nvPr>
        </p:nvSpPr>
        <p:spPr bwMode="auto">
          <a:xfrm>
            <a:off x="1090613" y="60325"/>
            <a:ext cx="7072312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18"/>
          <p:cNvSpPr>
            <a:spLocks noChangeArrowheads="1"/>
          </p:cNvSpPr>
          <p:nvPr userDrawn="1"/>
        </p:nvSpPr>
        <p:spPr bwMode="auto">
          <a:xfrm>
            <a:off x="8072438" y="6670675"/>
            <a:ext cx="842962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AEF9C974-4D08-4A44-914C-9312496638C6}" type="slidenum">
              <a:rPr lang="ko-KR" altLang="en-US" sz="1200">
                <a:solidFill>
                  <a:srgbClr val="465723"/>
                </a:solidFill>
                <a:latin typeface="휴먼엑스포" pitchFamily="18" charset="-127"/>
                <a:ea typeface="휴먼엑스포" pitchFamily="18" charset="-127"/>
              </a:rPr>
              <a:pPr algn="r"/>
              <a:t>‹#›</a:t>
            </a:fld>
            <a:r>
              <a:rPr lang="en-US" altLang="ko-KR" sz="1200" dirty="0" smtClean="0">
                <a:solidFill>
                  <a:srgbClr val="465723"/>
                </a:solidFill>
                <a:latin typeface="휴먼엑스포" pitchFamily="18" charset="-127"/>
                <a:ea typeface="휴먼엑스포" pitchFamily="18" charset="-127"/>
              </a:rPr>
              <a:t>/16</a:t>
            </a:r>
            <a:endParaRPr lang="en-US" altLang="ko-KR" sz="1200" dirty="0">
              <a:solidFill>
                <a:srgbClr val="465723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030" name="텍스트 개체 틀 6"/>
          <p:cNvSpPr>
            <a:spLocks noGrp="1"/>
          </p:cNvSpPr>
          <p:nvPr>
            <p:ph type="body" idx="1"/>
          </p:nvPr>
        </p:nvSpPr>
        <p:spPr bwMode="auto">
          <a:xfrm>
            <a:off x="214313" y="928688"/>
            <a:ext cx="871537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첫 번째 수준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번째 수준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세 번째 수준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네 번째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57" r:id="rId2"/>
    <p:sldLayoutId id="2147483858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" pitchFamily="2" charset="2"/>
        <a:buChar char="v"/>
        <a:defRPr lang="en-US" altLang="ko-KR" sz="2400" b="1" kern="1200" baseline="0" dirty="0">
          <a:solidFill>
            <a:srgbClr val="0066CC"/>
          </a:solidFill>
          <a:latin typeface="Times New Roman" pitchFamily="18" charset="0"/>
          <a:ea typeface="맑은 고딕" pitchFamily="50" charset="-127"/>
          <a:cs typeface="+mn-cs"/>
        </a:defRPr>
      </a:lvl1pPr>
      <a:lvl2pPr marL="444500" indent="-174625" algn="l" rtl="0" eaLnBrk="0" fontAlgn="base" hangingPunct="0">
        <a:spcBef>
          <a:spcPct val="20000"/>
        </a:spcBef>
        <a:spcAft>
          <a:spcPts val="400"/>
        </a:spcAft>
        <a:buClr>
          <a:srgbClr val="0066CC"/>
        </a:buClr>
        <a:buFont typeface="Wingdings" pitchFamily="2" charset="2"/>
        <a:buChar char="v"/>
        <a:tabLst>
          <a:tab pos="269875" algn="l"/>
        </a:tabLst>
        <a:defRPr lang="en-US" altLang="ko-KR" sz="2100" kern="1200" baseline="0" dirty="0">
          <a:solidFill>
            <a:schemeClr val="tx1"/>
          </a:solidFill>
          <a:latin typeface="Times New Roman" pitchFamily="18" charset="0"/>
          <a:ea typeface="맑은 고딕" pitchFamily="50" charset="-127"/>
          <a:cs typeface="+mn-cs"/>
        </a:defRPr>
      </a:lvl2pPr>
      <a:lvl3pPr marL="882650" indent="-342900" algn="l" rtl="0" eaLnBrk="0" fontAlgn="base" hangingPunct="0">
        <a:lnSpc>
          <a:spcPct val="110000"/>
        </a:lnSpc>
        <a:spcBef>
          <a:spcPct val="20000"/>
        </a:spcBef>
        <a:spcAft>
          <a:spcPts val="400"/>
        </a:spcAft>
        <a:buClr>
          <a:srgbClr val="FF3300"/>
        </a:buClr>
        <a:buFont typeface="Wingdings" pitchFamily="2" charset="2"/>
        <a:buChar char="§"/>
        <a:defRPr lang="en-US" altLang="ko-KR" sz="1800" kern="1200" baseline="0" dirty="0">
          <a:solidFill>
            <a:schemeClr val="tx1"/>
          </a:solidFill>
          <a:latin typeface="Times New Roman" pitchFamily="18" charset="0"/>
          <a:ea typeface="맑은 고딕" pitchFamily="50" charset="-127"/>
          <a:cs typeface="+mn-cs"/>
        </a:defRPr>
      </a:lvl3pPr>
      <a:lvl4pPr marL="882650" indent="-342900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Arial" charset="0"/>
        <a:buChar char="•"/>
        <a:defRPr lang="ko-KR" altLang="en-US" sz="2000" kern="120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11430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lang="ko-KR" altLang="en-US" sz="1500" kern="1200" baseline="0" dirty="0">
          <a:solidFill>
            <a:schemeClr val="tx1"/>
          </a:solidFill>
          <a:latin typeface="Times New Roman" pitchFamily="18" charset="0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7"/>
          <p:cNvSpPr>
            <a:spLocks noGrp="1"/>
          </p:cNvSpPr>
          <p:nvPr>
            <p:ph type="ctrTitle"/>
          </p:nvPr>
        </p:nvSpPr>
        <p:spPr>
          <a:xfrm>
            <a:off x="2286000" y="4286250"/>
            <a:ext cx="5929313" cy="785813"/>
          </a:xfrm>
        </p:spPr>
        <p:txBody>
          <a:bodyPr/>
          <a:lstStyle/>
          <a:p>
            <a:pPr eaLnBrk="1" hangingPunct="1"/>
            <a:r>
              <a:rPr lang="ko-KR" altLang="en-US" dirty="0" err="1" smtClean="0"/>
              <a:t>콘텐츠</a:t>
            </a:r>
            <a:r>
              <a:rPr lang="ko-KR" altLang="en-US" dirty="0" smtClean="0"/>
              <a:t> 분류와 설계</a:t>
            </a:r>
          </a:p>
        </p:txBody>
      </p:sp>
      <p:sp>
        <p:nvSpPr>
          <p:cNvPr id="3075" name="내용 개체 틀 8"/>
          <p:cNvSpPr>
            <a:spLocks noGrp="1"/>
          </p:cNvSpPr>
          <p:nvPr>
            <p:ph sz="quarter" idx="10"/>
          </p:nvPr>
        </p:nvSpPr>
        <p:spPr>
          <a:xfrm>
            <a:off x="1519238" y="5133975"/>
            <a:ext cx="6715125" cy="500063"/>
          </a:xfrm>
        </p:spPr>
        <p:txBody>
          <a:bodyPr/>
          <a:lstStyle/>
          <a:p>
            <a:pPr marL="0" indent="0" eaLnBrk="1" hangingPunct="1"/>
            <a:r>
              <a:rPr lang="ko-KR" altLang="en-US" dirty="0" smtClean="0"/>
              <a:t>웹 기획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성공적인 웹사이트의 첫 번째 조건</a:t>
            </a:r>
            <a:endParaRPr dirty="0" smtClean="0"/>
          </a:p>
        </p:txBody>
      </p:sp>
      <p:sp>
        <p:nvSpPr>
          <p:cNvPr id="7" name="WordArt 436"/>
          <p:cNvSpPr>
            <a:spLocks noChangeArrowheads="1" noChangeShapeType="1" noTextEdit="1"/>
          </p:cNvSpPr>
          <p:nvPr/>
        </p:nvSpPr>
        <p:spPr bwMode="auto">
          <a:xfrm>
            <a:off x="1715574" y="3914710"/>
            <a:ext cx="533400" cy="10800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en-US" altLang="ko-KR" sz="4800" b="1" i="1" kern="10" spc="150" dirty="0" smtClean="0">
                <a:ln w="11430">
                  <a:solidFill>
                    <a:srgbClr val="4BACC6">
                      <a:lumMod val="25000"/>
                    </a:srgbClr>
                  </a:solidFill>
                </a:ln>
                <a:solidFill>
                  <a:srgbClr val="172E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5</a:t>
            </a:r>
            <a:endParaRPr lang="ko-KR" altLang="en-US" sz="4800" b="1" i="1" kern="10" spc="150" dirty="0">
              <a:ln w="11430">
                <a:solidFill>
                  <a:srgbClr val="4BACC6">
                    <a:lumMod val="25000"/>
                  </a:srgbClr>
                </a:solidFill>
              </a:ln>
              <a:solidFill>
                <a:srgbClr val="172E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콘텐츠의</a:t>
            </a:r>
            <a:r>
              <a:rPr lang="ko-KR" altLang="en-US" dirty="0" smtClean="0"/>
              <a:t> 정의와 분류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실습 과제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다음의 분류 기준에 해당하는 </a:t>
            </a:r>
            <a:r>
              <a:rPr lang="ko-KR" altLang="en-US" dirty="0" err="1" smtClean="0"/>
              <a:t>콘텐츠</a:t>
            </a:r>
            <a:r>
              <a:rPr lang="ko-KR" altLang="en-US" dirty="0" smtClean="0"/>
              <a:t> 사례를 찾아보자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매체 성격에 대한 분류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외부 </a:t>
            </a:r>
            <a:r>
              <a:rPr lang="ko-KR" altLang="en-US" dirty="0" err="1" smtClean="0"/>
              <a:t>콘텐츠</a:t>
            </a:r>
            <a:r>
              <a:rPr lang="ko-KR" altLang="en-US" dirty="0" smtClean="0"/>
              <a:t> 사례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내부 </a:t>
            </a:r>
            <a:r>
              <a:rPr lang="ko-KR" altLang="en-US" dirty="0" err="1" smtClean="0"/>
              <a:t>콘텐츠</a:t>
            </a:r>
            <a:r>
              <a:rPr lang="ko-KR" altLang="en-US" dirty="0" smtClean="0"/>
              <a:t> 사례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콘텐츠</a:t>
            </a:r>
            <a:r>
              <a:rPr lang="ko-KR" altLang="en-US" dirty="0" smtClean="0"/>
              <a:t> 생성에 따른 분류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프로듀서</a:t>
            </a:r>
            <a:r>
              <a:rPr lang="en-US" altLang="ko-KR" dirty="0" smtClean="0"/>
              <a:t>(producer) </a:t>
            </a:r>
            <a:r>
              <a:rPr lang="ko-KR" altLang="en-US" dirty="0" err="1" smtClean="0"/>
              <a:t>콘텐츠</a:t>
            </a:r>
            <a:r>
              <a:rPr lang="ko-KR" altLang="en-US" dirty="0" smtClean="0"/>
              <a:t> 사례</a:t>
            </a:r>
            <a:endParaRPr lang="en-US" altLang="ko-KR" dirty="0" smtClean="0"/>
          </a:p>
          <a:p>
            <a:pPr lvl="4"/>
            <a:r>
              <a:rPr lang="ko-KR" altLang="en-US" dirty="0" err="1" smtClean="0"/>
              <a:t>컨슈머</a:t>
            </a:r>
            <a:r>
              <a:rPr lang="en-US" altLang="ko-KR" dirty="0" smtClean="0"/>
              <a:t>(consumer) </a:t>
            </a:r>
            <a:r>
              <a:rPr lang="ko-KR" altLang="en-US" dirty="0" err="1" smtClean="0"/>
              <a:t>콘텐츠</a:t>
            </a:r>
            <a:r>
              <a:rPr lang="ko-KR" altLang="en-US" dirty="0" smtClean="0"/>
              <a:t> 사례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콘텐츠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 비용에 따른 분류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유료 </a:t>
            </a:r>
            <a:r>
              <a:rPr lang="ko-KR" altLang="en-US" dirty="0" err="1" smtClean="0"/>
              <a:t>콘텐츠</a:t>
            </a:r>
            <a:r>
              <a:rPr lang="ko-KR" altLang="en-US" dirty="0" smtClean="0"/>
              <a:t> 사례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무료 </a:t>
            </a:r>
            <a:r>
              <a:rPr lang="ko-KR" altLang="en-US" dirty="0" err="1" smtClean="0"/>
              <a:t>콘텐츠</a:t>
            </a:r>
            <a:r>
              <a:rPr lang="ko-KR" altLang="en-US" dirty="0" smtClean="0"/>
              <a:t> 사례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프로슈머적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콘텐츠에는</a:t>
            </a:r>
            <a:r>
              <a:rPr lang="ko-KR" altLang="en-US" dirty="0" smtClean="0"/>
              <a:t> 게시판과 </a:t>
            </a:r>
            <a:r>
              <a:rPr lang="ko-KR" altLang="en-US" dirty="0" err="1" smtClean="0"/>
              <a:t>블로그의</a:t>
            </a:r>
            <a:r>
              <a:rPr lang="ko-KR" altLang="en-US" dirty="0" smtClean="0"/>
              <a:t> 형태가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게시판과 </a:t>
            </a:r>
            <a:r>
              <a:rPr lang="ko-KR" altLang="en-US" dirty="0" err="1" smtClean="0"/>
              <a:t>블로그의</a:t>
            </a:r>
            <a:r>
              <a:rPr lang="ko-KR" altLang="en-US" dirty="0" smtClean="0"/>
              <a:t> 특성과 그 둘의 차이점에 대해 조사해보자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 smtClean="0"/>
              <a:t>콘텐츠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웹 </a:t>
            </a:r>
            <a:r>
              <a:rPr lang="ko-KR" altLang="en-US" dirty="0" err="1" smtClean="0"/>
              <a:t>콘텐츠</a:t>
            </a:r>
            <a:r>
              <a:rPr lang="ko-KR" altLang="en-US" dirty="0" smtClean="0"/>
              <a:t> 기획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대상 웹 사이트에 적절한 </a:t>
            </a:r>
            <a:r>
              <a:rPr lang="ko-KR" altLang="en-US" dirty="0" err="1" smtClean="0"/>
              <a:t>콘텐츠를</a:t>
            </a:r>
            <a:r>
              <a:rPr lang="ko-KR" altLang="en-US" dirty="0" smtClean="0"/>
              <a:t> 선별하여 웹의 특성에 맞게 구성하고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지속적으로 필요한 </a:t>
            </a:r>
            <a:r>
              <a:rPr lang="ko-KR" altLang="en-US" dirty="0" err="1" smtClean="0"/>
              <a:t>콘텐츠를</a:t>
            </a:r>
            <a:r>
              <a:rPr lang="ko-KR" altLang="en-US" dirty="0" smtClean="0"/>
              <a:t> 개발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관리하는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초기 </a:t>
            </a:r>
            <a:r>
              <a:rPr lang="ko-KR" altLang="en-US" dirty="0" err="1" smtClean="0"/>
              <a:t>콘텐츠</a:t>
            </a:r>
            <a:r>
              <a:rPr lang="ko-KR" altLang="en-US" dirty="0" smtClean="0"/>
              <a:t> 기획 및 구성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타겟층이</a:t>
            </a:r>
            <a:r>
              <a:rPr lang="ko-KR" altLang="en-US" dirty="0" smtClean="0"/>
              <a:t> 정해진 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타겟층이</a:t>
            </a:r>
            <a:r>
              <a:rPr lang="ko-KR" altLang="en-US" dirty="0" smtClean="0"/>
              <a:t> 원하는 </a:t>
            </a:r>
            <a:r>
              <a:rPr lang="ko-KR" altLang="en-US" dirty="0" err="1" smtClean="0"/>
              <a:t>콘텐츠가</a:t>
            </a:r>
            <a:r>
              <a:rPr lang="ko-KR" altLang="en-US" dirty="0" smtClean="0"/>
              <a:t> 무엇이며 어떠한 방식으로 확보할 지에 대한 논의가 필요함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사용자가 원하는 </a:t>
            </a:r>
            <a:r>
              <a:rPr lang="ko-KR" altLang="en-US" dirty="0" err="1" smtClean="0"/>
              <a:t>콘텐츠의</a:t>
            </a:r>
            <a:r>
              <a:rPr lang="ko-KR" altLang="en-US" dirty="0" smtClean="0"/>
              <a:t> 형태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 방법 및 접근성에 대한 내용의 확정이 필요함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초기 </a:t>
            </a:r>
            <a:r>
              <a:rPr lang="ko-KR" altLang="en-US" dirty="0" err="1" smtClean="0"/>
              <a:t>콘텐츠가</a:t>
            </a:r>
            <a:r>
              <a:rPr lang="ko-KR" altLang="en-US" dirty="0" smtClean="0"/>
              <a:t> 작성된 후 </a:t>
            </a:r>
            <a:r>
              <a:rPr lang="ko-KR" altLang="en-US" dirty="0" err="1" smtClean="0"/>
              <a:t>매니아</a:t>
            </a:r>
            <a:r>
              <a:rPr lang="en-US" altLang="ko-KR" dirty="0" smtClean="0"/>
              <a:t>(mania)</a:t>
            </a:r>
            <a:r>
              <a:rPr lang="ko-KR" altLang="en-US" dirty="0" smtClean="0"/>
              <a:t>의 확보가 중요함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매니아를</a:t>
            </a:r>
            <a:r>
              <a:rPr lang="ko-KR" altLang="en-US" dirty="0" smtClean="0"/>
              <a:t> 회원으로 흡수할 수 있다면 그 사이트의 성격이 확실해질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향후 광고 마케팅 시 유리한 위치에 설 수 있음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 smtClean="0"/>
              <a:t>콘텐츠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웹 </a:t>
            </a:r>
            <a:r>
              <a:rPr lang="ko-KR" altLang="en-US" dirty="0" err="1"/>
              <a:t>콘텐츠</a:t>
            </a:r>
            <a:r>
              <a:rPr lang="ko-KR" altLang="en-US" dirty="0"/>
              <a:t> 기획</a:t>
            </a:r>
            <a:endParaRPr lang="en-US" altLang="ko-KR" dirty="0"/>
          </a:p>
          <a:p>
            <a:pPr lvl="1"/>
            <a:r>
              <a:rPr lang="ko-KR" altLang="en-US" dirty="0" err="1"/>
              <a:t>콘텐츠의</a:t>
            </a:r>
            <a:r>
              <a:rPr lang="ko-KR" altLang="en-US" dirty="0"/>
              <a:t> 확장 및 대제 작업 논의</a:t>
            </a:r>
            <a:endParaRPr lang="en-US" altLang="ko-KR" dirty="0"/>
          </a:p>
          <a:p>
            <a:pPr lvl="2"/>
            <a:r>
              <a:rPr lang="ko-KR" altLang="en-US" spc="-40" dirty="0" err="1"/>
              <a:t>콘텐츠가</a:t>
            </a:r>
            <a:r>
              <a:rPr lang="ko-KR" altLang="en-US" spc="-40" dirty="0"/>
              <a:t> 추가되어 기존 사이트의 성격의 변경이 필요할 시 신중히 검토해야 함</a:t>
            </a:r>
          </a:p>
          <a:p>
            <a:pPr lvl="2"/>
            <a:r>
              <a:rPr lang="ko-KR" altLang="en-US" dirty="0" smtClean="0"/>
              <a:t>초기 </a:t>
            </a:r>
            <a:r>
              <a:rPr lang="ko-KR" altLang="en-US" dirty="0" err="1" smtClean="0"/>
              <a:t>콘텐츠</a:t>
            </a:r>
            <a:r>
              <a:rPr lang="ko-KR" altLang="en-US" dirty="0" smtClean="0"/>
              <a:t> 구성과의 차이점은 커뮤니티 구성에 대한 부분에 대한 고려가 필요함</a:t>
            </a:r>
            <a:endParaRPr lang="en-US" altLang="ko-KR" dirty="0" smtClean="0"/>
          </a:p>
          <a:p>
            <a:pPr lvl="4"/>
            <a:r>
              <a:rPr lang="ko-KR" altLang="en-US" spc="-30" dirty="0" smtClean="0"/>
              <a:t>초기 </a:t>
            </a:r>
            <a:r>
              <a:rPr lang="ko-KR" altLang="en-US" spc="-30" dirty="0" err="1" smtClean="0"/>
              <a:t>콘텐츠</a:t>
            </a:r>
            <a:r>
              <a:rPr lang="ko-KR" altLang="en-US" spc="-30" dirty="0" smtClean="0"/>
              <a:t> 기획 단계에서 추가 가능하나 사용자들의 반응과 기타 관련 데이터를 얻기 </a:t>
            </a:r>
            <a:r>
              <a:rPr lang="ko-KR" altLang="en-US" spc="-30" dirty="0" err="1" smtClean="0"/>
              <a:t>힘듬</a:t>
            </a:r>
            <a:endParaRPr lang="en-US" altLang="ko-KR" spc="-30" dirty="0" smtClean="0"/>
          </a:p>
          <a:p>
            <a:pPr lvl="2"/>
            <a:r>
              <a:rPr lang="ko-KR" altLang="en-US" dirty="0" smtClean="0"/>
              <a:t>초기 </a:t>
            </a:r>
            <a:r>
              <a:rPr lang="ko-KR" altLang="en-US" dirty="0" err="1" smtClean="0"/>
              <a:t>콘텐츠</a:t>
            </a:r>
            <a:r>
              <a:rPr lang="ko-KR" altLang="en-US" dirty="0" smtClean="0"/>
              <a:t> 운영에서 얻은 데이터를 기반으로 초기 </a:t>
            </a:r>
            <a:r>
              <a:rPr lang="ko-KR" altLang="en-US" dirty="0" err="1" smtClean="0"/>
              <a:t>콘텐츠에</a:t>
            </a:r>
            <a:r>
              <a:rPr lang="ko-KR" altLang="en-US" dirty="0" smtClean="0"/>
              <a:t> 대한 수정 작업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프로슈머를</a:t>
            </a:r>
            <a:r>
              <a:rPr lang="ko-KR" altLang="en-US" dirty="0" smtClean="0"/>
              <a:t> 위한 채널을 만들어 </a:t>
            </a:r>
            <a:r>
              <a:rPr lang="ko-KR" altLang="en-US" dirty="0" err="1" smtClean="0"/>
              <a:t>콘텐츠의</a:t>
            </a:r>
            <a:r>
              <a:rPr lang="ko-KR" altLang="en-US" dirty="0" smtClean="0"/>
              <a:t> 자생력을 키우는 것도 중요함</a:t>
            </a:r>
            <a:endParaRPr lang="en-US" altLang="ko-KR" dirty="0" smtClean="0"/>
          </a:p>
          <a:p>
            <a:pPr lvl="4"/>
            <a:r>
              <a:rPr lang="ko-KR" altLang="en-US" dirty="0" err="1" smtClean="0"/>
              <a:t>콘텐츠</a:t>
            </a:r>
            <a:r>
              <a:rPr lang="ko-KR" altLang="en-US" dirty="0" smtClean="0"/>
              <a:t> 관리는 필수적임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새로운 웹 기술 등장 시 기술을 이용한 </a:t>
            </a:r>
            <a:r>
              <a:rPr lang="ko-KR" altLang="en-US" dirty="0" err="1" smtClean="0"/>
              <a:t>콘텐츠</a:t>
            </a:r>
            <a:r>
              <a:rPr lang="ko-KR" altLang="en-US" dirty="0" smtClean="0"/>
              <a:t> 제공에 대한 가능성을 확인하고 기술의 도입 여부 결정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 smtClean="0"/>
              <a:t>콘텐츠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콘텐츠</a:t>
            </a:r>
            <a:r>
              <a:rPr lang="ko-KR" altLang="en-US" dirty="0" smtClean="0"/>
              <a:t> 리스트 작성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콘텐츠</a:t>
            </a:r>
            <a:r>
              <a:rPr lang="ko-KR" altLang="en-US" dirty="0" smtClean="0"/>
              <a:t> 리스트 정의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웹 사이트에 들어갈 </a:t>
            </a:r>
            <a:r>
              <a:rPr lang="ko-KR" altLang="en-US" dirty="0" err="1" smtClean="0"/>
              <a:t>콘텐츠</a:t>
            </a:r>
            <a:r>
              <a:rPr lang="ko-KR" altLang="en-US" dirty="0" smtClean="0"/>
              <a:t> 전체의 목록을 만드는 것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무엇이 들어가고 무엇이 들어가지 않아야 할 지를 결정하여 정리한 문서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콘텐츠</a:t>
            </a:r>
            <a:r>
              <a:rPr lang="ko-KR" altLang="en-US" dirty="0" smtClean="0"/>
              <a:t> 리스트 작성 요건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웹 사이트에 들어가야 할 모든 </a:t>
            </a:r>
            <a:r>
              <a:rPr lang="ko-KR" altLang="en-US" dirty="0" err="1" smtClean="0"/>
              <a:t>콘텐츠를</a:t>
            </a:r>
            <a:r>
              <a:rPr lang="ko-KR" altLang="en-US" dirty="0" smtClean="0"/>
              <a:t> 리스트화한다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각 </a:t>
            </a:r>
            <a:r>
              <a:rPr lang="ko-KR" altLang="en-US" dirty="0" err="1" smtClean="0"/>
              <a:t>콘텐츠의</a:t>
            </a:r>
            <a:r>
              <a:rPr lang="ko-KR" altLang="en-US" dirty="0" smtClean="0"/>
              <a:t> 특성과 구성 내용을 요약한다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문서화하고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사람들과 공유한다</a:t>
            </a:r>
            <a:endParaRPr lang="en-US" altLang="ko-KR" dirty="0" smtClean="0"/>
          </a:p>
          <a:p>
            <a:pPr lvl="4"/>
            <a:endParaRPr lang="en-US" altLang="ko-KR" dirty="0" smtClean="0"/>
          </a:p>
          <a:p>
            <a:pPr lvl="1"/>
            <a:r>
              <a:rPr lang="ko-KR" altLang="en-US" dirty="0" smtClean="0"/>
              <a:t>어떤 </a:t>
            </a:r>
            <a:r>
              <a:rPr lang="ko-KR" altLang="en-US" dirty="0" err="1" smtClean="0"/>
              <a:t>콘텐츠가</a:t>
            </a:r>
            <a:r>
              <a:rPr lang="ko-KR" altLang="en-US" dirty="0" smtClean="0"/>
              <a:t> 좋은 것인가에 대한 답은 인터넷 산업의 영원한 숙제다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정확한 해답이 없으므로 해답을 찾으며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콘텐츠</a:t>
            </a:r>
            <a:r>
              <a:rPr lang="ko-KR" altLang="en-US" dirty="0" smtClean="0"/>
              <a:t> 기획자로서 기존의 </a:t>
            </a:r>
            <a:r>
              <a:rPr lang="ko-KR" altLang="en-US" dirty="0" err="1" smtClean="0"/>
              <a:t>콘텐츠를</a:t>
            </a:r>
            <a:r>
              <a:rPr lang="ko-KR" altLang="en-US" dirty="0" smtClean="0"/>
              <a:t> 개발하여 그것에 가치를 부여하는 것 역시 매우 중요함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 smtClean="0"/>
              <a:t>콘텐츠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70"/>
            <a:ext cx="8715375" cy="2356313"/>
          </a:xfrm>
        </p:spPr>
        <p:txBody>
          <a:bodyPr/>
          <a:lstStyle/>
          <a:p>
            <a:r>
              <a:rPr lang="ko-KR" altLang="en-US" dirty="0" err="1"/>
              <a:t>콘텐츠</a:t>
            </a:r>
            <a:r>
              <a:rPr lang="ko-KR" altLang="en-US" dirty="0"/>
              <a:t> 리스트 작성</a:t>
            </a:r>
            <a:endParaRPr lang="en-US" altLang="ko-KR" dirty="0"/>
          </a:p>
          <a:p>
            <a:pPr lvl="1"/>
            <a:r>
              <a:rPr lang="ko-KR" altLang="en-US" dirty="0" err="1" smtClean="0"/>
              <a:t>콘텐츠의</a:t>
            </a:r>
            <a:r>
              <a:rPr lang="ko-KR" altLang="en-US" dirty="0" smtClean="0"/>
              <a:t> 기획은 사이트의 성패를 좌우하는 것이다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아이템의 구상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자료 수집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콘텐츠</a:t>
            </a:r>
            <a:r>
              <a:rPr lang="ko-KR" altLang="en-US" dirty="0" smtClean="0"/>
              <a:t> 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마케팅 부서와의 연계 등이 </a:t>
            </a:r>
            <a:r>
              <a:rPr lang="ko-KR" altLang="en-US" dirty="0" err="1" smtClean="0"/>
              <a:t>콘텐츠</a:t>
            </a:r>
            <a:r>
              <a:rPr lang="ko-KR" altLang="en-US" dirty="0" smtClean="0"/>
              <a:t> 기획자로서 해야 할 중요한 역할이다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sz="1500" dirty="0" smtClean="0"/>
              <a:t>[</a:t>
            </a:r>
            <a:r>
              <a:rPr lang="ko-KR" altLang="en-US" sz="1500" dirty="0" smtClean="0"/>
              <a:t>사례 </a:t>
            </a:r>
            <a:r>
              <a:rPr lang="en-US" altLang="ko-KR" sz="1500" dirty="0" smtClean="0"/>
              <a:t>5-2] </a:t>
            </a:r>
            <a:r>
              <a:rPr lang="ko-KR" altLang="en-US" sz="1500" dirty="0" smtClean="0"/>
              <a:t>간단한 기업 홈페이지 </a:t>
            </a:r>
            <a:r>
              <a:rPr lang="ko-KR" altLang="en-US" sz="1500" dirty="0" err="1" smtClean="0"/>
              <a:t>콘텐츠</a:t>
            </a:r>
            <a:r>
              <a:rPr lang="ko-KR" altLang="en-US" sz="1500" dirty="0" smtClean="0"/>
              <a:t> 리스트</a:t>
            </a:r>
            <a:endParaRPr lang="en-US" altLang="ko-KR" sz="1500" dirty="0"/>
          </a:p>
          <a:p>
            <a:pPr lvl="2">
              <a:buNone/>
            </a:pPr>
            <a:r>
              <a:rPr lang="en-US" altLang="ko-KR" sz="1500" dirty="0" smtClean="0">
                <a:solidFill>
                  <a:srgbClr val="FF0000"/>
                </a:solidFill>
              </a:rPr>
              <a:t>    ※ p. 147 ~ 148 </a:t>
            </a:r>
            <a:r>
              <a:rPr lang="ko-KR" altLang="en-US" sz="1500" dirty="0" smtClean="0">
                <a:solidFill>
                  <a:srgbClr val="FF0000"/>
                </a:solidFill>
              </a:rPr>
              <a:t>참고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 smtClean="0"/>
              <a:t>콘텐츠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71"/>
            <a:ext cx="8715375" cy="1420210"/>
          </a:xfrm>
        </p:spPr>
        <p:txBody>
          <a:bodyPr/>
          <a:lstStyle/>
          <a:p>
            <a:r>
              <a:rPr lang="ko-KR" altLang="en-US" dirty="0" smtClean="0"/>
              <a:t>실습 과제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다음과 같은 구성으로 </a:t>
            </a:r>
            <a:r>
              <a:rPr lang="ko-KR" altLang="en-US" dirty="0" err="1" smtClean="0"/>
              <a:t>콘텐츠</a:t>
            </a:r>
            <a:r>
              <a:rPr lang="ko-KR" altLang="en-US" dirty="0" smtClean="0"/>
              <a:t> 리스트를 작성해보자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콘텐츠</a:t>
            </a:r>
            <a:r>
              <a:rPr lang="ko-KR" altLang="en-US" dirty="0" smtClean="0"/>
              <a:t> </a:t>
            </a:r>
            <a:r>
              <a:rPr lang="en-US" altLang="ko-KR" dirty="0" smtClean="0"/>
              <a:t>ID, </a:t>
            </a:r>
            <a:r>
              <a:rPr lang="ko-KR" altLang="en-US" dirty="0" smtClean="0"/>
              <a:t>구성 내용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포맷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업데이트 주기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업데이트가 필요한 경우에만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2285984" y="4286256"/>
            <a:ext cx="5929354" cy="785819"/>
          </a:xfrm>
          <a:ln>
            <a:miter lim="800000"/>
            <a:headEnd/>
            <a:tailEnd/>
          </a:ln>
          <a:extLst/>
        </p:spPr>
        <p:txBody>
          <a:bodyPr/>
          <a:lstStyle/>
          <a:p>
            <a:pPr algn="ctr" eaLnBrk="1" hangingPunct="1">
              <a:defRPr/>
            </a:pPr>
            <a:r>
              <a:rPr lang="en-US" altLang="ko-KR" sz="5400" b="1" kern="10" dirty="0" smtClean="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333300"/>
                </a:soli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돋움" pitchFamily="50" charset="-127"/>
              </a:rPr>
              <a:t>Thank You</a:t>
            </a:r>
            <a:endParaRPr lang="ko-KR" altLang="en-US" dirty="0"/>
          </a:p>
        </p:txBody>
      </p:sp>
      <p:sp>
        <p:nvSpPr>
          <p:cNvPr id="36867" name="내용 개체 틀 3"/>
          <p:cNvSpPr>
            <a:spLocks noGrp="1"/>
          </p:cNvSpPr>
          <p:nvPr>
            <p:ph sz="quarter" idx="10"/>
          </p:nvPr>
        </p:nvSpPr>
        <p:spPr>
          <a:xfrm>
            <a:off x="1519238" y="5133975"/>
            <a:ext cx="6715125" cy="500063"/>
          </a:xfrm>
        </p:spPr>
        <p:txBody>
          <a:bodyPr/>
          <a:lstStyle/>
          <a:p>
            <a:pPr marL="0" indent="0" eaLnBrk="1" hangingPunct="1"/>
            <a:r>
              <a:rPr lang="ko-KR" altLang="en-US" dirty="0" smtClean="0"/>
              <a:t>웹 기획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성공적인 웹사이트의 첫 번째 조건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내용 개체 틀 3"/>
          <p:cNvSpPr>
            <a:spLocks noGrp="1"/>
          </p:cNvSpPr>
          <p:nvPr>
            <p:ph idx="1"/>
          </p:nvPr>
        </p:nvSpPr>
        <p:spPr>
          <a:xfrm>
            <a:off x="393700" y="1285875"/>
            <a:ext cx="8358188" cy="4159250"/>
          </a:xfrm>
          <a:ln>
            <a:round/>
            <a:headEnd/>
            <a:tailEnd/>
          </a:ln>
        </p:spPr>
        <p:txBody>
          <a:bodyPr>
            <a:normAutofit/>
          </a:bodyPr>
          <a:lstStyle/>
          <a:p>
            <a:pPr>
              <a:spcAft>
                <a:spcPct val="0"/>
              </a:spcAft>
              <a:buClr>
                <a:srgbClr val="215968"/>
              </a:buClr>
              <a:buFont typeface="Wingdings" pitchFamily="2" charset="2"/>
              <a:buChar char="§"/>
            </a:pPr>
            <a:r>
              <a:rPr lang="ko-KR" altLang="en-US" sz="2400" dirty="0" err="1" smtClean="0"/>
              <a:t>콘텐츠의</a:t>
            </a:r>
            <a:r>
              <a:rPr lang="ko-KR" altLang="en-US" sz="2400" dirty="0" smtClean="0"/>
              <a:t> 정의와 종류를 이해한다</a:t>
            </a:r>
            <a:r>
              <a:rPr lang="en-US" altLang="ko-KR" sz="2400" dirty="0" smtClean="0"/>
              <a:t>.</a:t>
            </a:r>
          </a:p>
          <a:p>
            <a:pPr>
              <a:spcAft>
                <a:spcPct val="0"/>
              </a:spcAft>
              <a:buClr>
                <a:srgbClr val="215968"/>
              </a:buClr>
              <a:buFont typeface="Wingdings" pitchFamily="2" charset="2"/>
              <a:buChar char="§"/>
            </a:pPr>
            <a:r>
              <a:rPr lang="ko-KR" altLang="en-US" sz="2400" dirty="0" err="1" smtClean="0"/>
              <a:t>콘텐츠</a:t>
            </a:r>
            <a:r>
              <a:rPr lang="ko-KR" altLang="en-US" sz="2400" dirty="0" smtClean="0"/>
              <a:t> 설계 방법을 알아본다</a:t>
            </a:r>
            <a:r>
              <a:rPr lang="en-US" altLang="ko-KR" sz="2400" dirty="0" smtClean="0"/>
              <a:t>.</a:t>
            </a:r>
          </a:p>
          <a:p>
            <a:pPr>
              <a:spcAft>
                <a:spcPct val="0"/>
              </a:spcAft>
              <a:buClr>
                <a:srgbClr val="215968"/>
              </a:buClr>
              <a:buFont typeface="Wingdings" pitchFamily="2" charset="2"/>
              <a:buChar char="§"/>
            </a:pPr>
            <a:r>
              <a:rPr lang="ko-KR" altLang="en-US" sz="2400" dirty="0" err="1" smtClean="0"/>
              <a:t>콘텐츠</a:t>
            </a:r>
            <a:r>
              <a:rPr lang="ko-KR" altLang="en-US" sz="2400" dirty="0" smtClean="0"/>
              <a:t> 리스트를 작성해본다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9525"/>
            <a:ext cx="4429125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ko-KR" altLang="en-US" sz="3200" dirty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학습목표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3700" y="1285875"/>
            <a:ext cx="8358188" cy="5143500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웹 </a:t>
            </a:r>
            <a:r>
              <a:rPr lang="ko-KR" altLang="en-US" dirty="0" err="1" smtClean="0"/>
              <a:t>콘텐츠의</a:t>
            </a:r>
            <a:r>
              <a:rPr lang="ko-KR" altLang="en-US" dirty="0" smtClean="0"/>
              <a:t> 정의와 분류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err="1" smtClean="0"/>
              <a:t>콘텐츠</a:t>
            </a:r>
            <a:r>
              <a:rPr lang="ko-KR" altLang="en-US" dirty="0" smtClean="0"/>
              <a:t> 설계</a:t>
            </a:r>
            <a:endParaRPr dirty="0"/>
          </a:p>
        </p:txBody>
      </p:sp>
      <p:sp>
        <p:nvSpPr>
          <p:cNvPr id="512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solidFill>
                  <a:srgbClr val="FFFFFF"/>
                </a:solidFill>
              </a:rPr>
              <a:t>목 차</a:t>
            </a:r>
            <a:endParaRPr lang="ko-KR" alt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콘텐츠의</a:t>
            </a:r>
            <a:r>
              <a:rPr lang="ko-KR" altLang="en-US" dirty="0" smtClean="0"/>
              <a:t> 정의와 분류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웹 </a:t>
            </a:r>
            <a:r>
              <a:rPr lang="ko-KR" altLang="en-US" dirty="0" err="1" smtClean="0"/>
              <a:t>콘텐츠의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콘텐츠</a:t>
            </a:r>
            <a:r>
              <a:rPr lang="en-US" altLang="ko-KR" dirty="0" smtClean="0"/>
              <a:t>(Contents)</a:t>
            </a:r>
          </a:p>
          <a:p>
            <a:pPr lvl="2"/>
            <a:r>
              <a:rPr lang="ko-KR" altLang="en-US" dirty="0" smtClean="0"/>
              <a:t>사전적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의미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어떠한 용기 속의 내용물</a:t>
            </a:r>
            <a:r>
              <a:rPr lang="en-US" altLang="ko-KR" dirty="0" smtClean="0"/>
              <a:t>’</a:t>
            </a:r>
          </a:p>
          <a:p>
            <a:pPr lvl="2"/>
            <a:r>
              <a:rPr lang="ko-KR" altLang="en-US" dirty="0" smtClean="0"/>
              <a:t>웹 </a:t>
            </a:r>
            <a:r>
              <a:rPr lang="ko-KR" altLang="en-US" dirty="0" err="1" smtClean="0"/>
              <a:t>콘텐츠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웹 사이트라는 용기에 들어 있는 어떠한 내용물 전체를 지칭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텍스트 정보뿐만 아니라 특정 사이트에 있는 모든 구성 요소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r>
              <a:rPr lang="ko-KR" altLang="en-US" dirty="0" smtClean="0"/>
              <a:t>웹 </a:t>
            </a:r>
            <a:r>
              <a:rPr lang="ko-KR" altLang="en-US" dirty="0" err="1" smtClean="0"/>
              <a:t>콘텐츠의</a:t>
            </a:r>
            <a:r>
              <a:rPr lang="ko-KR" altLang="en-US" dirty="0" smtClean="0"/>
              <a:t> 분류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 err="1" smtClean="0"/>
              <a:t>콘텐츠</a:t>
            </a:r>
            <a:r>
              <a:rPr lang="ko-KR" altLang="en-US" dirty="0" smtClean="0"/>
              <a:t> 분류 이유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웹 사이트를 기획하면서 어떠한 형태로 </a:t>
            </a:r>
            <a:r>
              <a:rPr lang="ko-KR" altLang="en-US" dirty="0" err="1" smtClean="0"/>
              <a:t>콘텐츠를</a:t>
            </a:r>
            <a:r>
              <a:rPr lang="ko-KR" altLang="en-US" dirty="0" smtClean="0"/>
              <a:t> 확보하느냐를 결정하는데 필요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계산된 단계에서 </a:t>
            </a:r>
            <a:r>
              <a:rPr lang="ko-KR" altLang="en-US" dirty="0" err="1" smtClean="0"/>
              <a:t>콘텐츠를</a:t>
            </a:r>
            <a:r>
              <a:rPr lang="ko-KR" altLang="en-US" dirty="0" smtClean="0"/>
              <a:t> 구성한 사이트와 무질서하게 </a:t>
            </a:r>
            <a:r>
              <a:rPr lang="ko-KR" altLang="en-US" dirty="0" err="1" smtClean="0"/>
              <a:t>콘텐츠를</a:t>
            </a:r>
            <a:r>
              <a:rPr lang="ko-KR" altLang="en-US" dirty="0" smtClean="0"/>
              <a:t> 채워놓은 웹 사이트는 향후 회원 확보에 큰 차이를 가짐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콘텐츠의</a:t>
            </a:r>
            <a:r>
              <a:rPr lang="ko-KR" altLang="en-US" dirty="0" smtClean="0"/>
              <a:t> 정의와 분류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웹 </a:t>
            </a:r>
            <a:r>
              <a:rPr lang="ko-KR" altLang="en-US" dirty="0" err="1"/>
              <a:t>콘텐츠의</a:t>
            </a:r>
            <a:r>
              <a:rPr lang="ko-KR" altLang="en-US" dirty="0"/>
              <a:t> 분류</a:t>
            </a:r>
            <a:endParaRPr lang="en-US" altLang="ko-KR" dirty="0"/>
          </a:p>
          <a:p>
            <a:pPr lvl="1"/>
            <a:r>
              <a:rPr lang="ko-KR" altLang="en-US" dirty="0" err="1" smtClean="0"/>
              <a:t>콘텐츠</a:t>
            </a:r>
            <a:r>
              <a:rPr lang="ko-KR" altLang="en-US" dirty="0" smtClean="0"/>
              <a:t> 분류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매체 성격에 따른 분류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외부 </a:t>
            </a:r>
            <a:r>
              <a:rPr lang="ko-KR" altLang="en-US" dirty="0" err="1" smtClean="0"/>
              <a:t>콘텐츠</a:t>
            </a:r>
            <a:endParaRPr lang="en-US" altLang="ko-KR" dirty="0" smtClean="0"/>
          </a:p>
          <a:p>
            <a:pPr lvl="4">
              <a:buNone/>
            </a:pPr>
            <a:r>
              <a:rPr lang="en-US" altLang="ko-KR" sz="1200" dirty="0" smtClean="0"/>
              <a:t>    - </a:t>
            </a:r>
            <a:r>
              <a:rPr lang="ko-KR" altLang="en-US" sz="1200" dirty="0" smtClean="0"/>
              <a:t>인터넷의 외부에서 얻은 모든 </a:t>
            </a:r>
            <a:r>
              <a:rPr lang="ko-KR" altLang="en-US" sz="1200" dirty="0" err="1" smtClean="0"/>
              <a:t>콘텐츠를</a:t>
            </a:r>
            <a:r>
              <a:rPr lang="ko-KR" altLang="en-US" sz="1200" dirty="0" smtClean="0"/>
              <a:t> 뜻함</a:t>
            </a:r>
            <a:endParaRPr lang="en-US" altLang="ko-KR" sz="1200" dirty="0" smtClean="0"/>
          </a:p>
          <a:p>
            <a:pPr lvl="4">
              <a:buNone/>
            </a:pPr>
            <a:r>
              <a:rPr lang="en-US" altLang="ko-KR" sz="1200" dirty="0" smtClean="0"/>
              <a:t>    - </a:t>
            </a:r>
            <a:r>
              <a:rPr lang="ko-KR" altLang="en-US" sz="1200" dirty="0" smtClean="0"/>
              <a:t>인터넷 등장 이전에 </a:t>
            </a:r>
            <a:r>
              <a:rPr lang="ko-KR" altLang="en-US" sz="1200" dirty="0" err="1" smtClean="0"/>
              <a:t>콘텐츠화하여</a:t>
            </a:r>
            <a:r>
              <a:rPr lang="ko-KR" altLang="en-US" sz="1200" dirty="0" smtClean="0"/>
              <a:t> 사람들에게 제공하던 것을 인터넷 안으로 전환</a:t>
            </a:r>
            <a:endParaRPr lang="en-US" altLang="ko-KR" sz="1200" dirty="0" smtClean="0"/>
          </a:p>
          <a:p>
            <a:pPr lvl="4">
              <a:buNone/>
            </a:pPr>
            <a:r>
              <a:rPr lang="en-US" altLang="ko-KR" sz="1200" dirty="0" smtClean="0"/>
              <a:t>    - </a:t>
            </a:r>
            <a:r>
              <a:rPr lang="ko-KR" altLang="en-US" sz="1200" dirty="0" smtClean="0"/>
              <a:t>인터넷의 등장으로 사용상의 효율이 극대화됨</a:t>
            </a:r>
            <a:endParaRPr lang="en-US" altLang="ko-KR" sz="1200" dirty="0" smtClean="0"/>
          </a:p>
          <a:p>
            <a:pPr lvl="4"/>
            <a:r>
              <a:rPr lang="ko-KR" altLang="en-US" dirty="0" smtClean="0"/>
              <a:t>내부 </a:t>
            </a:r>
            <a:r>
              <a:rPr lang="ko-KR" altLang="en-US" dirty="0" err="1" smtClean="0"/>
              <a:t>콘텐츠</a:t>
            </a:r>
            <a:endParaRPr lang="en-US" altLang="ko-KR" dirty="0" smtClean="0"/>
          </a:p>
          <a:p>
            <a:pPr lvl="4">
              <a:buNone/>
            </a:pPr>
            <a:r>
              <a:rPr lang="en-US" altLang="ko-KR" sz="1200" dirty="0" smtClean="0"/>
              <a:t>    - </a:t>
            </a:r>
            <a:r>
              <a:rPr lang="ko-KR" altLang="en-US" sz="1200" dirty="0" smtClean="0"/>
              <a:t>인터넷 분야 자체에 대한 </a:t>
            </a:r>
            <a:r>
              <a:rPr lang="ko-KR" altLang="en-US" sz="1200" dirty="0" err="1" smtClean="0"/>
              <a:t>콘텐츠와</a:t>
            </a:r>
            <a:r>
              <a:rPr lang="ko-KR" altLang="en-US" sz="1200" dirty="0" smtClean="0"/>
              <a:t> 인터넷이라는 매체의 등장으로서 생성된 </a:t>
            </a:r>
            <a:r>
              <a:rPr lang="ko-KR" altLang="en-US" sz="1200" dirty="0" err="1" smtClean="0"/>
              <a:t>콘텐츠</a:t>
            </a:r>
            <a:endParaRPr lang="en-US" altLang="ko-KR" sz="1200" dirty="0" smtClean="0"/>
          </a:p>
          <a:p>
            <a:pPr lvl="4">
              <a:buNone/>
            </a:pPr>
            <a:r>
              <a:rPr lang="en-US" altLang="ko-KR" sz="1200" dirty="0" smtClean="0"/>
              <a:t>    - </a:t>
            </a:r>
            <a:r>
              <a:rPr lang="ko-KR" altLang="en-US" sz="1200" dirty="0" smtClean="0"/>
              <a:t>대표적인 예로 인터넷 사이트 정보를 들 수 있음</a:t>
            </a:r>
            <a:endParaRPr lang="en-US" altLang="ko-KR" sz="1200" dirty="0" smtClean="0"/>
          </a:p>
          <a:p>
            <a:pPr lvl="4">
              <a:buNone/>
            </a:pPr>
            <a:r>
              <a:rPr lang="en-US" altLang="ko-KR" sz="1200" dirty="0" smtClean="0"/>
              <a:t>    - </a:t>
            </a:r>
            <a:r>
              <a:rPr lang="ko-KR" altLang="en-US" sz="1200" dirty="0" smtClean="0"/>
              <a:t>비디오 클립 등의 동영상과 </a:t>
            </a:r>
            <a:r>
              <a:rPr lang="en-US" altLang="ko-KR" sz="1200" dirty="0" smtClean="0"/>
              <a:t>MP3 </a:t>
            </a:r>
            <a:r>
              <a:rPr lang="ko-KR" altLang="en-US" sz="1200" dirty="0" smtClean="0"/>
              <a:t>파일 역시 인터넷의 등장으로 효율성과 </a:t>
            </a:r>
            <a:r>
              <a:rPr lang="ko-KR" altLang="en-US" sz="1200" dirty="0" err="1" smtClean="0"/>
              <a:t>전이성이</a:t>
            </a:r>
            <a:r>
              <a:rPr lang="ko-KR" altLang="en-US" sz="1200" dirty="0" smtClean="0"/>
              <a:t> 극대화됨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콘텐츠</a:t>
            </a:r>
            <a:r>
              <a:rPr lang="ko-KR" altLang="en-US" dirty="0" smtClean="0"/>
              <a:t> 생성에 따른 분류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프로듀서 </a:t>
            </a:r>
            <a:r>
              <a:rPr lang="ko-KR" altLang="en-US" dirty="0" err="1" smtClean="0"/>
              <a:t>콘텐츠</a:t>
            </a:r>
            <a:r>
              <a:rPr lang="en-US" altLang="ko-KR" dirty="0" smtClean="0"/>
              <a:t>(Producer Contents)</a:t>
            </a:r>
          </a:p>
          <a:p>
            <a:pPr lvl="4">
              <a:buNone/>
            </a:pPr>
            <a:r>
              <a:rPr lang="en-US" altLang="ko-KR" sz="1200" dirty="0" smtClean="0"/>
              <a:t>    - </a:t>
            </a:r>
            <a:r>
              <a:rPr lang="ko-KR" altLang="en-US" sz="1200" dirty="0" smtClean="0"/>
              <a:t>사이트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제작자가 일방적으로 제공하는 </a:t>
            </a:r>
            <a:r>
              <a:rPr lang="ko-KR" altLang="en-US" sz="1200" dirty="0" err="1" smtClean="0"/>
              <a:t>콘텐츠</a:t>
            </a:r>
            <a:endParaRPr lang="en-US" altLang="ko-KR" sz="1200" dirty="0" smtClean="0"/>
          </a:p>
          <a:p>
            <a:pPr lvl="4"/>
            <a:r>
              <a:rPr lang="ko-KR" altLang="en-US" dirty="0" err="1" smtClean="0"/>
              <a:t>컨슈머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콘텐츠</a:t>
            </a:r>
            <a:r>
              <a:rPr lang="ko-KR" altLang="en-US" dirty="0" smtClean="0"/>
              <a:t> </a:t>
            </a:r>
            <a:r>
              <a:rPr lang="en-US" altLang="ko-KR" dirty="0" smtClean="0"/>
              <a:t>(Consumer contents)</a:t>
            </a:r>
          </a:p>
          <a:p>
            <a:pPr lvl="4">
              <a:buNone/>
            </a:pPr>
            <a:r>
              <a:rPr lang="en-US" altLang="ko-KR" sz="1200" dirty="0" smtClean="0"/>
              <a:t>    - </a:t>
            </a:r>
            <a:r>
              <a:rPr lang="ko-KR" altLang="en-US" sz="1200" dirty="0" smtClean="0"/>
              <a:t>사이트의 사용자에게서 얻은 </a:t>
            </a:r>
            <a:r>
              <a:rPr lang="ko-KR" altLang="en-US" sz="1200" dirty="0" err="1" smtClean="0"/>
              <a:t>콘텐츠</a:t>
            </a:r>
            <a:endParaRPr lang="en-US" altLang="ko-KR" sz="1200" dirty="0" smtClean="0"/>
          </a:p>
          <a:p>
            <a:pPr lvl="4">
              <a:buNone/>
            </a:pPr>
            <a:r>
              <a:rPr lang="en-US" altLang="ko-KR" sz="1200" dirty="0" smtClean="0"/>
              <a:t>    - </a:t>
            </a:r>
            <a:r>
              <a:rPr lang="ko-KR" altLang="en-US" sz="1200" dirty="0" smtClean="0"/>
              <a:t>사용자의 충성도</a:t>
            </a:r>
            <a:r>
              <a:rPr lang="en-US" altLang="ko-KR" sz="1200" dirty="0" smtClean="0"/>
              <a:t>(loyalty)</a:t>
            </a:r>
            <a:r>
              <a:rPr lang="ko-KR" altLang="en-US" sz="1200" dirty="0" smtClean="0"/>
              <a:t>를 높일 수 있다는 측면과 </a:t>
            </a:r>
            <a:r>
              <a:rPr lang="ko-KR" altLang="en-US" sz="1200" dirty="0" err="1" smtClean="0"/>
              <a:t>콘텐츠</a:t>
            </a:r>
            <a:r>
              <a:rPr lang="ko-KR" altLang="en-US" sz="1200" dirty="0" smtClean="0"/>
              <a:t> 확보의 </a:t>
            </a:r>
            <a:r>
              <a:rPr lang="ko-KR" altLang="en-US" sz="1200" dirty="0" err="1" smtClean="0"/>
              <a:t>용이성때문에</a:t>
            </a:r>
            <a:r>
              <a:rPr lang="ko-KR" altLang="en-US" sz="1200" dirty="0" smtClean="0"/>
              <a:t> 두 가지를 적절히 혼합하여 사용</a:t>
            </a:r>
            <a:endParaRPr lang="en-US" altLang="ko-KR" sz="1200" dirty="0" smtClean="0"/>
          </a:p>
          <a:p>
            <a:pPr lvl="4">
              <a:buNone/>
            </a:pPr>
            <a:r>
              <a:rPr lang="en-US" altLang="ko-KR" sz="1200" dirty="0" smtClean="0"/>
              <a:t>    - </a:t>
            </a:r>
            <a:r>
              <a:rPr lang="ko-KR" altLang="en-US" sz="1200" dirty="0" err="1" smtClean="0"/>
              <a:t>컨슈머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콘텐츠</a:t>
            </a:r>
            <a:r>
              <a:rPr lang="ko-KR" altLang="en-US" sz="1200" dirty="0" smtClean="0"/>
              <a:t> 제공 시 사용자에게 자신의 </a:t>
            </a:r>
            <a:r>
              <a:rPr lang="ko-KR" altLang="en-US" sz="1200" dirty="0" err="1" smtClean="0"/>
              <a:t>콘텐츠를</a:t>
            </a:r>
            <a:r>
              <a:rPr lang="ko-KR" altLang="en-US" sz="1200" dirty="0" smtClean="0"/>
              <a:t> 사이트에 제공할 수 있는 채널을 생성해주는 것을 의미</a:t>
            </a:r>
            <a:endParaRPr lang="en-US" altLang="ko-KR" sz="1200" dirty="0" smtClean="0"/>
          </a:p>
          <a:p>
            <a:pPr lvl="4">
              <a:buNone/>
            </a:pPr>
            <a:r>
              <a:rPr lang="en-US" altLang="ko-KR" sz="1200" dirty="0" smtClean="0"/>
              <a:t>    - </a:t>
            </a:r>
            <a:r>
              <a:rPr lang="ko-KR" altLang="en-US" sz="1200" dirty="0" smtClean="0"/>
              <a:t>비슷한 용어로 </a:t>
            </a:r>
            <a:r>
              <a:rPr lang="en-US" altLang="ko-KR" sz="1200" dirty="0" smtClean="0"/>
              <a:t>UCC(User Created Content)</a:t>
            </a:r>
            <a:r>
              <a:rPr lang="ko-KR" altLang="en-US" sz="1200" dirty="0" smtClean="0"/>
              <a:t>가 있음</a:t>
            </a:r>
            <a:endParaRPr lang="en-US" altLang="ko-KR" sz="1200" dirty="0" smtClean="0"/>
          </a:p>
          <a:p>
            <a:pPr lvl="4"/>
            <a:endParaRPr lang="en-US" altLang="ko-KR" dirty="0"/>
          </a:p>
          <a:p>
            <a:pPr lvl="2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콘텐츠의</a:t>
            </a:r>
            <a:r>
              <a:rPr lang="ko-KR" altLang="en-US" dirty="0" smtClean="0"/>
              <a:t> 정의와 분류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71"/>
            <a:ext cx="8715375" cy="1276194"/>
          </a:xfrm>
        </p:spPr>
        <p:txBody>
          <a:bodyPr/>
          <a:lstStyle/>
          <a:p>
            <a:r>
              <a:rPr lang="ko-KR" altLang="en-US" dirty="0"/>
              <a:t>웹 </a:t>
            </a:r>
            <a:r>
              <a:rPr lang="ko-KR" altLang="en-US" dirty="0" err="1"/>
              <a:t>콘텐츠의</a:t>
            </a:r>
            <a:r>
              <a:rPr lang="ko-KR" altLang="en-US" dirty="0"/>
              <a:t> 분류</a:t>
            </a:r>
            <a:endParaRPr lang="en-US" altLang="ko-KR" dirty="0"/>
          </a:p>
          <a:p>
            <a:pPr lvl="1"/>
            <a:r>
              <a:rPr lang="ko-KR" altLang="en-US" dirty="0" err="1"/>
              <a:t>콘텐츠</a:t>
            </a:r>
            <a:r>
              <a:rPr lang="ko-KR" altLang="en-US" dirty="0"/>
              <a:t> 분류 방법</a:t>
            </a:r>
            <a:endParaRPr lang="en-US" altLang="ko-KR" dirty="0"/>
          </a:p>
          <a:p>
            <a:pPr lvl="2">
              <a:buNone/>
            </a:pPr>
            <a:r>
              <a:rPr lang="en-US" altLang="ko-KR" sz="1500" dirty="0" smtClean="0"/>
              <a:t>[</a:t>
            </a:r>
            <a:r>
              <a:rPr lang="ko-KR" altLang="en-US" sz="1500" dirty="0" smtClean="0"/>
              <a:t>사례 </a:t>
            </a:r>
            <a:r>
              <a:rPr lang="en-US" altLang="ko-KR" sz="1500" dirty="0" smtClean="0"/>
              <a:t>5-1] </a:t>
            </a:r>
            <a:r>
              <a:rPr lang="ko-KR" altLang="en-US" sz="1500" dirty="0" err="1" smtClean="0"/>
              <a:t>컨슈머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콘텐츠인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UCC </a:t>
            </a:r>
            <a:r>
              <a:rPr lang="ko-KR" altLang="en-US" sz="1500" dirty="0" smtClean="0"/>
              <a:t>사이트</a:t>
            </a:r>
            <a:endParaRPr lang="ko-KR" altLang="en-US" sz="1500" dirty="0"/>
          </a:p>
        </p:txBody>
      </p:sp>
      <p:grpSp>
        <p:nvGrpSpPr>
          <p:cNvPr id="6" name="그룹 5"/>
          <p:cNvGrpSpPr/>
          <p:nvPr/>
        </p:nvGrpSpPr>
        <p:grpSpPr>
          <a:xfrm>
            <a:off x="2483768" y="2235770"/>
            <a:ext cx="4032448" cy="4494565"/>
            <a:chOff x="2483768" y="2163762"/>
            <a:chExt cx="4032448" cy="4494565"/>
          </a:xfrm>
        </p:grpSpPr>
        <p:pic>
          <p:nvPicPr>
            <p:cNvPr id="1026" name="Picture 2" descr="D:\강의교안\5장_img\5장_img\ch05-01.b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27784" y="2163762"/>
              <a:ext cx="3888432" cy="418744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2483768" y="6381328"/>
              <a:ext cx="1207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+mn-ea"/>
                  <a:ea typeface="+mn-ea"/>
                </a:rPr>
                <a:t>[</a:t>
              </a:r>
              <a:r>
                <a:rPr lang="ko-KR" altLang="en-US" sz="1200" b="1" dirty="0" smtClean="0">
                  <a:latin typeface="+mn-ea"/>
                  <a:ea typeface="+mn-ea"/>
                </a:rPr>
                <a:t>그림 </a:t>
              </a:r>
              <a:r>
                <a:rPr lang="en-US" altLang="ko-KR" sz="1200" b="1" dirty="0" smtClean="0">
                  <a:latin typeface="+mn-ea"/>
                  <a:ea typeface="+mn-ea"/>
                </a:rPr>
                <a:t>5-1]</a:t>
              </a:r>
              <a:r>
                <a:rPr lang="ko-KR" altLang="en-US" sz="1200" b="1" dirty="0" smtClean="0">
                  <a:latin typeface="+mn-ea"/>
                  <a:ea typeface="+mn-ea"/>
                </a:rPr>
                <a:t>비법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콘텐츠의</a:t>
            </a:r>
            <a:r>
              <a:rPr lang="ko-KR" altLang="en-US" dirty="0" smtClean="0"/>
              <a:t> 정의와 분류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71"/>
            <a:ext cx="8715375" cy="1276194"/>
          </a:xfrm>
        </p:spPr>
        <p:txBody>
          <a:bodyPr/>
          <a:lstStyle/>
          <a:p>
            <a:r>
              <a:rPr lang="ko-KR" altLang="en-US" dirty="0"/>
              <a:t>웹 </a:t>
            </a:r>
            <a:r>
              <a:rPr lang="ko-KR" altLang="en-US" dirty="0" err="1"/>
              <a:t>콘텐츠의</a:t>
            </a:r>
            <a:r>
              <a:rPr lang="ko-KR" altLang="en-US" dirty="0"/>
              <a:t> 분류</a:t>
            </a:r>
            <a:endParaRPr lang="en-US" altLang="ko-KR" dirty="0"/>
          </a:p>
          <a:p>
            <a:pPr lvl="1"/>
            <a:r>
              <a:rPr lang="ko-KR" altLang="en-US" dirty="0" err="1"/>
              <a:t>콘텐츠</a:t>
            </a:r>
            <a:r>
              <a:rPr lang="ko-KR" altLang="en-US" dirty="0"/>
              <a:t> 분류 방법</a:t>
            </a:r>
            <a:endParaRPr lang="en-US" altLang="ko-KR" dirty="0"/>
          </a:p>
          <a:p>
            <a:pPr lvl="2">
              <a:buNone/>
            </a:pPr>
            <a:r>
              <a:rPr lang="en-US" altLang="ko-KR" sz="1500" dirty="0" smtClean="0"/>
              <a:t>[</a:t>
            </a:r>
            <a:r>
              <a:rPr lang="ko-KR" altLang="en-US" sz="1500" dirty="0" smtClean="0"/>
              <a:t>사례 </a:t>
            </a:r>
            <a:r>
              <a:rPr lang="en-US" altLang="ko-KR" sz="1500" dirty="0" smtClean="0"/>
              <a:t>5-1] </a:t>
            </a:r>
            <a:r>
              <a:rPr lang="ko-KR" altLang="en-US" sz="1500" dirty="0" err="1" smtClean="0"/>
              <a:t>컨슈머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콘텐츠인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UCC </a:t>
            </a:r>
            <a:r>
              <a:rPr lang="ko-KR" altLang="en-US" sz="1500" dirty="0" smtClean="0"/>
              <a:t>사이트</a:t>
            </a:r>
            <a:endParaRPr lang="ko-KR" altLang="en-US" sz="1500" dirty="0"/>
          </a:p>
        </p:txBody>
      </p:sp>
      <p:grpSp>
        <p:nvGrpSpPr>
          <p:cNvPr id="8" name="그룹 7"/>
          <p:cNvGrpSpPr/>
          <p:nvPr/>
        </p:nvGrpSpPr>
        <p:grpSpPr>
          <a:xfrm>
            <a:off x="2555776" y="2204864"/>
            <a:ext cx="3240360" cy="4392488"/>
            <a:chOff x="2555776" y="2204864"/>
            <a:chExt cx="3240360" cy="4392488"/>
          </a:xfrm>
        </p:grpSpPr>
        <p:sp>
          <p:nvSpPr>
            <p:cNvPr id="5" name="TextBox 4"/>
            <p:cNvSpPr txBox="1"/>
            <p:nvPr/>
          </p:nvSpPr>
          <p:spPr>
            <a:xfrm>
              <a:off x="2555776" y="6320353"/>
              <a:ext cx="1415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+mn-ea"/>
                  <a:ea typeface="+mn-ea"/>
                </a:rPr>
                <a:t>[</a:t>
              </a:r>
              <a:r>
                <a:rPr lang="ko-KR" altLang="en-US" sz="1200" b="1" dirty="0" smtClean="0">
                  <a:latin typeface="+mn-ea"/>
                  <a:ea typeface="+mn-ea"/>
                </a:rPr>
                <a:t>그림 </a:t>
              </a:r>
              <a:r>
                <a:rPr lang="en-US" altLang="ko-KR" sz="1200" b="1" dirty="0" smtClean="0">
                  <a:latin typeface="+mn-ea"/>
                  <a:ea typeface="+mn-ea"/>
                </a:rPr>
                <a:t>5-2] </a:t>
              </a:r>
              <a:r>
                <a:rPr lang="ko-KR" altLang="en-US" sz="1200" b="1" dirty="0" err="1" smtClean="0">
                  <a:latin typeface="+mn-ea"/>
                  <a:ea typeface="+mn-ea"/>
                </a:rPr>
                <a:t>유투브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2050" name="Picture 2" descr="D:\강의교안\5장_img\5장_img\ch05-02.bmp"/>
            <p:cNvPicPr>
              <a:picLocks noChangeAspect="1" noChangeArrowheads="1"/>
            </p:cNvPicPr>
            <p:nvPr/>
          </p:nvPicPr>
          <p:blipFill>
            <a:blip r:embed="rId2" cstate="print"/>
            <a:srcRect l="7692" r="5128" b="5266"/>
            <a:stretch>
              <a:fillRect/>
            </a:stretch>
          </p:blipFill>
          <p:spPr bwMode="auto">
            <a:xfrm>
              <a:off x="2627784" y="2204864"/>
              <a:ext cx="3168352" cy="410445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콘텐츠의</a:t>
            </a:r>
            <a:r>
              <a:rPr lang="ko-KR" altLang="en-US" dirty="0" smtClean="0"/>
              <a:t> 정의와 분류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웹 </a:t>
            </a:r>
            <a:r>
              <a:rPr lang="ko-KR" altLang="en-US" dirty="0" err="1"/>
              <a:t>콘텐츠의</a:t>
            </a:r>
            <a:r>
              <a:rPr lang="ko-KR" altLang="en-US" dirty="0"/>
              <a:t> 분류</a:t>
            </a:r>
            <a:endParaRPr lang="en-US" altLang="ko-KR" dirty="0"/>
          </a:p>
          <a:p>
            <a:pPr lvl="1"/>
            <a:r>
              <a:rPr lang="ko-KR" altLang="en-US" dirty="0" err="1"/>
              <a:t>콘텐츠</a:t>
            </a:r>
            <a:r>
              <a:rPr lang="ko-KR" altLang="en-US" dirty="0"/>
              <a:t> 분류 방법</a:t>
            </a:r>
            <a:endParaRPr lang="en-US" altLang="ko-KR" dirty="0"/>
          </a:p>
          <a:p>
            <a:pPr lvl="2"/>
            <a:r>
              <a:rPr lang="ko-KR" altLang="en-US" dirty="0" err="1" smtClean="0"/>
              <a:t>콘텐츠</a:t>
            </a:r>
            <a:r>
              <a:rPr lang="ko-KR" altLang="en-US" dirty="0" smtClean="0"/>
              <a:t> 이용 비용에 따른 분류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유료 </a:t>
            </a:r>
            <a:r>
              <a:rPr lang="ko-KR" altLang="en-US" dirty="0" err="1" smtClean="0"/>
              <a:t>콘텐츠</a:t>
            </a:r>
            <a:endParaRPr lang="en-US" altLang="ko-KR" dirty="0" smtClean="0"/>
          </a:p>
          <a:p>
            <a:pPr lvl="4">
              <a:buNone/>
            </a:pPr>
            <a:r>
              <a:rPr lang="en-US" altLang="ko-KR" dirty="0" smtClean="0"/>
              <a:t>    - </a:t>
            </a:r>
            <a:r>
              <a:rPr lang="ko-KR" altLang="en-US" dirty="0" smtClean="0"/>
              <a:t>시간당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건당 가격을 산정하는 방식으로 사용자에게 요금을 받음</a:t>
            </a:r>
            <a:endParaRPr lang="en-US" altLang="ko-KR" dirty="0" smtClean="0"/>
          </a:p>
          <a:p>
            <a:pPr lvl="4">
              <a:buNone/>
            </a:pPr>
            <a:r>
              <a:rPr lang="en-US" altLang="ko-KR" dirty="0" smtClean="0"/>
              <a:t>    - </a:t>
            </a:r>
            <a:r>
              <a:rPr lang="ko-KR" altLang="en-US" dirty="0" smtClean="0"/>
              <a:t>게임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음악 등 주로 엔터테인먼트 </a:t>
            </a:r>
            <a:r>
              <a:rPr lang="ko-KR" altLang="en-US" dirty="0" err="1" smtClean="0"/>
              <a:t>콘텐츠에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과금함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무료 </a:t>
            </a:r>
            <a:r>
              <a:rPr lang="ko-KR" altLang="en-US" dirty="0" err="1" smtClean="0"/>
              <a:t>콘텐츠</a:t>
            </a:r>
            <a:endParaRPr lang="en-US" altLang="ko-KR" dirty="0" smtClean="0"/>
          </a:p>
          <a:p>
            <a:pPr lvl="4">
              <a:buNone/>
            </a:pPr>
            <a:r>
              <a:rPr lang="en-US" altLang="ko-KR" dirty="0" smtClean="0"/>
              <a:t>    - </a:t>
            </a:r>
            <a:r>
              <a:rPr lang="ko-KR" altLang="en-US" dirty="0" smtClean="0"/>
              <a:t>사용자가 인터넷에 접속할 수만 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별다른 비용 없이 </a:t>
            </a:r>
            <a:r>
              <a:rPr lang="ko-KR" altLang="en-US" dirty="0" err="1" smtClean="0"/>
              <a:t>콘텐츠를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다운로드하거나</a:t>
            </a:r>
            <a:r>
              <a:rPr lang="ko-KR" altLang="en-US" dirty="0" smtClean="0"/>
              <a:t> 이용할 수 있는 것을 뜻함</a:t>
            </a:r>
            <a:endParaRPr lang="en-US" altLang="ko-KR" dirty="0" smtClean="0"/>
          </a:p>
          <a:p>
            <a:pPr lvl="4">
              <a:buNone/>
            </a:pPr>
            <a:r>
              <a:rPr lang="en-US" altLang="ko-KR" dirty="0" smtClean="0"/>
              <a:t>    - </a:t>
            </a:r>
            <a:r>
              <a:rPr lang="ko-KR" altLang="en-US" dirty="0" smtClean="0"/>
              <a:t>많은 회원을 끌어들이기 위해 서비스 차원에서 엔터테인먼트 </a:t>
            </a:r>
            <a:r>
              <a:rPr lang="ko-KR" altLang="en-US" dirty="0" err="1" smtClean="0"/>
              <a:t>콘텐츠를</a:t>
            </a:r>
            <a:r>
              <a:rPr lang="ko-KR" altLang="en-US" dirty="0" smtClean="0"/>
              <a:t> 무료로 제공해주는 사이트가 이에 속함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그 외 다양한 방법이 존재하나 정확한 표준은 없음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적절한 </a:t>
            </a:r>
            <a:r>
              <a:rPr lang="ko-KR" altLang="en-US" dirty="0" err="1" smtClean="0"/>
              <a:t>콘텐츠</a:t>
            </a:r>
            <a:r>
              <a:rPr lang="ko-KR" altLang="en-US" dirty="0" smtClean="0"/>
              <a:t> 분류를 함으로써 사이트의 구성이 쉬워지므로 사이트 기획 프로젝트 수행 시 이 작업 과정을 거치는 것이 유리함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콘텐츠의</a:t>
            </a:r>
            <a:r>
              <a:rPr lang="ko-KR" altLang="en-US" dirty="0" smtClean="0"/>
              <a:t> 정의와 분류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프로슈머적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콘텐츠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프로슈머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Prosumer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정의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생산자인 프로듀서</a:t>
            </a:r>
            <a:r>
              <a:rPr lang="en-US" altLang="ko-KR" dirty="0" smtClean="0"/>
              <a:t>(producer)</a:t>
            </a:r>
            <a:r>
              <a:rPr lang="ko-KR" altLang="en-US" dirty="0" smtClean="0"/>
              <a:t>와 소비자인 컨슈머</a:t>
            </a:r>
            <a:r>
              <a:rPr lang="en-US" altLang="ko-KR" dirty="0" smtClean="0"/>
              <a:t>(consumer)</a:t>
            </a:r>
            <a:r>
              <a:rPr lang="ko-KR" altLang="en-US" dirty="0" smtClean="0"/>
              <a:t>의 합성어로 사용자의 콘텐츠를 사이트에서 직접 받아들이는 방식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게시판의 형태가 가장 많이 사용됨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프로슈머적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콘텐츠를</a:t>
            </a:r>
            <a:r>
              <a:rPr lang="ko-KR" altLang="en-US" dirty="0" smtClean="0"/>
              <a:t> 잘 운영하여 마케팅에 대한 부담을 줄일 수 있음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한빛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Office\Templates\디자인\자연.pot</Template>
  <TotalTime>7228</TotalTime>
  <Words>862</Words>
  <Application>Microsoft Office PowerPoint</Application>
  <PresentationFormat>화면 슬라이드 쇼(4:3)</PresentationFormat>
  <Paragraphs>125</Paragraphs>
  <Slides>16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한빛마스터</vt:lpstr>
      <vt:lpstr>콘텐츠 분류와 설계</vt:lpstr>
      <vt:lpstr>PowerPoint 프레젠테이션</vt:lpstr>
      <vt:lpstr>목 차</vt:lpstr>
      <vt:lpstr>01 웹 콘텐츠의 정의와 분류</vt:lpstr>
      <vt:lpstr>01 웹 콘텐츠의 정의와 분류</vt:lpstr>
      <vt:lpstr>01 웹 콘텐츠의 정의와 분류</vt:lpstr>
      <vt:lpstr>01 웹 콘텐츠의 정의와 분류</vt:lpstr>
      <vt:lpstr>01 웹 콘텐츠의 정의와 분류</vt:lpstr>
      <vt:lpstr>01 웹 콘텐츠의 정의와 분류</vt:lpstr>
      <vt:lpstr>01 웹 콘텐츠의 정의와 분류</vt:lpstr>
      <vt:lpstr>02 콘텐츠</vt:lpstr>
      <vt:lpstr>02 콘텐츠</vt:lpstr>
      <vt:lpstr>02 콘텐츠</vt:lpstr>
      <vt:lpstr>02 콘텐츠</vt:lpstr>
      <vt:lpstr>02 콘텐츠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cryptosigs</dc:creator>
  <cp:lastModifiedBy>Hiya</cp:lastModifiedBy>
  <cp:revision>461</cp:revision>
  <dcterms:created xsi:type="dcterms:W3CDTF">1601-01-01T00:00:00Z</dcterms:created>
  <dcterms:modified xsi:type="dcterms:W3CDTF">2012-02-05T15:07:41Z</dcterms:modified>
</cp:coreProperties>
</file>