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302" r:id="rId2"/>
    <p:sldId id="258" r:id="rId3"/>
    <p:sldId id="399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2" r:id="rId13"/>
    <p:sldId id="591" r:id="rId14"/>
    <p:sldId id="593" r:id="rId15"/>
    <p:sldId id="594" r:id="rId16"/>
    <p:sldId id="600" r:id="rId17"/>
    <p:sldId id="601" r:id="rId18"/>
    <p:sldId id="595" r:id="rId19"/>
    <p:sldId id="596" r:id="rId20"/>
    <p:sldId id="597" r:id="rId21"/>
    <p:sldId id="602" r:id="rId22"/>
    <p:sldId id="603" r:id="rId23"/>
    <p:sldId id="604" r:id="rId24"/>
    <p:sldId id="605" r:id="rId25"/>
    <p:sldId id="598" r:id="rId26"/>
    <p:sldId id="330" r:id="rId27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9857" autoAdjust="0"/>
  </p:normalViewPr>
  <p:slideViewPr>
    <p:cSldViewPr showGuides="1">
      <p:cViewPr varScale="1">
        <p:scale>
          <a:sx n="80" d="100"/>
          <a:sy n="80" d="100"/>
        </p:scale>
        <p:origin x="-96" y="-726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8109424-9B36-46C3-9AD7-E60826B288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435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60CB9FF-4B03-4985-8A51-8986B211B0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8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baseline="0" dirty="0" smtClean="0">
                <a:solidFill>
                  <a:srgbClr val="0066CC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1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717550" indent="-177800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2663" indent="-180975">
              <a:buFont typeface="Wingdings" pitchFamily="2" charset="2"/>
              <a:buChar char="§"/>
              <a:defRPr sz="1500" baseline="0">
                <a:latin typeface="Times New Roman" pitchFamily="18" charset="0"/>
                <a:ea typeface="맑은 고딕" pitchFamily="50" charset="-127"/>
              </a:defRPr>
            </a:lvl5pPr>
            <a:lvl6pPr>
              <a:buNone/>
              <a:defRPr/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 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 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넷 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363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 baseline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EF9C974-4D08-4A44-914C-9312496638C6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/26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첫 번째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7" r:id="rId2"/>
    <p:sldLayoutId id="21474838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baseline="0" dirty="0">
          <a:solidFill>
            <a:srgbClr val="0066CC"/>
          </a:solidFill>
          <a:latin typeface="Times New Roman" pitchFamily="18" charset="0"/>
          <a:ea typeface="맑은 고딕" pitchFamily="50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1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18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430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15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nterpar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nterpark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par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</a:t>
            </a:r>
          </a:p>
        </p:txBody>
      </p:sp>
      <p:sp>
        <p:nvSpPr>
          <p:cNvPr id="3075" name="내용 개체 틀 8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  <a:endParaRPr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916154"/>
          </a:xfrm>
        </p:spPr>
        <p:txBody>
          <a:bodyPr/>
          <a:lstStyle/>
          <a:p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실험실 배치도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887528"/>
            <a:ext cx="7560840" cy="4652674"/>
            <a:chOff x="827584" y="1887528"/>
            <a:chExt cx="7560840" cy="465267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7584" y="1887528"/>
              <a:ext cx="7560840" cy="4342169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119895" y="6263203"/>
              <a:ext cx="2964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8-4]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사용성</a:t>
              </a:r>
              <a:r>
                <a:rPr lang="ko-KR" altLang="en-US" sz="1200" b="1" dirty="0" smtClean="0">
                  <a:latin typeface="+mn-ea"/>
                  <a:ea typeface="+mn-ea"/>
                </a:rPr>
                <a:t> 테스트 실험실 배치도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4876594"/>
          </a:xfrm>
        </p:spPr>
        <p:txBody>
          <a:bodyPr/>
          <a:lstStyle/>
          <a:p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휴리스틱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(Heuristic Analysis)</a:t>
            </a:r>
          </a:p>
          <a:p>
            <a:pPr lvl="2"/>
            <a:r>
              <a:rPr lang="ko-KR" altLang="en-US" dirty="0" smtClean="0"/>
              <a:t>전문가가 이론과 경험을 근거로 일련의 규칙을 만들어놓고 평가 대상 사이트가 그러한 규칙을 얼마나 잘 지키고 있는가를 확인하는 평가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닐슨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Heisen</a:t>
            </a:r>
            <a:r>
              <a:rPr lang="en-US" altLang="ko-KR" dirty="0" smtClean="0"/>
              <a:t>, 1993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컴퓨터 소프트웨어 개발자를 위해 제시한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 원칙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단순하고 자연스러운 대화를 기본으로 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사용자의 언어로 이야기하라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사용자의 메모리 로드</a:t>
            </a:r>
            <a:r>
              <a:rPr lang="en-US" altLang="ko-KR" dirty="0" smtClean="0"/>
              <a:t>(memory load)</a:t>
            </a:r>
            <a:r>
              <a:rPr lang="ko-KR" altLang="en-US" dirty="0" smtClean="0"/>
              <a:t>를 최소화하라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일관성</a:t>
            </a:r>
            <a:r>
              <a:rPr lang="en-US" altLang="ko-KR" dirty="0" smtClean="0"/>
              <a:t>(consistency)</a:t>
            </a:r>
            <a:r>
              <a:rPr lang="ko-KR" altLang="en-US" dirty="0" smtClean="0"/>
              <a:t>을 유지하라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피드백</a:t>
            </a:r>
            <a:r>
              <a:rPr lang="en-US" altLang="ko-KR" dirty="0" smtClean="0"/>
              <a:t>(feedback)</a:t>
            </a:r>
            <a:r>
              <a:rPr lang="ko-KR" altLang="en-US" dirty="0" smtClean="0"/>
              <a:t>을 제공하라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출구</a:t>
            </a:r>
            <a:r>
              <a:rPr lang="en-US" altLang="ko-KR" dirty="0" smtClean="0"/>
              <a:t>(exit)</a:t>
            </a:r>
            <a:r>
              <a:rPr lang="ko-KR" altLang="en-US" dirty="0" smtClean="0"/>
              <a:t>를 분명하게 표시하라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지름길</a:t>
            </a:r>
            <a:r>
              <a:rPr lang="en-US" altLang="ko-KR" dirty="0" smtClean="0"/>
              <a:t>(shortcut)</a:t>
            </a:r>
            <a:r>
              <a:rPr lang="ko-KR" altLang="en-US" dirty="0" smtClean="0"/>
              <a:t>을 추가적으로 제공하라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에러를 방지하라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에러 발생 시 유용한 에러 메시지를 제공하라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도움말 및 설명서를 제공하라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4876594"/>
          </a:xfrm>
        </p:spPr>
        <p:txBody>
          <a:bodyPr/>
          <a:lstStyle/>
          <a:p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휴리스틱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(Heuristic Analysis)</a:t>
            </a:r>
          </a:p>
          <a:p>
            <a:pPr lvl="2"/>
            <a:r>
              <a:rPr lang="ko-KR" altLang="en-US" dirty="0" err="1" smtClean="0"/>
              <a:t>패로우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Pearrow</a:t>
            </a:r>
            <a:r>
              <a:rPr lang="en-US" altLang="ko-KR" dirty="0" smtClean="0"/>
              <a:t>, 2000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제시한 휴리스틱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항목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시스템 상태를 가시화하라 </a:t>
            </a:r>
            <a:r>
              <a:rPr lang="en-US" altLang="ko-KR" dirty="0" smtClean="0"/>
              <a:t>(visibility of system status)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현실의 자연스러운 상황에 가깝게 만들어라 </a:t>
            </a:r>
            <a:r>
              <a:rPr lang="en-US" altLang="ko-KR" dirty="0" smtClean="0"/>
              <a:t>(match the system to the real world)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사용자의 통제권 과 자유를 보장하라 </a:t>
            </a:r>
            <a:r>
              <a:rPr lang="en-US" altLang="ko-KR" dirty="0" smtClean="0"/>
              <a:t>(user control and freedom)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인터페이스의 일관성을 제공하고 표준화하여라 </a:t>
            </a:r>
            <a:r>
              <a:rPr lang="en-US" altLang="ko-KR" dirty="0" smtClean="0"/>
              <a:t>(consistency and standards)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오류를 방지하라 </a:t>
            </a:r>
            <a:r>
              <a:rPr lang="en-US" altLang="ko-KR" dirty="0" smtClean="0"/>
              <a:t>(error protection)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화상보다는 인식에 의존하는 구성을 하라 </a:t>
            </a:r>
            <a:r>
              <a:rPr lang="en-US" altLang="ko-KR" dirty="0" smtClean="0"/>
              <a:t>(recognition rather than recall)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사용의 유연성과 효율성을 제공하라 </a:t>
            </a:r>
            <a:r>
              <a:rPr lang="en-US" altLang="ko-KR" dirty="0" smtClean="0"/>
              <a:t>(flexibility and efficiency of use)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최소한의 디자인을 사용해 미학적으로 구성하라 </a:t>
            </a:r>
            <a:r>
              <a:rPr lang="en-US" altLang="ko-KR" dirty="0" smtClean="0"/>
              <a:t>(aesthetic and minimalist design)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사용자가 오류를 인식하고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진단하며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벗어날 수 있도록 도움을 주어라 </a:t>
            </a:r>
            <a:r>
              <a:rPr lang="en-US" altLang="ko-KR" dirty="0" smtClean="0"/>
              <a:t>(help users recognize, diagnose, and recover from errors)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도움말 및 설명서를 제공하라 </a:t>
            </a:r>
            <a:r>
              <a:rPr lang="en-US" altLang="ko-KR" dirty="0" smtClean="0"/>
              <a:t>(help and documentation)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방법 외에 다른 테스트 방법은 없는지 찾아본다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항목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계획서 작성 항목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전체적인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테스트를 수행하는 전체 목적에 대하여 기술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사용자 인물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어떠한 사용자를 참여시킬 것인지에 대한 조건을 나열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태스크 항목 선정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 목적에 부합하는 태스크 항목을 선정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필수 질문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과제에 포함되어야 하는 주요 이슈를 정리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테스트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세션의 소요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절차 등에 대해 정의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테스트 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테스트의 진행 순서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결과 요약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 취합 방법 및 어떤 결과 데이터를 수집할 것인지 기술</a:t>
            </a:r>
            <a:endParaRPr lang="en-US" altLang="ko-KR" dirty="0" smtClean="0"/>
          </a:p>
          <a:p>
            <a:pPr marL="882650" lvl="2" indent="-342900">
              <a:buFont typeface="+mj-ea"/>
              <a:buAutoNum type="circleNumDbPlain"/>
            </a:pPr>
            <a:r>
              <a:rPr lang="ko-KR" altLang="en-US" dirty="0" smtClean="0"/>
              <a:t>개선안 보고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무엇을 기초로 작성할지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내용을 포함할 것인지 결정하고 기술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2932378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8-1]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계획서 ① </a:t>
            </a:r>
            <a:r>
              <a:rPr lang="en-US" altLang="ko-KR" sz="1500" dirty="0" smtClean="0"/>
              <a:t>… </a:t>
            </a:r>
            <a:r>
              <a:rPr lang="ko-KR" altLang="en-US" sz="1500" dirty="0" err="1" smtClean="0"/>
              <a:t>인터파크의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( </a:t>
            </a:r>
            <a:r>
              <a:rPr lang="en-US" altLang="ko-KR" sz="1500" dirty="0" smtClean="0">
                <a:hlinkClick r:id="rId2"/>
              </a:rPr>
              <a:t>http://interpark.com</a:t>
            </a:r>
            <a:r>
              <a:rPr lang="en-US" altLang="ko-KR" sz="1500" dirty="0" smtClean="0"/>
              <a:t> )</a:t>
            </a:r>
          </a:p>
          <a:p>
            <a:pPr lvl="2">
              <a:buNone/>
            </a:pPr>
            <a:r>
              <a:rPr lang="en-US" altLang="ko-KR" sz="1500" dirty="0" smtClean="0"/>
              <a:t>  1.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목적</a:t>
            </a:r>
            <a:endParaRPr lang="en-US" altLang="ko-KR" sz="1500" dirty="0" smtClean="0"/>
          </a:p>
          <a:p>
            <a:pPr lvl="4"/>
            <a:r>
              <a:rPr lang="ko-KR" altLang="en-US" sz="1200" dirty="0" smtClean="0"/>
              <a:t>온라인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쇼핑몰 사업은 온라인 매장을 통해 고객에게 다양한 상품 정보를 제공하고 편리한 구매 서비스를 제공하는 것을 목적이라고 보아 타깃 고객에게 사이트의 구조 및 정보 설계가 적합하게 설계되었는지를 진단하고자 한다</a:t>
            </a:r>
            <a:endParaRPr lang="en-US" altLang="ko-KR" sz="1200" dirty="0" smtClean="0"/>
          </a:p>
          <a:p>
            <a:pPr lvl="2">
              <a:buNone/>
            </a:pPr>
            <a:r>
              <a:rPr lang="en-US" altLang="ko-KR" sz="1500" dirty="0" smtClean="0"/>
              <a:t>  2. </a:t>
            </a:r>
            <a:r>
              <a:rPr lang="ko-KR" altLang="en-US" sz="1500" dirty="0" smtClean="0"/>
              <a:t>사용자 인물 정보</a:t>
            </a:r>
            <a:endParaRPr lang="en-US" altLang="ko-KR" sz="1500" dirty="0" smtClean="0"/>
          </a:p>
          <a:p>
            <a:pPr lvl="4"/>
            <a:r>
              <a:rPr lang="en-US" altLang="ko-KR" sz="1200" dirty="0" smtClean="0"/>
              <a:t>20</a:t>
            </a:r>
            <a:r>
              <a:rPr lang="ko-KR" altLang="en-US" sz="1200" dirty="0" smtClean="0"/>
              <a:t>대</a:t>
            </a:r>
            <a:r>
              <a:rPr lang="en-US" altLang="ko-KR" sz="1200" dirty="0" smtClean="0"/>
              <a:t>~40</a:t>
            </a:r>
            <a:r>
              <a:rPr lang="ko-KR" altLang="en-US" sz="1200" dirty="0" smtClean="0"/>
              <a:t>대까지 대학생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직장인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전업주부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 등 고른 비율로 대상을 선정한다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선정한 대상을 인터넷 사용 능력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사이트 접속 횟수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 횟수를 기준으로 초급 사용자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중급 사용자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고급 사용자 집단으로 구분하여 테스트를 실시한다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259632" y="3942580"/>
            <a:ext cx="7271176" cy="1381503"/>
            <a:chOff x="1259632" y="3980680"/>
            <a:chExt cx="7271176" cy="138150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9753" t="30200" r="10446" b="52623"/>
            <a:stretch>
              <a:fillRect/>
            </a:stretch>
          </p:blipFill>
          <p:spPr bwMode="auto">
            <a:xfrm>
              <a:off x="1259632" y="3980680"/>
              <a:ext cx="7271176" cy="111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634518" y="5085184"/>
              <a:ext cx="2502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표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8-1] </a:t>
              </a:r>
              <a:r>
                <a:rPr lang="ko-KR" altLang="en-US" sz="1200" b="1" dirty="0" smtClean="0">
                  <a:latin typeface="+mn-ea"/>
                  <a:ea typeface="+mn-ea"/>
                </a:rPr>
                <a:t>연령과 직업에 따른 구분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59632" y="5375929"/>
            <a:ext cx="7260616" cy="1373456"/>
            <a:chOff x="1259632" y="5375929"/>
            <a:chExt cx="7260616" cy="1373456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9702" t="56670" r="10598" b="26050"/>
            <a:stretch>
              <a:fillRect/>
            </a:stretch>
          </p:blipFill>
          <p:spPr bwMode="auto">
            <a:xfrm>
              <a:off x="1259632" y="5375929"/>
              <a:ext cx="7260616" cy="1125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536235" y="6472386"/>
              <a:ext cx="2710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표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8-2] </a:t>
              </a:r>
              <a:r>
                <a:rPr lang="ko-KR" altLang="en-US" sz="1200" b="1" dirty="0" smtClean="0">
                  <a:latin typeface="+mn-ea"/>
                  <a:ea typeface="+mn-ea"/>
                </a:rPr>
                <a:t>사용 경험에 따른 구분 기준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3148402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8-1]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계획서 ① </a:t>
            </a:r>
            <a:r>
              <a:rPr lang="en-US" altLang="ko-KR" sz="1500" dirty="0" smtClean="0"/>
              <a:t>… </a:t>
            </a:r>
            <a:r>
              <a:rPr lang="ko-KR" altLang="en-US" sz="1500" dirty="0" err="1" smtClean="0"/>
              <a:t>인터파크의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( </a:t>
            </a:r>
            <a:r>
              <a:rPr lang="en-US" altLang="ko-KR" sz="1500" dirty="0" smtClean="0">
                <a:hlinkClick r:id="rId2"/>
              </a:rPr>
              <a:t>http://interpark.com</a:t>
            </a:r>
            <a:r>
              <a:rPr lang="en-US" altLang="ko-KR" sz="1500" dirty="0" smtClean="0"/>
              <a:t> )</a:t>
            </a:r>
          </a:p>
          <a:p>
            <a:pPr lvl="2">
              <a:buNone/>
            </a:pPr>
            <a:r>
              <a:rPr lang="en-US" altLang="ko-KR" sz="1500" dirty="0" smtClean="0"/>
              <a:t>  3. </a:t>
            </a:r>
            <a:r>
              <a:rPr lang="ko-KR" altLang="en-US" sz="1500" dirty="0" smtClean="0"/>
              <a:t>필수 질문 사항</a:t>
            </a:r>
            <a:endParaRPr lang="en-US" altLang="ko-KR" sz="15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웹 사이트 서핑을 통해 구매를 자극하는 매력적이고 흥미 있는 요소가 제공되는가</a:t>
            </a:r>
            <a:r>
              <a:rPr lang="en-US" altLang="ko-KR" sz="1200" dirty="0" smtClean="0"/>
              <a:t>?</a:t>
            </a:r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상품 검색이 편리한가</a:t>
            </a:r>
            <a:r>
              <a:rPr lang="en-US" altLang="ko-KR" sz="1200" dirty="0" smtClean="0"/>
              <a:t>? </a:t>
            </a:r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구매 절차가 간단하고 편리한가</a:t>
            </a:r>
            <a:r>
              <a:rPr lang="en-US" altLang="ko-KR" sz="1200" dirty="0" smtClean="0"/>
              <a:t>?</a:t>
            </a:r>
          </a:p>
          <a:p>
            <a:pPr lvl="2">
              <a:buNone/>
            </a:pPr>
            <a:r>
              <a:rPr lang="en-US" altLang="ko-KR" sz="1500" dirty="0" smtClean="0"/>
              <a:t>  4. </a:t>
            </a:r>
            <a:r>
              <a:rPr lang="ko-KR" altLang="en-US" sz="1500" dirty="0" smtClean="0"/>
              <a:t>테스트 방법</a:t>
            </a:r>
            <a:endParaRPr lang="en-US" altLang="ko-KR" sz="15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과제 </a:t>
            </a:r>
            <a:r>
              <a:rPr lang="ko-KR" altLang="en-US" sz="1200" dirty="0" err="1" smtClean="0"/>
              <a:t>부과형</a:t>
            </a:r>
            <a:r>
              <a:rPr lang="ko-KR" altLang="en-US" sz="1200" dirty="0" smtClean="0"/>
              <a:t> 평가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테스트 집단을 두 집단으로 구분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두 가지 유형의 </a:t>
            </a:r>
            <a:r>
              <a:rPr lang="ko-KR" altLang="en-US" sz="1200" dirty="0" err="1" smtClean="0"/>
              <a:t>고제를</a:t>
            </a:r>
            <a:r>
              <a:rPr lang="ko-KR" altLang="en-US" sz="1200" dirty="0" smtClean="0"/>
              <a:t> 부과</a:t>
            </a:r>
            <a:endParaRPr lang="en-US" altLang="ko-KR" sz="12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err="1" smtClean="0"/>
              <a:t>사용성</a:t>
            </a:r>
            <a:r>
              <a:rPr lang="ko-KR" altLang="en-US" sz="1200" dirty="0" smtClean="0"/>
              <a:t> 평가를 위한 체크 리스트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개별 인터뷰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95736" y="4005064"/>
            <a:ext cx="4536504" cy="2763371"/>
            <a:chOff x="2195736" y="4005064"/>
            <a:chExt cx="4536504" cy="2763371"/>
          </a:xfrm>
        </p:grpSpPr>
        <p:pic>
          <p:nvPicPr>
            <p:cNvPr id="6146" name="Picture 2" descr="D:\강의교안\8장_img\8장_img\ch08-05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5736" y="4005064"/>
              <a:ext cx="4536504" cy="250481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881908" y="6491436"/>
              <a:ext cx="3172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8-5]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사용성</a:t>
              </a:r>
              <a:r>
                <a:rPr lang="ko-KR" altLang="en-US" sz="1200" b="1" dirty="0" smtClean="0">
                  <a:latin typeface="+mn-ea"/>
                  <a:ea typeface="+mn-ea"/>
                </a:rPr>
                <a:t> 평가를 위한 테스트 절차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5524666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8-1]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계획서 ① </a:t>
            </a:r>
            <a:r>
              <a:rPr lang="en-US" altLang="ko-KR" sz="1500" dirty="0" smtClean="0"/>
              <a:t>… </a:t>
            </a:r>
            <a:r>
              <a:rPr lang="ko-KR" altLang="en-US" sz="1500" dirty="0" err="1" smtClean="0"/>
              <a:t>인터파크의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( </a:t>
            </a:r>
            <a:r>
              <a:rPr lang="en-US" altLang="ko-KR" sz="1500" dirty="0" smtClean="0">
                <a:hlinkClick r:id="rId2"/>
              </a:rPr>
              <a:t>http://interpark.com</a:t>
            </a:r>
            <a:r>
              <a:rPr lang="en-US" altLang="ko-KR" sz="1500" dirty="0" smtClean="0"/>
              <a:t> )</a:t>
            </a:r>
          </a:p>
          <a:p>
            <a:pPr lvl="2">
              <a:buNone/>
            </a:pPr>
            <a:r>
              <a:rPr lang="en-US" altLang="ko-KR" sz="1500" dirty="0" smtClean="0"/>
              <a:t>  5. </a:t>
            </a:r>
            <a:r>
              <a:rPr lang="ko-KR" altLang="en-US" sz="1500" dirty="0" smtClean="0"/>
              <a:t>테스트 개요</a:t>
            </a:r>
            <a:endParaRPr lang="en-US" altLang="ko-KR" sz="15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오리엔테이션</a:t>
            </a:r>
            <a:endParaRPr lang="en-US" altLang="ko-KR" sz="12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테스트 사이트 소개</a:t>
            </a:r>
            <a:endParaRPr lang="en-US" altLang="ko-KR" sz="12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과제 부과</a:t>
            </a:r>
            <a:endParaRPr lang="en-US" altLang="ko-KR" sz="12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테스트 관찰 시 얻고자 하는 내용으로 체크 리스트 작성</a:t>
            </a:r>
            <a:endParaRPr lang="en-US" altLang="ko-KR" sz="1200" dirty="0" smtClean="0"/>
          </a:p>
          <a:p>
            <a:pPr marL="1030288" lvl="4" indent="-228600">
              <a:buFont typeface="+mj-ea"/>
              <a:buAutoNum type="circleNumDbPlain"/>
            </a:pPr>
            <a:r>
              <a:rPr lang="ko-KR" altLang="en-US" sz="1200" dirty="0" smtClean="0"/>
              <a:t>개별 인터뷰</a:t>
            </a:r>
            <a:endParaRPr lang="en-US" altLang="ko-KR" sz="1200" dirty="0" smtClean="0"/>
          </a:p>
          <a:p>
            <a:pPr lvl="2">
              <a:buNone/>
            </a:pPr>
            <a:r>
              <a:rPr lang="en-US" altLang="ko-KR" sz="1500" dirty="0" smtClean="0"/>
              <a:t>  6. </a:t>
            </a:r>
            <a:r>
              <a:rPr lang="ko-KR" altLang="en-US" sz="1500" dirty="0" smtClean="0"/>
              <a:t>결과 요약</a:t>
            </a:r>
            <a:endParaRPr lang="en-US" altLang="ko-KR" sz="1500" dirty="0"/>
          </a:p>
          <a:p>
            <a:pPr lvl="4"/>
            <a:r>
              <a:rPr lang="ko-KR" altLang="en-US" sz="1200" dirty="0" smtClean="0"/>
              <a:t>사이트 전체의 전반적인 느낌</a:t>
            </a:r>
            <a:endParaRPr lang="en-US" altLang="ko-KR" sz="1200" dirty="0" smtClean="0"/>
          </a:p>
          <a:p>
            <a:pPr lvl="4"/>
            <a:r>
              <a:rPr lang="ko-KR" altLang="en-US" sz="1200" dirty="0" smtClean="0"/>
              <a:t>메인 페이지의 전반적인 느낌</a:t>
            </a:r>
            <a:endParaRPr lang="en-US" altLang="ko-KR" sz="1200" dirty="0" smtClean="0"/>
          </a:p>
          <a:p>
            <a:pPr lvl="4"/>
            <a:r>
              <a:rPr lang="ko-KR" altLang="en-US" sz="1200" dirty="0" err="1" smtClean="0"/>
              <a:t>네비게이션</a:t>
            </a:r>
            <a:endParaRPr lang="en-US" altLang="ko-KR" sz="1200" dirty="0" smtClean="0"/>
          </a:p>
          <a:p>
            <a:pPr lvl="4"/>
            <a:r>
              <a:rPr lang="ko-KR" altLang="en-US" sz="1200" dirty="0" err="1" smtClean="0"/>
              <a:t>레이블링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상품 정보의 분류 체계</a:t>
            </a:r>
            <a:r>
              <a:rPr lang="en-US" altLang="ko-KR" sz="1200" dirty="0" smtClean="0"/>
              <a:t>)</a:t>
            </a:r>
          </a:p>
          <a:p>
            <a:pPr lvl="4"/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사이트에서 제공되고 있는 상품 정보의 질</a:t>
            </a:r>
            <a:r>
              <a:rPr lang="en-US" altLang="ko-KR" sz="1200" dirty="0" smtClean="0"/>
              <a:t>)</a:t>
            </a:r>
          </a:p>
          <a:p>
            <a:pPr lvl="4"/>
            <a:r>
              <a:rPr lang="ko-KR" altLang="en-US" sz="1200" dirty="0" smtClean="0"/>
              <a:t>웹 페이지의 전반적인 디자인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그래픽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메타포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색상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면 분할 등</a:t>
            </a:r>
            <a:r>
              <a:rPr lang="en-US" altLang="ko-KR" sz="1200" dirty="0" smtClean="0"/>
              <a:t>)</a:t>
            </a:r>
          </a:p>
          <a:p>
            <a:pPr lvl="4"/>
            <a:r>
              <a:rPr lang="ko-KR" altLang="en-US" sz="1200" dirty="0" err="1" smtClean="0"/>
              <a:t>타이포그래피</a:t>
            </a:r>
            <a:endParaRPr lang="en-US" altLang="ko-KR" sz="1200" dirty="0" smtClean="0"/>
          </a:p>
          <a:p>
            <a:pPr lvl="4"/>
            <a:r>
              <a:rPr lang="ko-KR" altLang="en-US" sz="1200" dirty="0" err="1" smtClean="0"/>
              <a:t>사용성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로딩 속도</a:t>
            </a:r>
            <a:endParaRPr lang="en-US" altLang="ko-KR" sz="1200" dirty="0" smtClean="0"/>
          </a:p>
          <a:p>
            <a:pPr lvl="4"/>
            <a:r>
              <a:rPr lang="ko-KR" altLang="en-US" sz="1200" dirty="0" smtClean="0"/>
              <a:t>구매 절차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결제 절차</a:t>
            </a:r>
            <a:endParaRPr lang="en-US" altLang="ko-KR" sz="1200" dirty="0" smtClean="0"/>
          </a:p>
          <a:p>
            <a:pPr lvl="4"/>
            <a:r>
              <a:rPr lang="ko-KR" altLang="en-US" sz="1200" dirty="0" smtClean="0"/>
              <a:t>기타 의견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2572338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/>
              <a:t>사용성</a:t>
            </a:r>
            <a:r>
              <a:rPr lang="ko-KR" altLang="en-US" dirty="0"/>
              <a:t> 테스트 계획서 작성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8-2]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계획서 ②</a:t>
            </a:r>
            <a:endParaRPr lang="en-US" altLang="ko-KR" sz="1500" dirty="0" smtClean="0"/>
          </a:p>
          <a:p>
            <a:pPr lvl="2"/>
            <a:r>
              <a:rPr lang="ko-KR" altLang="en-US" sz="1500" dirty="0" smtClean="0"/>
              <a:t>현재 웹 사이트 화면과 문제점을 개선한 수정 화면의 두 가지를 테스트하기 위해 테스트 계획서를 작성한 사례</a:t>
            </a:r>
            <a:endParaRPr lang="en-US" altLang="ko-KR" sz="1500" dirty="0" smtClean="0"/>
          </a:p>
          <a:p>
            <a:pPr lvl="2"/>
            <a:r>
              <a:rPr lang="ko-KR" altLang="en-US" sz="1500" dirty="0" smtClean="0"/>
              <a:t>실제 테스트 계획서 작성 시 도움이 될 수 있도록 필수 질문 사항과 테스트 후 질문 항목 소개</a:t>
            </a:r>
            <a:endParaRPr lang="en-US" altLang="ko-KR" sz="1500" dirty="0" smtClean="0"/>
          </a:p>
          <a:p>
            <a:pPr lvl="2">
              <a:buNone/>
            </a:pPr>
            <a:r>
              <a:rPr lang="en-US" altLang="ko-KR" sz="1500" dirty="0" smtClean="0">
                <a:solidFill>
                  <a:srgbClr val="FF0000"/>
                </a:solidFill>
              </a:rPr>
              <a:t>    ※ P. 214 ~ 218 </a:t>
            </a:r>
            <a:r>
              <a:rPr lang="ko-KR" altLang="en-US" sz="1500" dirty="0" smtClean="0">
                <a:solidFill>
                  <a:srgbClr val="FF0000"/>
                </a:solidFill>
              </a:rPr>
              <a:t>참고 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542261" y="3537018"/>
            <a:ext cx="4045963" cy="3030251"/>
            <a:chOff x="2339752" y="3537018"/>
            <a:chExt cx="4045963" cy="303025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39752" y="3537018"/>
              <a:ext cx="4045963" cy="28083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680742" y="6290270"/>
              <a:ext cx="3381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8-6]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사용성</a:t>
              </a:r>
              <a:r>
                <a:rPr lang="ko-KR" altLang="en-US" sz="1200" b="1" dirty="0" smtClean="0">
                  <a:latin typeface="+mn-ea"/>
                  <a:ea typeface="+mn-ea"/>
                </a:rPr>
                <a:t> 테스트 실행 장소의 배치 예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smtClean="0"/>
              <a:t>테스트 진행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 후 계획서에 따라 테스트를 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테스트를 시작하기 전 파일럿 테스트를 실시하면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참가자들의 행동을 예측하고 발생할 수 있는 문제점을 미리 예방할 수 있음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>
            <a:normAutofit/>
          </a:bodyPr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사용성</a:t>
            </a:r>
            <a:r>
              <a:rPr lang="ko-KR" altLang="en-US" sz="2400" dirty="0" smtClean="0"/>
              <a:t> 테스트가 무엇인지 이해한다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사용성</a:t>
            </a:r>
            <a:r>
              <a:rPr lang="ko-KR" altLang="en-US" sz="2400" dirty="0" smtClean="0"/>
              <a:t> 테스트 프로세스를 알아본다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사용성</a:t>
            </a:r>
            <a:r>
              <a:rPr lang="ko-KR" altLang="en-US" sz="2400" dirty="0" smtClean="0"/>
              <a:t> 테스트 계획서를 작성해본다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작성된 계획서에 따라 </a:t>
            </a:r>
            <a:r>
              <a:rPr lang="ko-KR" altLang="en-US" sz="2400" dirty="0" err="1" smtClean="0"/>
              <a:t>사용성</a:t>
            </a:r>
            <a:r>
              <a:rPr lang="ko-KR" altLang="en-US" sz="2400" dirty="0" smtClean="0"/>
              <a:t> 테스트를 실시해본다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사용성</a:t>
            </a:r>
            <a:r>
              <a:rPr lang="ko-KR" altLang="en-US" sz="2400" dirty="0" smtClean="0"/>
              <a:t> 테스트 후 결과를 정리해본다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76194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결과 요약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8-3]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결과 요약</a:t>
            </a:r>
            <a:endParaRPr lang="ko-KR" altLang="en-US" sz="15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048256" y="2139093"/>
            <a:ext cx="5352288" cy="4530267"/>
            <a:chOff x="2048256" y="2139093"/>
            <a:chExt cx="5352288" cy="4530267"/>
          </a:xfrm>
        </p:grpSpPr>
        <p:pic>
          <p:nvPicPr>
            <p:cNvPr id="8194" name="Picture 2" descr="D:\강의교안\8장_img\8장_img\ch08-07.jpg"/>
            <p:cNvPicPr>
              <a:picLocks noChangeAspect="1" noChangeArrowheads="1"/>
            </p:cNvPicPr>
            <p:nvPr/>
          </p:nvPicPr>
          <p:blipFill>
            <a:blip r:embed="rId2" cstate="print"/>
            <a:srcRect l="7466" r="4486" b="2929"/>
            <a:stretch>
              <a:fillRect/>
            </a:stretch>
          </p:blipFill>
          <p:spPr bwMode="auto">
            <a:xfrm>
              <a:off x="2048256" y="2139093"/>
              <a:ext cx="5352288" cy="4200747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060976" y="6392361"/>
              <a:ext cx="3326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8-7] </a:t>
              </a:r>
              <a:r>
                <a:rPr lang="ko-KR" altLang="en-US" sz="1200" b="1" dirty="0" smtClean="0">
                  <a:latin typeface="+mn-ea"/>
                  <a:ea typeface="+mn-ea"/>
                </a:rPr>
                <a:t>테스트 결과에 들어가는 내용 목차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76194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결과 요약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8-3]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결과 요약</a:t>
            </a:r>
            <a:endParaRPr lang="ko-KR" altLang="en-US" sz="15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67544" y="2348880"/>
            <a:ext cx="3991833" cy="3111733"/>
            <a:chOff x="467544" y="2348880"/>
            <a:chExt cx="3991833" cy="3111733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183614"/>
              <a:ext cx="162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8-8] </a:t>
              </a:r>
              <a:r>
                <a:rPr lang="ko-KR" altLang="en-US" sz="1200" b="1" dirty="0" smtClean="0">
                  <a:latin typeface="+mn-ea"/>
                  <a:ea typeface="+mn-ea"/>
                </a:rPr>
                <a:t>결과 예측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9218" name="Picture 2" descr="D:\강의교안\8장_img\8장_img\ch08-08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2348880"/>
              <a:ext cx="3991833" cy="27363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4504232" y="2100305"/>
            <a:ext cx="4676280" cy="3360308"/>
            <a:chOff x="4504232" y="2100305"/>
            <a:chExt cx="4676280" cy="3360308"/>
          </a:xfrm>
        </p:grpSpPr>
        <p:pic>
          <p:nvPicPr>
            <p:cNvPr id="9219" name="Picture 3" descr="D:\강의교안\8장_img\8장_img\ch08-09.jpg"/>
            <p:cNvPicPr>
              <a:picLocks noChangeAspect="1" noChangeArrowheads="1"/>
            </p:cNvPicPr>
            <p:nvPr/>
          </p:nvPicPr>
          <p:blipFill>
            <a:blip r:embed="rId3" cstate="print"/>
            <a:srcRect l="5104"/>
            <a:stretch>
              <a:fillRect/>
            </a:stretch>
          </p:blipFill>
          <p:spPr bwMode="auto">
            <a:xfrm>
              <a:off x="4775832" y="2100305"/>
              <a:ext cx="4133088" cy="29824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504232" y="5183614"/>
              <a:ext cx="4676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8-9]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사용성</a:t>
              </a:r>
              <a:r>
                <a:rPr lang="ko-KR" altLang="en-US" sz="1200" b="1" dirty="0" smtClean="0">
                  <a:latin typeface="+mn-ea"/>
                  <a:ea typeface="+mn-ea"/>
                </a:rPr>
                <a:t> 테스트 시 테스터의 이동 경로 및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클릭률</a:t>
              </a:r>
              <a:r>
                <a:rPr lang="ko-KR" altLang="en-US" sz="1200" b="1" dirty="0" smtClean="0">
                  <a:latin typeface="+mn-ea"/>
                  <a:ea typeface="+mn-ea"/>
                </a:rPr>
                <a:t> 결과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76194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결과 요약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8-3]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결과 요약</a:t>
            </a:r>
            <a:endParaRPr lang="ko-KR" altLang="en-US" sz="15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59689" y="2348880"/>
            <a:ext cx="4411847" cy="3672408"/>
            <a:chOff x="359689" y="2348880"/>
            <a:chExt cx="4411847" cy="3672408"/>
          </a:xfrm>
        </p:grpSpPr>
        <p:sp>
          <p:nvSpPr>
            <p:cNvPr id="5" name="TextBox 4"/>
            <p:cNvSpPr txBox="1"/>
            <p:nvPr/>
          </p:nvSpPr>
          <p:spPr>
            <a:xfrm>
              <a:off x="359689" y="5744289"/>
              <a:ext cx="4195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8-10] </a:t>
              </a:r>
              <a:r>
                <a:rPr lang="ko-KR" altLang="en-US" sz="1200" b="1" dirty="0" smtClean="0">
                  <a:latin typeface="+mn-ea"/>
                  <a:ea typeface="+mn-ea"/>
                </a:rPr>
                <a:t>예상 소요 시간과 실제 소요 시간을 비교한 표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4" name="Picture 2" descr="D:\강의교안\8장_img\8장_img\ch08-10.jpg"/>
            <p:cNvPicPr>
              <a:picLocks noChangeAspect="1" noChangeArrowheads="1"/>
            </p:cNvPicPr>
            <p:nvPr/>
          </p:nvPicPr>
          <p:blipFill>
            <a:blip r:embed="rId2" cstate="print"/>
            <a:srcRect l="6186" t="6157" r="11709" b="4256"/>
            <a:stretch>
              <a:fillRect/>
            </a:stretch>
          </p:blipFill>
          <p:spPr bwMode="auto">
            <a:xfrm>
              <a:off x="395536" y="2348880"/>
              <a:ext cx="4376000" cy="32748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6"/>
          <p:cNvGrpSpPr/>
          <p:nvPr/>
        </p:nvGrpSpPr>
        <p:grpSpPr>
          <a:xfrm>
            <a:off x="4860032" y="2421860"/>
            <a:ext cx="4066034" cy="3599428"/>
            <a:chOff x="4716016" y="2363738"/>
            <a:chExt cx="4066034" cy="3599428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5686167"/>
              <a:ext cx="2954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8-11] </a:t>
              </a:r>
              <a:r>
                <a:rPr lang="ko-KR" altLang="en-US" sz="1200" b="1" dirty="0" smtClean="0">
                  <a:latin typeface="+mn-ea"/>
                  <a:ea typeface="+mn-ea"/>
                </a:rPr>
                <a:t>테스트 후 설문 내용의 결과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5" name="Picture 3" descr="D:\강의교안\8장_img\8장_img\ch08-11.jpg"/>
            <p:cNvPicPr>
              <a:picLocks noChangeAspect="1" noChangeArrowheads="1"/>
            </p:cNvPicPr>
            <p:nvPr/>
          </p:nvPicPr>
          <p:blipFill>
            <a:blip r:embed="rId3" cstate="print"/>
            <a:srcRect l="6558" t="6651" r="17141" b="4623"/>
            <a:stretch>
              <a:fillRect/>
            </a:stretch>
          </p:blipFill>
          <p:spPr bwMode="auto">
            <a:xfrm>
              <a:off x="4716016" y="2363738"/>
              <a:ext cx="4066034" cy="323089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76194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결과 요약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8-3]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결과 요약</a:t>
            </a:r>
            <a:endParaRPr lang="ko-KR" altLang="en-US" sz="15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691680" y="2276872"/>
            <a:ext cx="5544616" cy="4237439"/>
            <a:chOff x="1691680" y="2276872"/>
            <a:chExt cx="5544616" cy="4237439"/>
          </a:xfrm>
        </p:grpSpPr>
        <p:sp>
          <p:nvSpPr>
            <p:cNvPr id="5" name="TextBox 4"/>
            <p:cNvSpPr txBox="1"/>
            <p:nvPr/>
          </p:nvSpPr>
          <p:spPr>
            <a:xfrm>
              <a:off x="3212088" y="6237312"/>
              <a:ext cx="2492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8-12] </a:t>
              </a:r>
              <a:r>
                <a:rPr lang="ko-KR" altLang="en-US" sz="1200" b="1" dirty="0" smtClean="0">
                  <a:latin typeface="+mn-ea"/>
                  <a:ea typeface="+mn-ea"/>
                </a:rPr>
                <a:t>결과 분석 및 수정 ①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1266" name="Picture 2" descr="D:\강의교안\8장_img\8장_img\ch08-12.jpg"/>
            <p:cNvPicPr>
              <a:picLocks noChangeAspect="1" noChangeArrowheads="1"/>
            </p:cNvPicPr>
            <p:nvPr/>
          </p:nvPicPr>
          <p:blipFill>
            <a:blip r:embed="rId2" cstate="print"/>
            <a:srcRect l="8204" t="6707" r="20457" b="19512"/>
            <a:stretch>
              <a:fillRect/>
            </a:stretch>
          </p:blipFill>
          <p:spPr bwMode="auto">
            <a:xfrm>
              <a:off x="1691680" y="2276872"/>
              <a:ext cx="5544616" cy="393488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76194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계획서 항목</a:t>
            </a:r>
            <a:endParaRPr lang="en-US" altLang="ko-KR" dirty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결과 요약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8-3] </a:t>
            </a:r>
            <a:r>
              <a:rPr lang="ko-KR" altLang="en-US" sz="1500" dirty="0" err="1" smtClean="0"/>
              <a:t>사용성</a:t>
            </a:r>
            <a:r>
              <a:rPr lang="ko-KR" altLang="en-US" sz="1500" dirty="0" smtClean="0"/>
              <a:t> 테스트 결과 요약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63352" y="2204864"/>
            <a:ext cx="8294712" cy="4051131"/>
            <a:chOff x="539552" y="2204864"/>
            <a:chExt cx="8294712" cy="4051131"/>
          </a:xfrm>
        </p:grpSpPr>
        <p:sp>
          <p:nvSpPr>
            <p:cNvPr id="10" name="TextBox 9"/>
            <p:cNvSpPr txBox="1"/>
            <p:nvPr/>
          </p:nvSpPr>
          <p:spPr>
            <a:xfrm>
              <a:off x="3428112" y="5978996"/>
              <a:ext cx="2492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8-12] </a:t>
              </a:r>
              <a:r>
                <a:rPr lang="ko-KR" altLang="en-US" sz="1200" b="1" dirty="0" smtClean="0">
                  <a:latin typeface="+mn-ea"/>
                  <a:ea typeface="+mn-ea"/>
                </a:rPr>
                <a:t>결과 분석 및 수정 ②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2290" name="Picture 2" descr="D:\강의교안\8장_img\8장_img\ch08-13.jpg"/>
            <p:cNvPicPr>
              <a:picLocks noChangeAspect="1" noChangeArrowheads="1"/>
            </p:cNvPicPr>
            <p:nvPr/>
          </p:nvPicPr>
          <p:blipFill>
            <a:blip r:embed="rId2" cstate="print"/>
            <a:srcRect t="5948" b="28603"/>
            <a:stretch>
              <a:fillRect/>
            </a:stretch>
          </p:blipFill>
          <p:spPr bwMode="auto">
            <a:xfrm>
              <a:off x="539552" y="2204864"/>
              <a:ext cx="8294712" cy="3723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5092618"/>
          </a:xfrm>
        </p:spPr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가상의 프로젝트를 정하고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테스트를 계획해본다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테스트를 위한 대상 웹 사이트를 정한다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 웹 사이트에서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테스트를 해볼 만한 내용을 논의해본다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목적을 정의해본다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계획서를 작성해본다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테스트를 진행하고 그 결과를 정리해본다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계획서에 따라 테스트 참가자를 섭외하고 테스트를 진행해본다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계획서에 따라 준비한 테스트 전 설문과 테스트 시 관찰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후 설문 등 조사 내용을 정리해본다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결과를 분석하고 문제점이 무엇인지 파악하여 개선안을 제시해본다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36867" name="내용 개체 틀 3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개요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계획서 작성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2860370"/>
          </a:xfrm>
        </p:spPr>
        <p:txBody>
          <a:bodyPr/>
          <a:lstStyle/>
          <a:p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개요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유저가 사이트를 사용하는 패턴을 직접 관찰하면서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나은 사이트를 만들기 위한 단서를 찾아내는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프로젝트의 초반에 하는 것이 효과적임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문제점을 발견했을 때 쉽게 개선할 수 있으므로 프로젝트의 진행 단계와 함께 반복적으로 이루어져야 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제이콥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닐슨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Jakob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Nielsen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실험 결과 그래프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1714" y="3789040"/>
            <a:ext cx="5490606" cy="2895178"/>
            <a:chOff x="1961714" y="3789040"/>
            <a:chExt cx="5490606" cy="2895178"/>
          </a:xfrm>
        </p:grpSpPr>
        <p:pic>
          <p:nvPicPr>
            <p:cNvPr id="1026" name="Picture 2" descr="D:\강의교안\8장_img\8장_img\ch08-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5776" y="3789040"/>
              <a:ext cx="4104456" cy="2635428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961714" y="6407219"/>
              <a:ext cx="54906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8-1]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사용성</a:t>
              </a:r>
              <a:r>
                <a:rPr lang="ko-KR" altLang="en-US" sz="1200" b="1" dirty="0" smtClean="0">
                  <a:latin typeface="+mn-ea"/>
                  <a:ea typeface="+mn-ea"/>
                </a:rPr>
                <a:t> 테스트에서 테스트한 사람의 수와 발견된 문제점과의 관계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개요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테스트를 위한 주의 사항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테스트는 되도록 일찍 하는 것이 문제점을 찾아내고 수정하기 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사람이 개발 일정을 조정할 필요는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가능한 소규모로 테스트하라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소규모로 간단하게 해야만 자주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자주 테스트하면서 조금씩 사이트를 업그레이드할 수 있는 방향을 찾음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제작 실무자가 모두 함께 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사용자를 직접 눈으로 관찰하다 보면 각자의 분야에 응용 가능한 내용을 찾을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개발팀의 논쟁 시간을 줄이고 실수를 방지하여 재개발에 들이는 시간만큼만 할애하는 것을 목표로 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후 발생된 여러 결과 중에서 중요한 문제점 몇 가지에 집중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발견한 문제점은 즉시 고침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결론이 나지 않는 경우 의사 결정의 수단으로 사용해도 좋음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사용하던 웹 사이트 기능 중에 사용하기 불편했던 기능이 있는지 생각해보고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사람도 같은 생각을 하고 있는지 의견을 나누어보자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의견을 나누어본 결과 이견이 있는 부분에 대해서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평가를 해보는 것이 좋은지 논의해보자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3724466"/>
          </a:xfrm>
        </p:spPr>
        <p:txBody>
          <a:bodyPr/>
          <a:lstStyle/>
          <a:p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</a:t>
            </a:r>
            <a:r>
              <a:rPr lang="en-US" altLang="ko-KR" dirty="0" smtClean="0"/>
              <a:t>7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태스크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방법론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 프로세스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 요약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7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개선안 반영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187624" y="4940983"/>
            <a:ext cx="6624736" cy="1743235"/>
            <a:chOff x="1187624" y="4940983"/>
            <a:chExt cx="6624736" cy="174323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7624" y="4940983"/>
              <a:ext cx="6624736" cy="1268249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194142" y="6407219"/>
              <a:ext cx="2601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8-2]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사용성</a:t>
              </a:r>
              <a:r>
                <a:rPr lang="ko-KR" altLang="en-US" sz="1200" b="1" dirty="0" smtClean="0">
                  <a:latin typeface="+mn-ea"/>
                  <a:ea typeface="+mn-ea"/>
                </a:rPr>
                <a:t> 테스트 프로세스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916154"/>
          </a:xfrm>
        </p:spPr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과정</a:t>
            </a:r>
            <a:endParaRPr lang="en-US" altLang="ko-KR" dirty="0"/>
          </a:p>
          <a:p>
            <a:pPr lvl="1"/>
            <a:r>
              <a:rPr lang="ko-KR" altLang="en-US" dirty="0" smtClean="0"/>
              <a:t>각 진행 단계 세부 절차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07704" y="1988840"/>
            <a:ext cx="5400600" cy="4682519"/>
            <a:chOff x="2252886" y="1988840"/>
            <a:chExt cx="4721164" cy="40934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68416" y="1988840"/>
              <a:ext cx="4077569" cy="371033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252886" y="5805264"/>
              <a:ext cx="4721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8-3]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사용성</a:t>
              </a:r>
              <a:r>
                <a:rPr lang="ko-KR" altLang="en-US" sz="1200" b="1" dirty="0" smtClean="0">
                  <a:latin typeface="+mn-ea"/>
                  <a:ea typeface="+mn-ea"/>
                </a:rPr>
                <a:t> 테스트 프로세스와 진행 단계에 따른 세부 절차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테스트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사용성</a:t>
            </a:r>
            <a:r>
              <a:rPr lang="ko-KR" altLang="en-US" dirty="0"/>
              <a:t> 테스트 과정</a:t>
            </a:r>
            <a:endParaRPr lang="en-US" altLang="ko-KR" dirty="0"/>
          </a:p>
          <a:p>
            <a:pPr lvl="1"/>
            <a:r>
              <a:rPr lang="ko-KR" altLang="en-US" dirty="0" smtClean="0"/>
              <a:t>테스트 진행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방해 받지 않는 공간에서 테스트를 진행해야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테스트하는 사람뿐만 아니라 다른 제작 구성원이 진행 과정을 쉽게 볼 수 있어야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녹화용 테이프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컨버터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모니터 등과 같은 장비와 설치가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수행 시 주의할 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중립적인 태도를 취함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담당자의 개인적인 의견이나 감정을 유저에게 표현하거나 강요하지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테스터가 제대로 임무를 수행하지 못하더라도 인내심을 가지고 지켜봄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7330</TotalTime>
  <Words>1509</Words>
  <Application>Microsoft Office PowerPoint</Application>
  <PresentationFormat>화면 슬라이드 쇼(4:3)</PresentationFormat>
  <Paragraphs>206</Paragraphs>
  <Slides>26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한빛마스터</vt:lpstr>
      <vt:lpstr>사용성 테스트</vt:lpstr>
      <vt:lpstr>PowerPoint 프레젠테이션</vt:lpstr>
      <vt:lpstr>목 차</vt:lpstr>
      <vt:lpstr>01 사용성 테스트 개요</vt:lpstr>
      <vt:lpstr>01 사용성 테스트 개요</vt:lpstr>
      <vt:lpstr>01 사용성 테스트 개요</vt:lpstr>
      <vt:lpstr>02 사용성 테스트 프로세스</vt:lpstr>
      <vt:lpstr>02 사용성 테스트 프로세스</vt:lpstr>
      <vt:lpstr>02 사용성 테스트 프로세스</vt:lpstr>
      <vt:lpstr>02 사용성 테스트 프로세스</vt:lpstr>
      <vt:lpstr>02 사용성 테스트 프로세스</vt:lpstr>
      <vt:lpstr>02 사용성 테스트 프로세스</vt:lpstr>
      <vt:lpstr>02 사용성 테스트 프로세스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03 사용성 테스트 계획서 작성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Hiya</cp:lastModifiedBy>
  <cp:revision>488</cp:revision>
  <dcterms:created xsi:type="dcterms:W3CDTF">1601-01-01T00:00:00Z</dcterms:created>
  <dcterms:modified xsi:type="dcterms:W3CDTF">2012-03-03T17:46:30Z</dcterms:modified>
</cp:coreProperties>
</file>