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33" y="45"/>
      </p:cViewPr>
      <p:guideLst>
        <p:guide orient="horz" pos="2160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4011" y="45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D34763-2ACD-30F6-71E6-A011C79AA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F0C0D-5A8F-5398-31B2-171479332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39FBB-150E-41E9-B2C4-B0CB0AE9A6C4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EE6D7-87D2-19D0-9107-29A609BD3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E9A0C-2B71-B0F0-D964-4C00E00737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25BC6-87CC-473C-A30B-1E0BBBAF1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4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2754230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53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777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251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86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95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78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22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018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46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33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80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489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514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871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00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793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17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49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220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0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42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15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17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79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37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69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 hasCustomPrompt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 hasCustomPrompt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6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6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 userDrawn="1">
  <p:cSld name="1_장제목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484604" y="663423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5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epen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84604" y="663423"/>
            <a:ext cx="8277371" cy="154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4000" dirty="0"/>
              <a:t>HTML</a:t>
            </a:r>
            <a:br>
              <a:rPr lang="en-US" altLang="ko-KR" sz="4000" dirty="0"/>
            </a:br>
            <a:r>
              <a:rPr lang="ko-KR" altLang="en-US" sz="4000" dirty="0"/>
              <a:t>기본</a:t>
            </a:r>
            <a:r>
              <a:rPr lang="en-US" altLang="ko-KR" sz="4000" dirty="0"/>
              <a:t> </a:t>
            </a:r>
            <a:r>
              <a:rPr lang="ko-KR" altLang="en-US" sz="4000" dirty="0"/>
              <a:t>태그</a:t>
            </a:r>
            <a:endParaRPr dirty="0"/>
          </a:p>
        </p:txBody>
      </p:sp>
      <p:sp>
        <p:nvSpPr>
          <p:cNvPr id="2" name="Google Shape;69;p9">
            <a:extLst>
              <a:ext uri="{FF2B5EF4-FFF2-40B4-BE49-F238E27FC236}">
                <a16:creationId xmlns:a16="http://schemas.microsoft.com/office/drawing/2014/main" id="{6D9510F3-2C89-0D8C-EE62-3A8569298E94}"/>
              </a:ext>
            </a:extLst>
          </p:cNvPr>
          <p:cNvSpPr txBox="1">
            <a:spLocks/>
          </p:cNvSpPr>
          <p:nvPr/>
        </p:nvSpPr>
        <p:spPr>
          <a:xfrm>
            <a:off x="433315" y="2977216"/>
            <a:ext cx="8277371" cy="90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http://www.w3school.com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buClr>
                <a:srgbClr val="3F2E1F"/>
              </a:buClr>
              <a:buSzPts val="3600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altLang="ko-KR" sz="2000" dirty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codepen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.io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3-4] 하이퍼링크 설정					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특정 웹 페이지에 연결하기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하이퍼링크를 설정한 글자를 클릭하면 해당 웹 페이지로 이동</a:t>
            </a:r>
            <a:r>
              <a:rPr lang="ko-KR" dirty="0"/>
              <a:t>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38" name="Google Shape;138;p18" descr="C:\Users\acauser2\Desktop\강의교안 작업\fig_4455\ch03_샘플\코드 3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336" y="2276872"/>
            <a:ext cx="80772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3-4] 하이퍼링크 설정					</a:t>
            </a:r>
            <a:r>
              <a:rPr lang="ko-KR" b="0" dirty="0"/>
              <a:t> 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웹 페이지 내부에 연결하기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하이퍼링크를 설정한 글자를 클릭하면 해당 웹 페이지로 이동</a:t>
            </a:r>
            <a:r>
              <a:rPr lang="ko-KR" dirty="0"/>
              <a:t>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46" name="Google Shape;146;p19" descr="C:\Users\acauser2\Desktop\강의교안 작업\fig_4455\ch03_샘플\코드 3-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1988840"/>
            <a:ext cx="6725990" cy="4770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216029-9814-CAAB-24EC-5E7DF9885B2F}"/>
              </a:ext>
            </a:extLst>
          </p:cNvPr>
          <p:cNvCxnSpPr/>
          <p:nvPr/>
        </p:nvCxnSpPr>
        <p:spPr>
          <a:xfrm>
            <a:off x="1542614" y="4941948"/>
            <a:ext cx="20731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글자 모양 태그</a:t>
            </a: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26193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ko-KR" dirty="0"/>
              <a:t>글자 모양 태그 내부에 제목 글자 태그와 </a:t>
            </a:r>
            <a:r>
              <a:rPr lang="ko-KR" dirty="0">
                <a:solidFill>
                  <a:srgbClr val="FF0000"/>
                </a:solidFill>
              </a:rPr>
              <a:t>본문 글자 태그는 넣을 수 없음</a:t>
            </a:r>
            <a:endParaRPr dirty="0">
              <a:solidFill>
                <a:srgbClr val="FF0000"/>
              </a:solidFill>
            </a:endParaRPr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  <p:pic>
        <p:nvPicPr>
          <p:cNvPr id="153" name="Google Shape;153;p20" descr="C:\Users\acauser2\Desktop\강의교안 작업\fig_4455\ch03_샘플\표 3-3(a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424206"/>
            <a:ext cx="42291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 descr="C:\Users\acauser2\Desktop\강의교안 작업\fig_4455\ch03_샘플\표 3-3(b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5184" y="1750933"/>
            <a:ext cx="42100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 descr="C:\Users\acauser2\Desktop\강의교안 작업\fig_4455\ch03_샘플\그림 3-3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552" y="4829175"/>
            <a:ext cx="3418788" cy="198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987E07-A6B8-AFEB-0DE2-17FCA77022FF}"/>
              </a:ext>
            </a:extLst>
          </p:cNvPr>
          <p:cNvCxnSpPr>
            <a:cxnSpLocks/>
          </p:cNvCxnSpPr>
          <p:nvPr/>
        </p:nvCxnSpPr>
        <p:spPr>
          <a:xfrm>
            <a:off x="580997" y="5172293"/>
            <a:ext cx="424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F9994E-2BE6-121E-91E8-61052F86A764}"/>
              </a:ext>
            </a:extLst>
          </p:cNvPr>
          <p:cNvCxnSpPr>
            <a:cxnSpLocks/>
          </p:cNvCxnSpPr>
          <p:nvPr/>
        </p:nvCxnSpPr>
        <p:spPr>
          <a:xfrm>
            <a:off x="1069608" y="5598082"/>
            <a:ext cx="424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338D5-039F-E00C-E5D8-697BEBE355BF}"/>
              </a:ext>
            </a:extLst>
          </p:cNvPr>
          <p:cNvCxnSpPr>
            <a:cxnSpLocks/>
          </p:cNvCxnSpPr>
          <p:nvPr/>
        </p:nvCxnSpPr>
        <p:spPr>
          <a:xfrm>
            <a:off x="1005142" y="6009911"/>
            <a:ext cx="424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3-5] 다양한 글자 모양					</a:t>
            </a:r>
            <a:r>
              <a:rPr lang="ko-KR" b="0" dirty="0"/>
              <a:t> </a:t>
            </a:r>
            <a:endParaRPr b="0"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595783" y="1390472"/>
            <a:ext cx="5568710" cy="4952317"/>
            <a:chOff x="508700" y="1550167"/>
            <a:chExt cx="5568710" cy="4952317"/>
          </a:xfrm>
        </p:grpSpPr>
        <p:pic>
          <p:nvPicPr>
            <p:cNvPr id="164" name="Google Shape;164;p21" descr="C:\Users\acauser2\Desktop\강의교안 작업\fig_4455\ch03_샘플\코드 3-7(b).jpg"/>
            <p:cNvPicPr preferRelativeResize="0"/>
            <p:nvPr/>
          </p:nvPicPr>
          <p:blipFill rotWithShape="1">
            <a:blip r:embed="rId3">
              <a:alphaModFix/>
            </a:blip>
            <a:srcRect r="1628"/>
            <a:stretch/>
          </p:blipFill>
          <p:spPr>
            <a:xfrm>
              <a:off x="526480" y="4270236"/>
              <a:ext cx="5502845" cy="2232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1" descr="C:\Users\acauser2\Desktop\강의교안 작업\fig_4455\ch03_샘플\코드 3-7.jpg"/>
            <p:cNvPicPr preferRelativeResize="0"/>
            <p:nvPr/>
          </p:nvPicPr>
          <p:blipFill rotWithShape="1">
            <a:blip r:embed="rId4">
              <a:alphaModFix/>
            </a:blip>
            <a:srcRect b="4239"/>
            <a:stretch/>
          </p:blipFill>
          <p:spPr>
            <a:xfrm>
              <a:off x="508700" y="1550167"/>
              <a:ext cx="5568710" cy="2886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490" y="2519364"/>
            <a:ext cx="2879574" cy="367861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6B20B-19CD-BE59-50C0-123C75FC58B2}"/>
              </a:ext>
            </a:extLst>
          </p:cNvPr>
          <p:cNvCxnSpPr>
            <a:cxnSpLocks/>
          </p:cNvCxnSpPr>
          <p:nvPr/>
        </p:nvCxnSpPr>
        <p:spPr>
          <a:xfrm>
            <a:off x="1012122" y="5619023"/>
            <a:ext cx="283394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32040A-95B1-9EBF-3B9D-A17C9B2B8114}"/>
              </a:ext>
            </a:extLst>
          </p:cNvPr>
          <p:cNvCxnSpPr>
            <a:cxnSpLocks/>
          </p:cNvCxnSpPr>
          <p:nvPr/>
        </p:nvCxnSpPr>
        <p:spPr>
          <a:xfrm>
            <a:off x="1019102" y="4041508"/>
            <a:ext cx="30922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내비게이션 메뉴 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웹 사이트의 다른 웹 페이지로 이동할 수 있는 버튼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내비게이션 메뉴를 만들기 위해 </a:t>
            </a:r>
            <a:br>
              <a:rPr lang="ko-KR"/>
            </a:br>
            <a:r>
              <a:rPr lang="ko-KR"/>
              <a:t>주로 사용되는 목록 태그</a:t>
            </a:r>
            <a:endParaRPr b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173" name="Google Shape;173;p22" descr="C:\Users\acauser2\Desktop\강의교안 작업\fig_4455\ch03_샘플\그림 3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60" y="1558432"/>
            <a:ext cx="7206600" cy="241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 descr="C:\Users\acauser2\Desktop\강의교안 작업\fig_4455\ch03_샘플\표 3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7904" y="4175368"/>
            <a:ext cx="4219576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3-6] 목록 태그 활용					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순서가 없는 기본(글머리 기호) 목록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endParaRPr lang="en-US" altLang="ko-KR" sz="500" b="1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순서가 있는 목록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82" name="Google Shape;182;p23" descr="C:\Users\acauser2\Desktop\강의교안 작업\fig_4455\ch03_샘플\코드 3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3" y="1700808"/>
            <a:ext cx="6768753" cy="224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 descr="C:\Users\acauser2\Desktop\강의교안 작업\fig_4455\ch03_샘플\코드 3-9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42" y="4437112"/>
            <a:ext cx="6768753" cy="223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410" y="2620058"/>
            <a:ext cx="676604" cy="6271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347" y="5553193"/>
            <a:ext cx="776892" cy="6647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목록 태그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3-6] 목록 태그 활용					</a:t>
            </a:r>
            <a:endParaRPr b="0"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중첩 목록 만들기</a:t>
            </a:r>
            <a:endParaRPr b="1" dirty="0"/>
          </a:p>
        </p:txBody>
      </p:sp>
      <p:pic>
        <p:nvPicPr>
          <p:cNvPr id="193" name="Google Shape;193;p24" descr="C:\Users\acauser2\Desktop\강의교안 작업\fig_4455\ch03_샘플\코드 3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99" y="1570138"/>
            <a:ext cx="6225793" cy="528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 descr="C:\Users\acauser2\Desktop\강의교안 작업\fig_4455\ch03_샘플\코드 3-10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2314" y="2852936"/>
            <a:ext cx="2621813" cy="2973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29B361-4840-5283-FC5B-B96FF9044B95}"/>
              </a:ext>
            </a:extLst>
          </p:cNvPr>
          <p:cNvCxnSpPr>
            <a:cxnSpLocks/>
          </p:cNvCxnSpPr>
          <p:nvPr/>
        </p:nvCxnSpPr>
        <p:spPr>
          <a:xfrm>
            <a:off x="1472811" y="2373252"/>
            <a:ext cx="272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7F4833-0DA0-315E-E273-2B1EB19A91B3}"/>
              </a:ext>
            </a:extLst>
          </p:cNvPr>
          <p:cNvCxnSpPr>
            <a:cxnSpLocks/>
          </p:cNvCxnSpPr>
          <p:nvPr/>
        </p:nvCxnSpPr>
        <p:spPr>
          <a:xfrm>
            <a:off x="1528652" y="6512482"/>
            <a:ext cx="272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5DEEC-904E-88D8-4EE9-53098241B6F2}"/>
              </a:ext>
            </a:extLst>
          </p:cNvPr>
          <p:cNvCxnSpPr>
            <a:cxnSpLocks/>
          </p:cNvCxnSpPr>
          <p:nvPr/>
        </p:nvCxnSpPr>
        <p:spPr>
          <a:xfrm>
            <a:off x="1745037" y="2785080"/>
            <a:ext cx="272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73ED28-A6F0-A2B5-9894-9A3CC6807537}"/>
              </a:ext>
            </a:extLst>
          </p:cNvPr>
          <p:cNvCxnSpPr>
            <a:cxnSpLocks/>
          </p:cNvCxnSpPr>
          <p:nvPr/>
        </p:nvCxnSpPr>
        <p:spPr>
          <a:xfrm>
            <a:off x="1800878" y="4320714"/>
            <a:ext cx="272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테이블 태그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[기본 예제 3-7] 시간표 만들기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1. 표 만들기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5600" lvl="2" indent="-14636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Font typeface="Noto Sans Symbols"/>
              <a:buNone/>
            </a:pP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  <p:pic>
        <p:nvPicPr>
          <p:cNvPr id="201" name="Google Shape;201;p25" descr="C:\Users\acauser2\Desktop\강의교안 작업\fig_4455\ch03_샘플\표 3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204" y="851917"/>
            <a:ext cx="42005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 descr="C:\Users\acauser2\Desktop\강의교안 작업\fig_4455\ch03_샘플\코드 3-1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562" y="4635970"/>
            <a:ext cx="7576846" cy="19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3-7] 시간표 만들기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표에 셀 추가하기</a:t>
            </a:r>
            <a:endParaRPr b="1"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11" name="Google Shape;211;p26" descr="C:\Users\acauser2\Desktop\강의교안 작업\fig_4455\ch03_샘플\코드 3-12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122" y="1600068"/>
            <a:ext cx="5966635" cy="983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 descr="C:\Users\acauser2\Desktop\강의교안 작업\fig_4455\ch03_샘플\코드 3-12(2).jpg"/>
          <p:cNvPicPr preferRelativeResize="0"/>
          <p:nvPr/>
        </p:nvPicPr>
        <p:blipFill rotWithShape="1">
          <a:blip r:embed="rId4">
            <a:alphaModFix/>
          </a:blip>
          <a:srcRect t="1887" b="37751"/>
          <a:stretch/>
        </p:blipFill>
        <p:spPr>
          <a:xfrm>
            <a:off x="516122" y="2360310"/>
            <a:ext cx="5966635" cy="394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 descr="C:\Users\acauser2\Desktop\강의교안 작업\fig_4455\ch03_샘플\코드 3-12(2).jpg"/>
          <p:cNvPicPr preferRelativeResize="0"/>
          <p:nvPr/>
        </p:nvPicPr>
        <p:blipFill rotWithShape="1">
          <a:blip r:embed="rId4">
            <a:alphaModFix/>
          </a:blip>
          <a:srcRect t="62955" r="52713" b="2624"/>
          <a:stretch/>
        </p:blipFill>
        <p:spPr>
          <a:xfrm>
            <a:off x="4566186" y="1882537"/>
            <a:ext cx="3022447" cy="24116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309360" y="4047424"/>
            <a:ext cx="1285804" cy="22607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6F6F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186" y="5054439"/>
            <a:ext cx="3128558" cy="10954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7C523C-EB26-BCD4-D45B-6C7A6822B55C}"/>
              </a:ext>
            </a:extLst>
          </p:cNvPr>
          <p:cNvCxnSpPr>
            <a:cxnSpLocks/>
          </p:cNvCxnSpPr>
          <p:nvPr/>
        </p:nvCxnSpPr>
        <p:spPr>
          <a:xfrm>
            <a:off x="1214547" y="2583890"/>
            <a:ext cx="4816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C40975-9210-AB35-BE61-F81A5D58C095}"/>
              </a:ext>
            </a:extLst>
          </p:cNvPr>
          <p:cNvCxnSpPr>
            <a:cxnSpLocks/>
          </p:cNvCxnSpPr>
          <p:nvPr/>
        </p:nvCxnSpPr>
        <p:spPr>
          <a:xfrm>
            <a:off x="1242467" y="4663976"/>
            <a:ext cx="4816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테이블 태그의 속성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21" name="Google Shape;221;p27" descr="C:\Users\acauser2\Desktop\강의교안 작업\fig_4455\ch03_샘플\표 3-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484784"/>
            <a:ext cx="4971512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학습목표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HTML5에서 지원하는 기본 태그를 사용할 수 있습니다.</a:t>
            </a: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내용 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글자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목록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테이블 태그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미디어 태그</a:t>
            </a:r>
            <a:endParaRPr dirty="0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59" y="1628800"/>
            <a:ext cx="5545959" cy="275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테이블 태그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3-8] 행·열 병합 표 생성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colspan 속성과 rowspan 속성을 적용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29" name="Google Shape;229;p28" descr="C:\Users\acauser2\Desktop\강의교안 작업\fig_4455\ch03_샘플\코드 3-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1710392"/>
            <a:ext cx="6509967" cy="50847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D8D434-1FE0-1CF6-6CC3-F8D15B5FEF06}"/>
              </a:ext>
            </a:extLst>
          </p:cNvPr>
          <p:cNvCxnSpPr>
            <a:cxnSpLocks/>
          </p:cNvCxnSpPr>
          <p:nvPr/>
        </p:nvCxnSpPr>
        <p:spPr>
          <a:xfrm>
            <a:off x="2498895" y="3008446"/>
            <a:ext cx="2268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6D551F-294D-60F5-AF8F-3817DE296D02}"/>
              </a:ext>
            </a:extLst>
          </p:cNvPr>
          <p:cNvCxnSpPr>
            <a:cxnSpLocks/>
          </p:cNvCxnSpPr>
          <p:nvPr/>
        </p:nvCxnSpPr>
        <p:spPr>
          <a:xfrm>
            <a:off x="2457014" y="3678541"/>
            <a:ext cx="18427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740EBFE-CD90-E204-8A08-A1B1CC6ECF3A}"/>
              </a:ext>
            </a:extLst>
          </p:cNvPr>
          <p:cNvSpPr/>
          <p:nvPr/>
        </p:nvSpPr>
        <p:spPr>
          <a:xfrm>
            <a:off x="4572000" y="2415133"/>
            <a:ext cx="1382070" cy="30014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열 개수를 병합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8A142E-3724-F565-C39A-F0AC78DC935E}"/>
              </a:ext>
            </a:extLst>
          </p:cNvPr>
          <p:cNvSpPr/>
          <p:nvPr/>
        </p:nvSpPr>
        <p:spPr>
          <a:xfrm>
            <a:off x="4572000" y="3429000"/>
            <a:ext cx="1382070" cy="30014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개수를 병합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b="0"/>
              <a:t>미디어 태그</a:t>
            </a:r>
            <a:endParaRPr b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이미지, 오디오, 비디오 등 멀티미디어를 넣을 때 사용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36" name="Google Shape;236;p29" descr="C:\Users\acauser2\Desktop\강의교안 작업\fig_4455\ch03_샘플\표 3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900838"/>
            <a:ext cx="4146238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b="0"/>
              <a:t>미디어 태그 속성</a:t>
            </a:r>
            <a:endParaRPr b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/>
              <a:t>이미지, 오디오, 비디오에 필요한 추가 정보는 속성을 사용</a:t>
            </a: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b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7188" lvl="1" indent="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243" name="Google Shape;243;p30" descr="C:\Users\acauser2\Desktop\강의교안 작업\fig_4455\ch03_샘플\표 3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916832"/>
            <a:ext cx="6286991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3-9] 멀티미디어(이미지, 오디오, 비디오) 삽입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b="1"/>
              <a:t>1. 이미지 삽입하기</a:t>
            </a:r>
            <a:endParaRPr b="1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이미지 파일 준비 : 준비 파일(이미지.jpg)을 HTML 페이지와 같은 폴더에 넣기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251" name="Google Shape;251;p31" descr="C:\Users\acauser2\Desktop\강의교안 작업\fig_4455\ch03_샘플\코드 3-1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2492896"/>
            <a:ext cx="8067676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 descr="C:\Users\acauser2\Desktop\강의교안 작업\fig_4455\ch03_샘플\코드 3-14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0461" y="4416946"/>
            <a:ext cx="54387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2. 음악 삽입하기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음악 파일 준비 : 준비 파일(오디오.mp3)을 HTML 페이지와 같은 폴더에 넣기</a:t>
            </a: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260" name="Google Shape;260;p32" descr="C:\Users\acauser2\Desktop\강의교안 작업\fig_4455\ch03_샘플\코드 3-1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225" y="2276872"/>
            <a:ext cx="8115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3. 웹 브라우저 제약이 없도록 음악 삽입하기</a:t>
            </a:r>
            <a:endParaRPr b="1"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&lt;source&gt; 태그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웹 브라우저마다 지원하는 음악 파일 확장자가 다른 문제 해결</a:t>
            </a:r>
            <a:endParaRPr b="0"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&lt;audio&gt; 태그나 &lt;video&gt; 태그 내부에 입력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</a:pPr>
            <a:r>
              <a:rPr lang="ko-KR" sz="1400" dirty="0"/>
              <a:t>ogg파일 준비: .ogg </a:t>
            </a:r>
            <a:r>
              <a:rPr lang="ko-KR" sz="1400" dirty="0" err="1"/>
              <a:t>확장자</a:t>
            </a:r>
            <a:r>
              <a:rPr lang="ko-KR" sz="1400" dirty="0"/>
              <a:t> 파일을 </a:t>
            </a:r>
            <a:r>
              <a:rPr lang="ko-KR" sz="1400" b="0" dirty="0"/>
              <a:t>HTML 페이지와 같은 폴더에 넣기</a:t>
            </a:r>
            <a:endParaRPr dirty="0"/>
          </a:p>
        </p:txBody>
      </p:sp>
      <p:pic>
        <p:nvPicPr>
          <p:cNvPr id="268" name="Google Shape;268;p33" descr="C:\Users\acauser2\Desktop\강의교안 작업\fig_4455\ch03_샘플\코드 3-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3429000"/>
            <a:ext cx="8058151" cy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877DFE-1C0B-CFB8-2E98-D61A00AFAD09}"/>
              </a:ext>
            </a:extLst>
          </p:cNvPr>
          <p:cNvCxnSpPr>
            <a:cxnSpLocks/>
          </p:cNvCxnSpPr>
          <p:nvPr/>
        </p:nvCxnSpPr>
        <p:spPr>
          <a:xfrm>
            <a:off x="1500733" y="4774425"/>
            <a:ext cx="24430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97C31-1482-514A-8F32-0D34C54B97C4}"/>
              </a:ext>
            </a:extLst>
          </p:cNvPr>
          <p:cNvCxnSpPr>
            <a:cxnSpLocks/>
          </p:cNvCxnSpPr>
          <p:nvPr/>
        </p:nvCxnSpPr>
        <p:spPr>
          <a:xfrm>
            <a:off x="1486773" y="5046651"/>
            <a:ext cx="24430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4. 동영상 삽입하기</a:t>
            </a:r>
            <a:endParaRPr b="1"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동영상 파일 준비 : 준비 파일(동영상.mp4, 동영상.webm)을 HTML 페이지와 같은 폴더에 넣기</a:t>
            </a:r>
            <a:endParaRPr dirty="0"/>
          </a:p>
        </p:txBody>
      </p:sp>
      <p:pic>
        <p:nvPicPr>
          <p:cNvPr id="276" name="Google Shape;276;p34" descr="C:\Users\acauser2\Desktop\강의교안 작업\fig_4455\ch03_샘플\코드 3-1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2305050"/>
            <a:ext cx="80867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 descr="C:\Users\acauser2\Desktop\강의교안 작업\fig_4455\ch03_샘플\코드 3-17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9030" y="4077072"/>
            <a:ext cx="4572000" cy="264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FF39FC0-A1F7-E95C-C50D-D186F8E61EFC}"/>
              </a:ext>
            </a:extLst>
          </p:cNvPr>
          <p:cNvCxnSpPr>
            <a:cxnSpLocks/>
          </p:cNvCxnSpPr>
          <p:nvPr/>
        </p:nvCxnSpPr>
        <p:spPr>
          <a:xfrm>
            <a:off x="1515925" y="3650620"/>
            <a:ext cx="25884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73489-5513-4655-7EA1-A2E3C0D776DB}"/>
              </a:ext>
            </a:extLst>
          </p:cNvPr>
          <p:cNvCxnSpPr>
            <a:cxnSpLocks/>
          </p:cNvCxnSpPr>
          <p:nvPr/>
        </p:nvCxnSpPr>
        <p:spPr>
          <a:xfrm>
            <a:off x="1494985" y="3929826"/>
            <a:ext cx="25884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미디어 태그</a:t>
            </a:r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3-9] 멀티미디어(이미지, 오디오, 비디오) 삽입</a:t>
            </a:r>
            <a:endParaRPr dirty="0"/>
          </a:p>
          <a:p>
            <a:pPr marL="357188" lvl="1" indent="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rPr lang="ko-KR" b="1" dirty="0"/>
              <a:t>5. 동영상을 불러오는 동안 다른 이미지 보여 주기</a:t>
            </a:r>
            <a:endParaRPr b="1"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poster 속성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&lt;video&gt;태그의 속성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동영상을 불러오는 동안 사용자에게 보여 줄 이미지를 지정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이미지 경로 입력</a:t>
            </a:r>
            <a:endParaRPr dirty="0"/>
          </a:p>
        </p:txBody>
      </p:sp>
      <p:pic>
        <p:nvPicPr>
          <p:cNvPr id="285" name="Google Shape;285;p35" descr="C:\Users\acauser2\Desktop\강의교안 작업\fig_4455\ch03_샘플\코드 3-1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347" y="3028623"/>
            <a:ext cx="7960102" cy="248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 descr="C:\Users\acauser2\Desktop\강의교안 작업\fig_4455\ch03_샘플\코드 3-18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5504" y="4777408"/>
            <a:ext cx="3600399" cy="20805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9DDBF3-8255-6EE4-4FEB-432303FEBA6D}"/>
              </a:ext>
            </a:extLst>
          </p:cNvPr>
          <p:cNvCxnSpPr>
            <a:cxnSpLocks/>
          </p:cNvCxnSpPr>
          <p:nvPr/>
        </p:nvCxnSpPr>
        <p:spPr>
          <a:xfrm>
            <a:off x="3818143" y="4202052"/>
            <a:ext cx="35179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페이지에서는 글자 태그가 비중이 큼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268760"/>
            <a:ext cx="7236296" cy="49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제목과 본문 글자 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문서의 제목을 표현할 때 사용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 err="1"/>
              <a:t>h는</a:t>
            </a:r>
            <a:r>
              <a:rPr lang="ko-KR" dirty="0"/>
              <a:t> </a:t>
            </a:r>
            <a:r>
              <a:rPr lang="ko-KR" dirty="0" err="1"/>
              <a:t>Heading을</a:t>
            </a:r>
            <a:r>
              <a:rPr lang="ko-KR" dirty="0"/>
              <a:t> 의미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1" y="2132857"/>
            <a:ext cx="3930334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3-1] 제목 표현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412776"/>
            <a:ext cx="8184060" cy="4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[기본 예제 3-2] 본문 단락 구분								     			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355377"/>
            <a:ext cx="8184060" cy="380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799" y="4608463"/>
            <a:ext cx="6006263" cy="18352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45A742E-DBB2-BF94-3095-DA53A704E893}"/>
              </a:ext>
            </a:extLst>
          </p:cNvPr>
          <p:cNvSpPr/>
          <p:nvPr/>
        </p:nvSpPr>
        <p:spPr>
          <a:xfrm>
            <a:off x="7122253" y="1560352"/>
            <a:ext cx="1675142" cy="43622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어린왕자</a:t>
            </a:r>
            <a:r>
              <a:rPr lang="ko-KR" altLang="en-US" dirty="0"/>
              <a:t> 텍스트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3-3] 제목과 본문 태그의 활용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15" name="Google Shape;115;p15" descr="C:\Users\acauser2\Desktop\강의교안 작업\fig_4455\ch03_샘플\코드 3-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268760"/>
            <a:ext cx="5760640" cy="449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733" y="4428307"/>
            <a:ext cx="3822470" cy="23351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앵커태그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하이퍼텍스트 : 사용자의 선택에 따라 특정 정보로 이동하는 조직된 문서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a 태그(Anchor) : 다른 웹 페이지나 웹 페이지 내부의 특정 위치로 이동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Href : Hyper Reference를 의미</a:t>
            </a:r>
            <a:endParaRPr/>
          </a:p>
          <a:p>
            <a:pPr marL="534988" lvl="1" indent="-762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23" name="Google Shape;123;p16" descr="C:\Users\acauser2\Desktop\강의교안 작업\fig_4455\ch03_샘플\그림 3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1042" y="4323556"/>
            <a:ext cx="64008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 descr="C:\Users\acauser2\Desktop\강의교안 작업\fig_4455\ch03_샘플\표 3-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185" y="2780928"/>
            <a:ext cx="3667126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글자 태그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앵커</a:t>
            </a:r>
            <a:r>
              <a:rPr lang="en-US" altLang="ko-KR" dirty="0"/>
              <a:t> </a:t>
            </a:r>
            <a:r>
              <a:rPr lang="ko-KR" dirty="0"/>
              <a:t>태그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a 태그의 href 속성</a:t>
            </a: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❶ 절대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http ://naver.com - </a:t>
            </a:r>
            <a:r>
              <a:rPr lang="ko-KR" dirty="0" err="1"/>
              <a:t>네이버의</a:t>
            </a:r>
            <a:r>
              <a:rPr lang="ko-KR" dirty="0"/>
              <a:t> 메인 페이지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/animal.jpg - 현재 웹 사이트 최상위 위치의 animal.jpg 파일</a:t>
            </a: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❷ 상대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animal.jpg - 웹 페이지가 있는 폴더의 animal.jpg 파일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image/animal.jpg - 웹 페이지가 있는 폴더에 포함된 image 폴더의 animal.jpg 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../animal.jpg - 웹 페이지가 있는 폴더의 상위 폴더에 있는 animal.jpg 파일</a:t>
            </a:r>
            <a:endParaRPr lang="en-US" altLang="ko-KR"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❸ 아이디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#name - id 속성이 name인 태그의 위치로 이동</a:t>
            </a:r>
            <a:endParaRPr dirty="0"/>
          </a:p>
          <a:p>
            <a:pPr marL="534988" lvl="2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❹ 메일 경로</a:t>
            </a:r>
            <a:endParaRPr dirty="0"/>
          </a:p>
          <a:p>
            <a:pPr marL="720725" lvl="3" indent="0" algn="l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SzPts val="1200"/>
              <a:buNone/>
            </a:pPr>
            <a:r>
              <a:rPr lang="ko-KR" dirty="0"/>
              <a:t>       mailto : hanb@hanbit.co.kr – 해당 주소로 메일 전송</a:t>
            </a:r>
            <a:endParaRPr dirty="0"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804</Words>
  <Application>Microsoft Office PowerPoint</Application>
  <PresentationFormat>On-screen Show (4:3)</PresentationFormat>
  <Paragraphs>184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HY헤드라인M</vt:lpstr>
      <vt:lpstr>Noto Sans Symbols</vt:lpstr>
      <vt:lpstr>Dotum</vt:lpstr>
      <vt:lpstr>Malgun Gothic</vt:lpstr>
      <vt:lpstr>Arial</vt:lpstr>
      <vt:lpstr>1_Office 테마</vt:lpstr>
      <vt:lpstr>HTML 기본 태그</vt:lpstr>
      <vt:lpstr>Contents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01 글자 태그</vt:lpstr>
      <vt:lpstr>02 목록 태그</vt:lpstr>
      <vt:lpstr>02 목록 태그</vt:lpstr>
      <vt:lpstr>02 목록 태그</vt:lpstr>
      <vt:lpstr>03 테이블 태그</vt:lpstr>
      <vt:lpstr>03 테이블 태그</vt:lpstr>
      <vt:lpstr>03 테이블 태그</vt:lpstr>
      <vt:lpstr>03 테이블 태그</vt:lpstr>
      <vt:lpstr>04 미디어 태그</vt:lpstr>
      <vt:lpstr>04 미디어 태그</vt:lpstr>
      <vt:lpstr>04 미디어 태그</vt:lpstr>
      <vt:lpstr>04 미디어 태그</vt:lpstr>
      <vt:lpstr>04 미디어 태그</vt:lpstr>
      <vt:lpstr>04 미디어 태그</vt:lpstr>
      <vt:lpstr>04 미디어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YKH</dc:creator>
  <cp:lastModifiedBy>김종완</cp:lastModifiedBy>
  <cp:revision>24</cp:revision>
  <dcterms:modified xsi:type="dcterms:W3CDTF">2022-09-12T14:20:20Z</dcterms:modified>
</cp:coreProperties>
</file>