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302" r:id="rId2"/>
    <p:sldId id="303" r:id="rId3"/>
    <p:sldId id="282" r:id="rId4"/>
    <p:sldId id="292" r:id="rId5"/>
    <p:sldId id="294" r:id="rId6"/>
    <p:sldId id="304" r:id="rId7"/>
    <p:sldId id="305" r:id="rId8"/>
    <p:sldId id="314" r:id="rId9"/>
    <p:sldId id="301" r:id="rId10"/>
    <p:sldId id="274" r:id="rId11"/>
    <p:sldId id="281" r:id="rId12"/>
    <p:sldId id="286" r:id="rId13"/>
    <p:sldId id="280" r:id="rId14"/>
    <p:sldId id="306" r:id="rId15"/>
    <p:sldId id="315" r:id="rId16"/>
    <p:sldId id="313" r:id="rId17"/>
    <p:sldId id="316" r:id="rId18"/>
    <p:sldId id="307" r:id="rId19"/>
    <p:sldId id="317" r:id="rId20"/>
    <p:sldId id="309" r:id="rId21"/>
    <p:sldId id="308" r:id="rId22"/>
    <p:sldId id="318" r:id="rId23"/>
    <p:sldId id="310" r:id="rId24"/>
    <p:sldId id="311" r:id="rId25"/>
    <p:sldId id="312" r:id="rId26"/>
    <p:sldId id="319" r:id="rId27"/>
    <p:sldId id="320" r:id="rId28"/>
    <p:sldId id="32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>
      <p:cViewPr varScale="1">
        <p:scale>
          <a:sx n="100" d="100"/>
          <a:sy n="100" d="100"/>
        </p:scale>
        <p:origin x="-9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code.org/charts/PDF/UAC00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96752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2.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변수와 </a:t>
            </a:r>
            <a:r>
              <a:rPr lang="ko-KR" altLang="en-US" sz="2800" dirty="0" err="1" smtClean="0">
                <a:latin typeface="돋움" pitchFamily="50" charset="-127"/>
                <a:ea typeface="돋움" pitchFamily="50" charset="-127"/>
              </a:rPr>
              <a:t>자료형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9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프로그램에서 사용되는 자료를 저장하기 위한 공간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할당 받은 메모리의 주소 대신 부르는 이름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프로그램 실행 중에 값 변경 가능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사용되기 이전에 선언 되어야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variable </a:t>
            </a:r>
            <a:r>
              <a:rPr lang="ko-KR" altLang="en-US" sz="2400" dirty="0" smtClean="0"/>
              <a:t>이라 함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6084168" y="3789040"/>
            <a:ext cx="2592288" cy="22322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44208" y="4509120"/>
            <a:ext cx="129614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level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05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변수의 선언과</a:t>
            </a:r>
            <a:r>
              <a:rPr lang="en-US" altLang="ko-KR" dirty="0"/>
              <a:t>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level ;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      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//level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이라는 이름의 변수 선언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                                  </a:t>
            </a:r>
          </a:p>
          <a:p>
            <a:pPr marL="0" indent="0">
              <a:buNone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level = 0;    //level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변수 선언과 동시에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0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으로 초기화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level;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level = 10 ;</a:t>
            </a:r>
          </a:p>
          <a:p>
            <a:pPr marL="0" indent="0"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	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979712" y="4725144"/>
            <a:ext cx="5760640" cy="12961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의 역할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level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변수의 데이터 타입을 정의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의 의미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level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정수이며 </a:t>
            </a:r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바이트의 메모리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>
                <a:latin typeface="나눔고딕" pitchFamily="50" charset="-127"/>
                <a:ea typeface="나눔고딕" pitchFamily="50" charset="-127"/>
              </a:rPr>
              <a:t>                             </a:t>
            </a:r>
            <a:r>
              <a:rPr lang="ko-KR" altLang="en-US" sz="2000" dirty="0">
                <a:latin typeface="나눔고딕" pitchFamily="50" charset="-127"/>
                <a:ea typeface="나눔고딕" pitchFamily="50" charset="-127"/>
              </a:rPr>
              <a:t>공간을 사용한다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7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변수 선언 시 유의점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변수의 이름은 알파벳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숫자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_, $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로 구성된다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대소문자를 구분한다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변수의 이름은 숫자로 시작할 수 없고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키워드도 변수의 이름으로 사용할 수 없다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이름 사이에 공백이 있을 수 없다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변수의 이름을 정할 때는 변수의 역할에 어울리는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의미 있는 이름을 지어야 한다</a:t>
            </a:r>
            <a:r>
              <a:rPr lang="en-US" altLang="ko-KR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7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변수가 저장되는 공간의 </a:t>
            </a:r>
            <a:r>
              <a:rPr lang="ko-KR" altLang="en-US" smtClean="0"/>
              <a:t>특성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9" y="2060848"/>
            <a:ext cx="694265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4651" y="4941168"/>
            <a:ext cx="6700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변수가 사용할 공간의 크기와 특성에 따라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자료형을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변수를 선언한다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7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1"/>
            <a:ext cx="5040560" cy="223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97" y="4653136"/>
            <a:ext cx="7353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9024" y="437587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표현 할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byte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cap="none" dirty="0" smtClean="0"/>
              <a:t>short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byte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 단위의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</a:t>
            </a:r>
            <a:r>
              <a:rPr lang="ko-KR" altLang="en-US" dirty="0" err="1" smtClean="0"/>
              <a:t>파일등</a:t>
            </a:r>
            <a:r>
              <a:rPr lang="ko-KR" altLang="en-US" dirty="0" smtClean="0"/>
              <a:t> 실행 파일의 자료를 처리 할 때 사용하기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좋은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short</a:t>
            </a:r>
            <a:r>
              <a:rPr lang="en-US" altLang="ko-KR" dirty="0"/>
              <a:t>:</a:t>
            </a:r>
            <a:r>
              <a:rPr lang="ko-KR" altLang="en-US" dirty="0" smtClean="0"/>
              <a:t> 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 단위의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언어와의 호환 시 사용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6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int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 사용하는 정수에 대한 기본 자료 형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바이트 단위의 자료 형</a:t>
            </a:r>
            <a:endParaRPr lang="en-US" altLang="ko-KR" dirty="0" smtClean="0"/>
          </a:p>
          <a:p>
            <a:r>
              <a:rPr lang="ko-KR" altLang="en-US" dirty="0" smtClean="0"/>
              <a:t>프로그램에서 사용하는 모든 숫자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은 기본적으로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(4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저장됨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32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초과하는 숫자는 </a:t>
            </a:r>
            <a:r>
              <a:rPr lang="en-US" altLang="ko-KR" dirty="0" smtClean="0"/>
              <a:t>long </a:t>
            </a:r>
            <a:r>
              <a:rPr lang="ko-KR" altLang="en-US" dirty="0" smtClean="0"/>
              <a:t>형으로 처리해야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7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long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바이트</a:t>
            </a:r>
            <a:r>
              <a:rPr lang="en-US" altLang="ko-KR" dirty="0"/>
              <a:t>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가장 큰 정수 자료 형</a:t>
            </a:r>
            <a:endParaRPr lang="en-US" altLang="ko-KR" dirty="0" smtClean="0"/>
          </a:p>
          <a:p>
            <a:r>
              <a:rPr lang="ko-KR" altLang="en-US" dirty="0" smtClean="0"/>
              <a:t>숫자의 뒤에 </a:t>
            </a:r>
            <a:r>
              <a:rPr lang="en-US" altLang="ko-KR" dirty="0" smtClean="0"/>
              <a:t>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 </a:t>
            </a:r>
            <a:r>
              <a:rPr lang="ko-KR" altLang="en-US" dirty="0" smtClean="0"/>
              <a:t>을 써서 </a:t>
            </a:r>
            <a:r>
              <a:rPr lang="en-US" altLang="ko-KR" dirty="0" smtClean="0"/>
              <a:t>long </a:t>
            </a:r>
            <a:r>
              <a:rPr lang="ko-KR" altLang="en-US" dirty="0" smtClean="0"/>
              <a:t>형임을 표시해야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12345678900; //</a:t>
            </a:r>
            <a:r>
              <a:rPr lang="ko-KR" altLang="en-US" dirty="0" smtClean="0"/>
              <a:t>오류  남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범위 넘은 값 대입</a:t>
            </a:r>
            <a:endParaRPr lang="en-US" altLang="ko-KR" dirty="0" smtClean="0"/>
          </a:p>
          <a:p>
            <a:r>
              <a:rPr lang="en-US" altLang="ko-KR" dirty="0" smtClean="0"/>
              <a:t>      long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12345678900; // </a:t>
            </a:r>
            <a:r>
              <a:rPr lang="ko-KR" altLang="en-US" dirty="0" smtClean="0"/>
              <a:t>오류 남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 12345678900 </a:t>
            </a:r>
            <a:r>
              <a:rPr lang="ko-KR" altLang="en-US" dirty="0" smtClean="0"/>
              <a:t>은 기본형이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인데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범위가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넘는 수  </a:t>
            </a:r>
            <a:endParaRPr lang="en-US" altLang="ko-KR" dirty="0" smtClean="0"/>
          </a:p>
          <a:p>
            <a:r>
              <a:rPr lang="en-US" altLang="ko-KR" dirty="0" smtClean="0"/>
              <a:t>     =&gt; </a:t>
            </a:r>
            <a:r>
              <a:rPr lang="ko-KR" altLang="en-US" dirty="0"/>
              <a:t>숫자</a:t>
            </a:r>
            <a:r>
              <a:rPr lang="en-US" altLang="ko-KR" dirty="0"/>
              <a:t>(</a:t>
            </a:r>
            <a:r>
              <a:rPr lang="ko-KR" altLang="en-US" dirty="0" err="1"/>
              <a:t>리터럴</a:t>
            </a:r>
            <a:r>
              <a:rPr lang="en-US" altLang="ko-KR" dirty="0"/>
              <a:t>) </a:t>
            </a:r>
            <a:r>
              <a:rPr lang="en-US" altLang="ko-KR" dirty="0" smtClean="0"/>
              <a:t>12345678900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long</a:t>
            </a:r>
            <a:r>
              <a:rPr lang="ko-KR" altLang="en-US" dirty="0" smtClean="0"/>
              <a:t>으로 처리하도록 명시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long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12345678900</a:t>
            </a:r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; // ok </a:t>
            </a:r>
            <a:r>
              <a:rPr lang="ko-KR" altLang="en-US" dirty="0" smtClean="0"/>
              <a:t>소문자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써도 되지만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//1 </a:t>
            </a:r>
            <a:r>
              <a:rPr lang="ko-KR" altLang="en-US" dirty="0" smtClean="0"/>
              <a:t>과 구분하기 위해 대문자로 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994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char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컴퓨터에서는 문자도 내부적으로는 비트의 조합으로 표현</a:t>
            </a:r>
            <a:endParaRPr lang="en-US" altLang="ko-KR" dirty="0" smtClean="0"/>
          </a:p>
          <a:p>
            <a:r>
              <a:rPr lang="ko-KR" altLang="en-US" dirty="0" smtClean="0"/>
              <a:t>자바에서는 문자를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바이트로 처리</a:t>
            </a:r>
            <a:endParaRPr lang="en-US" altLang="ko-KR" dirty="0" smtClean="0"/>
          </a:p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문자에 따른 특정한 숫자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부여</a:t>
            </a:r>
            <a:endParaRPr lang="en-US" altLang="ko-KR" dirty="0" smtClean="0"/>
          </a:p>
          <a:p>
            <a:r>
              <a:rPr lang="ko-KR" altLang="en-US" dirty="0" err="1" smtClean="0"/>
              <a:t>디코딩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 숫자 값을 원래의 문자로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7072"/>
            <a:ext cx="19907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5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char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62960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653" y="5301208"/>
            <a:ext cx="44958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6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03032" cy="1371600"/>
          </a:xfrm>
        </p:spPr>
        <p:txBody>
          <a:bodyPr/>
          <a:lstStyle/>
          <a:p>
            <a:r>
              <a:rPr lang="ko-KR" altLang="en-US" dirty="0" smtClean="0"/>
              <a:t>컴퓨터에서 데이터 표현하기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로만 데이터를 저장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bit(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컴퓨터가 표현하는 데이터의 최소 단위로 </a:t>
            </a:r>
            <a:r>
              <a:rPr lang="en-US" altLang="ko-KR" dirty="0"/>
              <a:t>2</a:t>
            </a:r>
            <a:r>
              <a:rPr lang="ko-KR" altLang="en-US" dirty="0"/>
              <a:t>진수 하나의 값을 저장할 수 있는 메모리의 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byte(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</a:t>
            </a:r>
            <a:r>
              <a:rPr lang="en-US" altLang="ko-KR" dirty="0"/>
              <a:t>: 1byte = 8bit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세</a:t>
            </a:r>
            <a:r>
              <a:rPr lang="ko-KR" altLang="en-US" dirty="0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문자세트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문자를 위한 코드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숫자 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들을 정해 놓은 세트 </a:t>
            </a:r>
            <a:endParaRPr lang="en-US" altLang="ko-KR" dirty="0" smtClean="0"/>
          </a:p>
          <a:p>
            <a:r>
              <a:rPr lang="ko-KR" altLang="en-US" dirty="0" smtClean="0"/>
              <a:t>아스키</a:t>
            </a:r>
            <a:r>
              <a:rPr lang="en-US" altLang="ko-KR" dirty="0" smtClean="0"/>
              <a:t>(ASCII)  : 1 </a:t>
            </a:r>
            <a:r>
              <a:rPr lang="ko-KR" altLang="en-US" dirty="0" smtClean="0"/>
              <a:t>바이트로 영문자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 등을 표현 함</a:t>
            </a:r>
            <a:endParaRPr lang="en-US" altLang="ko-KR" dirty="0" smtClean="0"/>
          </a:p>
          <a:p>
            <a:r>
              <a:rPr lang="ko-KR" altLang="en-US" dirty="0" smtClean="0"/>
              <a:t>유니코드 </a:t>
            </a:r>
            <a:r>
              <a:rPr lang="en-US" altLang="ko-KR" dirty="0" smtClean="0"/>
              <a:t>(Unicode) : </a:t>
            </a:r>
            <a:r>
              <a:rPr lang="ko-KR" altLang="en-US" dirty="0" smtClean="0"/>
              <a:t>한글과 같은 복잡한 언어를 표현하기 위한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</a:t>
            </a:r>
            <a:r>
              <a:rPr lang="ko-KR" altLang="en-US" dirty="0" smtClean="0"/>
              <a:t>표준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UTF-8, UTF-16 </a:t>
            </a:r>
            <a:r>
              <a:rPr lang="ko-KR" altLang="en-US" dirty="0" smtClean="0"/>
              <a:t>이 대표적</a:t>
            </a:r>
            <a:endParaRPr lang="en-US" altLang="ko-KR" dirty="0" smtClean="0"/>
          </a:p>
          <a:p>
            <a:r>
              <a:rPr lang="en-US" altLang="ko-KR" dirty="0" smtClean="0"/>
              <a:t>              ( </a:t>
            </a:r>
            <a:r>
              <a:rPr lang="en-US" altLang="ko-KR" b="0" dirty="0">
                <a:hlinkClick r:id="rId2"/>
              </a:rPr>
              <a:t>https://</a:t>
            </a:r>
            <a:r>
              <a:rPr lang="en-US" altLang="ko-KR" b="0" dirty="0" smtClean="0">
                <a:hlinkClick r:id="rId2"/>
              </a:rPr>
              <a:t>www.unicode.org/charts/PDF/UAC00.pdf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참고</a:t>
            </a:r>
            <a:r>
              <a:rPr lang="en-US" altLang="ko-KR" b="0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문자를 변수에 저장하면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문자에 해당하는 코드 값이 저장됨</a:t>
            </a:r>
            <a:endParaRPr lang="en-US" altLang="ko-KR" dirty="0" smtClean="0"/>
          </a:p>
          <a:p>
            <a:r>
              <a:rPr lang="ko-KR" altLang="en-US" dirty="0" smtClean="0"/>
              <a:t>자바는 유니코드 </a:t>
            </a:r>
            <a:r>
              <a:rPr lang="en-US" altLang="ko-KR" dirty="0" smtClean="0"/>
              <a:t>UTF-16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사용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03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lang="en-US" altLang="ko-KR" cap="none" dirty="0" smtClean="0"/>
              <a:t>float, double -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실수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부동 소수점 방식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실수를 </a:t>
            </a:r>
            <a:r>
              <a:rPr lang="ko-KR" altLang="en-US" dirty="0" err="1" smtClean="0"/>
              <a:t>지수부와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가수부로</a:t>
            </a:r>
            <a:r>
              <a:rPr lang="ko-KR" altLang="en-US" dirty="0" smtClean="0"/>
              <a:t> 표현함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</a:t>
            </a:r>
            <a:r>
              <a:rPr lang="ko-KR" altLang="en-US" dirty="0" smtClean="0"/>
              <a:t>무한의 실수를 표현하기 위한 방식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0.1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표현하는 방식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float(4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) double(8</a:t>
            </a:r>
            <a:r>
              <a:rPr lang="ko-KR" altLang="en-US" dirty="0" smtClean="0"/>
              <a:t>바이트 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29" y="2564904"/>
            <a:ext cx="232412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1"/>
            <a:ext cx="6371484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4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63072" cy="1371600"/>
          </a:xfrm>
        </p:spPr>
        <p:txBody>
          <a:bodyPr/>
          <a:lstStyle/>
          <a:p>
            <a:r>
              <a:rPr lang="en-US" altLang="ko-KR" cap="none" dirty="0"/>
              <a:t>float, double -</a:t>
            </a:r>
            <a:r>
              <a:rPr lang="en-US" altLang="ko-KR" dirty="0"/>
              <a:t> </a:t>
            </a:r>
            <a:r>
              <a:rPr lang="ko-KR" altLang="en-US" dirty="0"/>
              <a:t>실수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실수는 기본 적으로 </a:t>
            </a:r>
            <a:r>
              <a:rPr lang="en-US" altLang="ko-KR" dirty="0" smtClean="0"/>
              <a:t>double </a:t>
            </a:r>
            <a:r>
              <a:rPr lang="ko-KR" altLang="en-US" smtClean="0"/>
              <a:t>로 처</a:t>
            </a:r>
            <a:r>
              <a:rPr lang="ko-KR" altLang="en-US"/>
              <a:t>리</a:t>
            </a:r>
            <a:r>
              <a:rPr lang="ko-KR" altLang="en-US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 smtClean="0"/>
              <a:t>float </a:t>
            </a:r>
            <a:r>
              <a:rPr lang="ko-KR" altLang="en-US" dirty="0" smtClean="0"/>
              <a:t>형으로 사용하는 경우 숫자에 </a:t>
            </a:r>
            <a:r>
              <a:rPr lang="en-US" altLang="ko-KR" dirty="0" smtClean="0"/>
              <a:t>f, F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명시 함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65913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41168"/>
            <a:ext cx="45148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1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부동 소수점 방식의 오</a:t>
            </a:r>
            <a:r>
              <a:rPr lang="ko-KR" altLang="en-US" dirty="0"/>
              <a:t>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931224" cy="484475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지수와 가수로 표현 되는 부동 소수 점은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표현할 수 없음</a:t>
            </a:r>
            <a:endParaRPr lang="en-US" altLang="ko-KR" dirty="0" smtClean="0"/>
          </a:p>
          <a:p>
            <a:r>
              <a:rPr lang="ko-KR" altLang="en-US" dirty="0" smtClean="0"/>
              <a:t>따라서 부동 소수점 방식에서는 약간의 오차가 발생할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ㅇ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결과 값이 </a:t>
            </a:r>
            <a:r>
              <a:rPr lang="en-US" altLang="ko-KR" dirty="0" smtClean="0"/>
              <a:t>1001</a:t>
            </a:r>
            <a:r>
              <a:rPr lang="ko-KR" altLang="en-US" dirty="0" smtClean="0"/>
              <a:t>이 아님</a:t>
            </a:r>
            <a:endParaRPr lang="en-US" altLang="ko-KR" dirty="0" smtClean="0"/>
          </a:p>
          <a:p>
            <a:r>
              <a:rPr lang="ko-KR" altLang="en-US" dirty="0" smtClean="0"/>
              <a:t>오차를 감수하더라도 넓은 범위의 수를 표현하기 위해 사용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564905"/>
            <a:ext cx="6336703" cy="321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013176"/>
            <a:ext cx="46196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3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boolean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논리형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논리값 </a:t>
            </a:r>
            <a:r>
              <a:rPr lang="en-US" altLang="ko-KR" dirty="0" smtClean="0"/>
              <a:t>true 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 , false(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) </a:t>
            </a:r>
            <a:r>
              <a:rPr lang="ko-KR" altLang="en-US" dirty="0"/>
              <a:t> </a:t>
            </a:r>
            <a:r>
              <a:rPr lang="ko-KR" altLang="en-US" dirty="0" smtClean="0"/>
              <a:t>을 표현하는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5753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3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없이 변수 사용하기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자료형이</a:t>
            </a:r>
            <a:r>
              <a:rPr lang="ko-KR" altLang="en-US" dirty="0" smtClean="0"/>
              <a:t> 필요한 이유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변수를 선언 할 때는 변수가 사용할 메모리 크기와 타입을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구분하기 위해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지역 변수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추론 </a:t>
            </a:r>
            <a:r>
              <a:rPr lang="en-US" altLang="ko-KR" dirty="0" smtClean="0"/>
              <a:t>(local variable type inference)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변수에 대입되는 값을 보고 컴파일러가 추론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149080"/>
            <a:ext cx="740653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0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변하지 않는 값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변하는 값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상수를 선언 </a:t>
            </a:r>
            <a:r>
              <a:rPr lang="en-US" altLang="ko-KR" dirty="0" smtClean="0"/>
              <a:t>: final </a:t>
            </a:r>
            <a:r>
              <a:rPr lang="ko-KR" altLang="en-US" dirty="0" smtClean="0"/>
              <a:t>키워드 사용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final</a:t>
            </a:r>
            <a:r>
              <a:rPr lang="en-US" altLang="ko-KR" dirty="0" smtClean="0"/>
              <a:t> double PI = 3.14;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final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MAX_NUM = 100;</a:t>
            </a:r>
          </a:p>
          <a:p>
            <a:endParaRPr lang="en-US" altLang="ko-KR" dirty="0"/>
          </a:p>
          <a:p>
            <a:r>
              <a:rPr lang="en-US" altLang="ko-KR" dirty="0" smtClean="0"/>
              <a:t>final </a:t>
            </a:r>
            <a:r>
              <a:rPr lang="ko-KR" altLang="en-US" dirty="0" smtClean="0"/>
              <a:t>로 선언된 상수는 다른 값을 대입 할 수 없음</a:t>
            </a:r>
            <a:endParaRPr lang="en-US" altLang="ko-KR" dirty="0" smtClean="0"/>
          </a:p>
          <a:p>
            <a:r>
              <a:rPr lang="en-US" altLang="ko-KR" dirty="0" smtClean="0"/>
              <a:t>PI = 3.15; // </a:t>
            </a:r>
            <a:r>
              <a:rPr lang="ko-KR" altLang="en-US" dirty="0" smtClean="0"/>
              <a:t>에러 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프로그램 내에서 변경되지 말아야 하는 값을 상수로 선언 해 두고 혹시 변경되는 경우 선언된 값만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4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literal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프로그램에서 사용하는 모든 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값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10, 3.14, ‘A’, true</a:t>
            </a:r>
          </a:p>
          <a:p>
            <a:r>
              <a:rPr lang="ko-KR" altLang="en-US" dirty="0" err="1" smtClean="0"/>
              <a:t>리터럴에</a:t>
            </a:r>
            <a:r>
              <a:rPr lang="ko-KR" altLang="en-US" dirty="0" smtClean="0"/>
              <a:t> 해당되는 값은 특정 메모리 공간인 상수 풀</a:t>
            </a:r>
            <a:r>
              <a:rPr lang="en-US" altLang="ko-KR" dirty="0" smtClean="0"/>
              <a:t>(constant pool)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있음 </a:t>
            </a:r>
            <a:endParaRPr lang="en-US" altLang="ko-KR" dirty="0" smtClean="0"/>
          </a:p>
          <a:p>
            <a:r>
              <a:rPr lang="ko-KR" altLang="en-US" dirty="0" smtClean="0"/>
              <a:t>필요한 경우 상수 풀에서 가져와서 사용</a:t>
            </a:r>
            <a:endParaRPr lang="en-US" altLang="ko-KR" dirty="0" smtClean="0"/>
          </a:p>
          <a:p>
            <a:r>
              <a:rPr lang="ko-KR" altLang="en-US" dirty="0" smtClean="0"/>
              <a:t>상수 풀에 저장 할 때 정수는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실수는 </a:t>
            </a:r>
            <a:r>
              <a:rPr lang="en-US" altLang="ko-KR" dirty="0" smtClean="0"/>
              <a:t>double</a:t>
            </a:r>
            <a:r>
              <a:rPr lang="ko-KR" altLang="en-US" dirty="0" smtClean="0"/>
              <a:t>로 저장 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long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값으로 저장해야 하는 경우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(L, l, F, f)</a:t>
            </a:r>
            <a:r>
              <a:rPr lang="ko-KR" altLang="en-US" dirty="0" smtClean="0"/>
              <a:t>를 명시해야 함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54989"/>
            <a:ext cx="4127376" cy="194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7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/>
          <a:lstStyle/>
          <a:p>
            <a:r>
              <a:rPr lang="ko-KR" altLang="en-US" dirty="0" smtClean="0"/>
              <a:t>형 변환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type conversion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4475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자료형은</a:t>
            </a:r>
            <a:r>
              <a:rPr lang="ko-KR" altLang="en-US" dirty="0" smtClean="0"/>
              <a:t> 각각 사용하는 메모리 크기와 방식이 다름</a:t>
            </a:r>
            <a:endParaRPr lang="en-US" altLang="ko-KR" dirty="0" smtClean="0"/>
          </a:p>
          <a:p>
            <a:r>
              <a:rPr lang="ko-KR" altLang="en-US" dirty="0" smtClean="0"/>
              <a:t>서로 다른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값이 대입되는 경우 형 변환이 일어 남</a:t>
            </a:r>
            <a:endParaRPr lang="en-US" altLang="ko-KR" dirty="0" smtClean="0"/>
          </a:p>
          <a:p>
            <a:r>
              <a:rPr lang="ko-KR" altLang="en-US" dirty="0" smtClean="0"/>
              <a:t>묵시적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작은 수 에서 큰 수로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dirty="0" smtClean="0"/>
              <a:t>덜 정밀한 수에서 더 정밀한 수로 대입되는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long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3; //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값에서 </a:t>
            </a:r>
            <a:r>
              <a:rPr lang="en-US" altLang="ko-KR" dirty="0" smtClean="0"/>
              <a:t>long</a:t>
            </a:r>
            <a:r>
              <a:rPr lang="ko-KR" altLang="en-US" dirty="0" smtClean="0"/>
              <a:t>으로 자동 형 변환</a:t>
            </a:r>
            <a:endParaRPr lang="en-US" altLang="ko-KR" dirty="0" smtClean="0"/>
          </a:p>
          <a:p>
            <a:r>
              <a:rPr lang="en-US" altLang="ko-KR" dirty="0" smtClean="0"/>
              <a:t>                                                            // L, l </a:t>
            </a:r>
            <a:r>
              <a:rPr lang="ko-KR" altLang="en-US" dirty="0" smtClean="0"/>
              <a:t>을 명시하지 않아도 됨</a:t>
            </a:r>
            <a:endParaRPr lang="en-US" altLang="ko-KR" dirty="0" smtClean="0"/>
          </a:p>
          <a:p>
            <a:r>
              <a:rPr lang="ko-KR" altLang="en-US" dirty="0" smtClean="0"/>
              <a:t>명시적 형 변환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묵시적 형 변환의 반대의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</a:t>
            </a:r>
            <a:r>
              <a:rPr lang="ko-KR" altLang="en-US" dirty="0" smtClean="0"/>
              <a:t>변환 되는 자료 형을  명시해야 함 자료의 손실이 발생 할 수 있음</a:t>
            </a:r>
            <a:endParaRPr lang="en-US" altLang="ko-KR" dirty="0" smtClean="0"/>
          </a:p>
          <a:p>
            <a:r>
              <a:rPr lang="en-US" altLang="ko-KR" dirty="0" smtClean="0"/>
              <a:t>                            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double </a:t>
            </a:r>
            <a:r>
              <a:rPr lang="en-US" altLang="ko-KR" dirty="0" err="1" smtClean="0"/>
              <a:t>dNum</a:t>
            </a:r>
            <a:r>
              <a:rPr lang="en-US" altLang="ko-KR" dirty="0" smtClean="0"/>
              <a:t> = 3.14;</a:t>
            </a:r>
          </a:p>
          <a:p>
            <a:r>
              <a:rPr lang="en-US" altLang="ko-KR" dirty="0" smtClean="0"/>
              <a:t>                         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err="1" smtClean="0"/>
              <a:t>dNum</a:t>
            </a:r>
            <a:r>
              <a:rPr lang="en-US" altLang="ko-KR" dirty="0" smtClean="0"/>
              <a:t>;  //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명시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996952"/>
            <a:ext cx="57054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0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0</a:t>
            </a:r>
            <a:r>
              <a:rPr lang="ko-KR" altLang="en-US" dirty="0" smtClean="0">
                <a:latin typeface="+mj-ea"/>
              </a:rPr>
              <a:t>과 </a:t>
            </a:r>
            <a:r>
              <a:rPr lang="en-US" altLang="ko-KR" dirty="0" smtClean="0">
                <a:latin typeface="+mj-ea"/>
              </a:rPr>
              <a:t>1</a:t>
            </a:r>
            <a:r>
              <a:rPr lang="ko-KR" altLang="en-US" dirty="0" smtClean="0">
                <a:latin typeface="+mj-ea"/>
              </a:rPr>
              <a:t>의 표현</a:t>
            </a:r>
            <a:r>
              <a:rPr lang="en-US" altLang="ko-KR" dirty="0" smtClean="0">
                <a:latin typeface="+mj-ea"/>
              </a:rPr>
              <a:t>- 2</a:t>
            </a:r>
            <a:r>
              <a:rPr lang="ko-KR" altLang="en-US" dirty="0" smtClean="0">
                <a:latin typeface="+mj-ea"/>
              </a:rPr>
              <a:t>진수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자료를 표현한다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숫자나 문자도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조합으로 표현된다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	 0           	0000000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	 1           	0000001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	 2           	0000010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	 3           	0000011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	 4          	 	0000100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	 5           	0000101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66707" y="2492896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47864" y="2492896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4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10</a:t>
            </a:r>
            <a:r>
              <a:rPr lang="ko-KR" altLang="en-US" dirty="0" smtClean="0">
                <a:latin typeface="+mj-ea"/>
              </a:rPr>
              <a:t>진수와 </a:t>
            </a:r>
            <a:r>
              <a:rPr lang="en-US" altLang="ko-KR" dirty="0" smtClean="0">
                <a:latin typeface="+mj-ea"/>
              </a:rPr>
              <a:t>16</a:t>
            </a:r>
            <a:r>
              <a:rPr lang="ko-KR" altLang="en-US" dirty="0" smtClean="0">
                <a:latin typeface="+mj-ea"/>
              </a:rPr>
              <a:t>진수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진수로 표현하면 길이가 길어지므로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진수나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16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진수를 사용하기도 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	 </a:t>
            </a:r>
          </a:p>
          <a:p>
            <a:pPr marL="0" indent="0"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         9                9</a:t>
            </a:r>
          </a:p>
          <a:p>
            <a:pPr marL="0" indent="0"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	10	        A</a:t>
            </a:r>
          </a:p>
          <a:p>
            <a:pPr marL="0" indent="0"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11	        B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	12	        C</a:t>
            </a:r>
          </a:p>
          <a:p>
            <a:pPr marL="0" indent="0"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13	        D</a:t>
            </a:r>
          </a:p>
          <a:p>
            <a:pPr marL="0" indent="0"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14	        E</a:t>
            </a:r>
          </a:p>
          <a:p>
            <a:pPr marL="0" indent="0"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15	        F</a:t>
            </a:r>
          </a:p>
          <a:p>
            <a:pPr marL="0" indent="0"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16	        10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66707" y="2348880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43808" y="2348880"/>
            <a:ext cx="100811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5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131024" cy="13716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10</a:t>
            </a:r>
            <a:r>
              <a:rPr lang="ko-KR" altLang="en-US" dirty="0" smtClean="0">
                <a:latin typeface="+mj-ea"/>
              </a:rPr>
              <a:t>진수</a:t>
            </a:r>
            <a:r>
              <a:rPr lang="en-US" altLang="ko-KR" dirty="0" smtClean="0">
                <a:latin typeface="+mj-ea"/>
              </a:rPr>
              <a:t>,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16</a:t>
            </a:r>
            <a:r>
              <a:rPr lang="ko-KR" altLang="en-US" dirty="0" smtClean="0">
                <a:latin typeface="+mj-ea"/>
              </a:rPr>
              <a:t>진수</a:t>
            </a:r>
            <a:r>
              <a:rPr lang="en-US" altLang="ko-KR" dirty="0" smtClean="0">
                <a:latin typeface="+mj-ea"/>
              </a:rPr>
              <a:t>,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8</a:t>
            </a:r>
            <a:r>
              <a:rPr lang="ko-KR" altLang="en-US" dirty="0" smtClean="0">
                <a:latin typeface="+mj-ea"/>
              </a:rPr>
              <a:t>진수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z="2900" dirty="0" smtClean="0">
                <a:latin typeface="나눔고딕" pitchFamily="50" charset="-127"/>
                <a:ea typeface="나눔고딕" pitchFamily="50" charset="-127"/>
              </a:rPr>
              <a:t>숫자 </a:t>
            </a:r>
            <a:r>
              <a:rPr lang="en-US" altLang="ko-KR" sz="2900" dirty="0" smtClean="0"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900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2900" dirty="0" smtClean="0"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2900" dirty="0" smtClean="0">
                <a:latin typeface="나눔고딕" pitchFamily="50" charset="-127"/>
                <a:ea typeface="나눔고딕" pitchFamily="50" charset="-127"/>
              </a:rPr>
              <a:t>진수</a:t>
            </a:r>
            <a:r>
              <a:rPr lang="en-US" altLang="ko-KR" sz="2900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900" dirty="0" smtClean="0"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2900" dirty="0" smtClean="0">
                <a:latin typeface="나눔고딕" pitchFamily="50" charset="-127"/>
                <a:ea typeface="나눔고딕" pitchFamily="50" charset="-127"/>
              </a:rPr>
              <a:t>진수</a:t>
            </a:r>
            <a:r>
              <a:rPr lang="en-US" altLang="ko-KR" sz="2900" dirty="0" smtClean="0">
                <a:latin typeface="나눔고딕" pitchFamily="50" charset="-127"/>
                <a:ea typeface="나눔고딕" pitchFamily="50" charset="-127"/>
              </a:rPr>
              <a:t>, 16</a:t>
            </a:r>
            <a:r>
              <a:rPr lang="ko-KR" altLang="en-US" sz="2900" dirty="0" smtClean="0">
                <a:latin typeface="나눔고딕" pitchFamily="50" charset="-127"/>
                <a:ea typeface="나눔고딕" pitchFamily="50" charset="-127"/>
              </a:rPr>
              <a:t>진수로 출력해보자</a:t>
            </a:r>
            <a:r>
              <a:rPr lang="en-US" altLang="ko-KR" sz="29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package </a:t>
            </a:r>
            <a:r>
              <a:rPr lang="en-US" altLang="ko-KR" sz="2400" dirty="0"/>
              <a:t>chapter2;</a:t>
            </a:r>
          </a:p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class </a:t>
            </a:r>
            <a:r>
              <a:rPr lang="en-US" altLang="ko-KR" sz="2400" dirty="0" err="1"/>
              <a:t>BinaryTest</a:t>
            </a:r>
            <a:r>
              <a:rPr lang="en-US" altLang="ko-KR" sz="2400" dirty="0"/>
              <a:t> {</a:t>
            </a:r>
          </a:p>
          <a:p>
            <a:r>
              <a:rPr lang="en-US" altLang="ko-KR" sz="2400" dirty="0" smtClean="0"/>
              <a:t>	public </a:t>
            </a:r>
            <a:r>
              <a:rPr lang="en-US" altLang="ko-KR" sz="2400" dirty="0"/>
              <a:t>static void main(String[]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) {</a:t>
            </a:r>
          </a:p>
          <a:p>
            <a:endParaRPr lang="ko-KR" altLang="en-US" sz="2400" dirty="0"/>
          </a:p>
          <a:p>
            <a:r>
              <a:rPr lang="en-US" altLang="ko-KR" sz="2400" dirty="0" smtClean="0"/>
              <a:t>	   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num</a:t>
            </a:r>
            <a:r>
              <a:rPr lang="en-US" altLang="ko-KR" sz="2400" dirty="0"/>
              <a:t> = 10;</a:t>
            </a:r>
          </a:p>
          <a:p>
            <a:r>
              <a:rPr lang="en-US" altLang="ko-KR" sz="2400" dirty="0" smtClean="0"/>
              <a:t>	   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bNum</a:t>
            </a:r>
            <a:r>
              <a:rPr lang="en-US" altLang="ko-KR" sz="2400" dirty="0"/>
              <a:t> = 0B1010;</a:t>
            </a:r>
          </a:p>
          <a:p>
            <a:r>
              <a:rPr lang="en-US" altLang="ko-KR" sz="2400" dirty="0" smtClean="0"/>
              <a:t>	   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oNum</a:t>
            </a:r>
            <a:r>
              <a:rPr lang="en-US" altLang="ko-KR" sz="2400" dirty="0"/>
              <a:t> = 012;</a:t>
            </a:r>
          </a:p>
          <a:p>
            <a:r>
              <a:rPr lang="en-US" altLang="ko-KR" sz="2400" dirty="0" smtClean="0"/>
              <a:t>	    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hNum</a:t>
            </a:r>
            <a:r>
              <a:rPr lang="en-US" altLang="ko-KR" sz="2400" dirty="0"/>
              <a:t> = 0XA;</a:t>
            </a:r>
          </a:p>
          <a:p>
            <a:endParaRPr lang="ko-KR" altLang="en-US" sz="2400" dirty="0"/>
          </a:p>
          <a:p>
            <a:r>
              <a:rPr lang="en-US" altLang="ko-KR" sz="2400" dirty="0" smtClean="0"/>
              <a:t>	    </a:t>
            </a:r>
            <a:r>
              <a:rPr lang="en-US" altLang="ko-KR" sz="2400" dirty="0" err="1" smtClean="0"/>
              <a:t>System.</a:t>
            </a:r>
            <a:r>
              <a:rPr lang="en-US" altLang="ko-KR" sz="2400" i="1" dirty="0" err="1" smtClean="0"/>
              <a:t>out.println</a:t>
            </a:r>
            <a:r>
              <a:rPr lang="en-US" altLang="ko-KR" sz="2400" i="1" dirty="0" smtClean="0"/>
              <a:t>(</a:t>
            </a:r>
            <a:r>
              <a:rPr lang="en-US" altLang="ko-KR" sz="2400" i="1" dirty="0" err="1" smtClean="0"/>
              <a:t>num</a:t>
            </a:r>
            <a:r>
              <a:rPr lang="en-US" altLang="ko-KR" sz="2400" i="1" dirty="0"/>
              <a:t>);</a:t>
            </a:r>
          </a:p>
          <a:p>
            <a:r>
              <a:rPr lang="en-US" altLang="ko-KR" sz="2400" dirty="0" smtClean="0"/>
              <a:t>	    </a:t>
            </a:r>
            <a:r>
              <a:rPr lang="en-US" altLang="ko-KR" sz="2400" dirty="0" err="1" smtClean="0"/>
              <a:t>System.</a:t>
            </a:r>
            <a:r>
              <a:rPr lang="en-US" altLang="ko-KR" sz="2400" i="1" dirty="0" err="1" smtClean="0"/>
              <a:t>out.println</a:t>
            </a:r>
            <a:r>
              <a:rPr lang="en-US" altLang="ko-KR" sz="2400" i="1" dirty="0" smtClean="0"/>
              <a:t>(</a:t>
            </a:r>
            <a:r>
              <a:rPr lang="en-US" altLang="ko-KR" sz="2400" i="1" dirty="0" err="1" smtClean="0"/>
              <a:t>bNum</a:t>
            </a:r>
            <a:r>
              <a:rPr lang="en-US" altLang="ko-KR" sz="2400" i="1" dirty="0"/>
              <a:t>);</a:t>
            </a:r>
          </a:p>
          <a:p>
            <a:r>
              <a:rPr lang="en-US" altLang="ko-KR" sz="2400" dirty="0" smtClean="0"/>
              <a:t>                            </a:t>
            </a:r>
            <a:r>
              <a:rPr lang="en-US" altLang="ko-KR" sz="2400" dirty="0" err="1" smtClean="0"/>
              <a:t>System.</a:t>
            </a:r>
            <a:r>
              <a:rPr lang="en-US" altLang="ko-KR" sz="2400" i="1" dirty="0" err="1" smtClean="0"/>
              <a:t>out.println</a:t>
            </a:r>
            <a:r>
              <a:rPr lang="en-US" altLang="ko-KR" sz="2400" i="1" dirty="0" smtClean="0"/>
              <a:t>(</a:t>
            </a:r>
            <a:r>
              <a:rPr lang="en-US" altLang="ko-KR" sz="2400" i="1" dirty="0" err="1" smtClean="0"/>
              <a:t>oNum</a:t>
            </a:r>
            <a:r>
              <a:rPr lang="en-US" altLang="ko-KR" sz="2400" i="1" dirty="0"/>
              <a:t>);</a:t>
            </a:r>
          </a:p>
          <a:p>
            <a:r>
              <a:rPr lang="en-US" altLang="ko-KR" sz="2400" dirty="0" smtClean="0"/>
              <a:t>                            </a:t>
            </a:r>
            <a:r>
              <a:rPr lang="en-US" altLang="ko-KR" sz="2400" dirty="0" err="1" smtClean="0"/>
              <a:t>System.</a:t>
            </a:r>
            <a:r>
              <a:rPr lang="en-US" altLang="ko-KR" sz="2400" i="1" dirty="0" err="1" smtClean="0"/>
              <a:t>out.println</a:t>
            </a:r>
            <a:r>
              <a:rPr lang="en-US" altLang="ko-KR" sz="2400" i="1" dirty="0" smtClean="0"/>
              <a:t>(</a:t>
            </a:r>
            <a:r>
              <a:rPr lang="en-US" altLang="ko-KR" sz="2400" i="1" dirty="0" err="1" smtClean="0"/>
              <a:t>hNum</a:t>
            </a:r>
            <a:r>
              <a:rPr lang="en-US" altLang="ko-KR" sz="2400" i="1" dirty="0"/>
              <a:t>);</a:t>
            </a:r>
          </a:p>
          <a:p>
            <a:r>
              <a:rPr lang="en-US" altLang="ko-KR" sz="2400" dirty="0" smtClean="0"/>
              <a:t>	}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</a:p>
          <a:p>
            <a:endParaRPr lang="ko-KR" altLang="en-US" sz="2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4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64" y="1772816"/>
            <a:ext cx="8229600" cy="4525963"/>
          </a:xfrm>
        </p:spPr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정수의 가장 왼쪽에 존재하는 비트는 부호비트 입니다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lvl="1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MSB (Most Significant Bit 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가장 중요한 비트라는 뜻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음수를 만드는 방법은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의 보수를 취한다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 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 1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보수를 취한다</a:t>
            </a:r>
            <a:endParaRPr lang="en-US" altLang="ko-KR" sz="24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15000" cy="13716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음의 정수는 어떻게 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ko-KR" altLang="en-US" dirty="0" smtClean="0">
                <a:latin typeface="+mj-ea"/>
              </a:rPr>
              <a:t>표현할까</a:t>
            </a:r>
            <a:r>
              <a:rPr lang="en-US" altLang="ko-KR" dirty="0" smtClean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21296" y="3313584"/>
            <a:ext cx="60486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4345632" y="331358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929808" y="331358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649888" y="331358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137720" y="331358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33464" y="331358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25552" y="331358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041376" y="331358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65312" y="3385592"/>
            <a:ext cx="563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</a:t>
            </a:r>
            <a:r>
              <a:rPr lang="en-US" altLang="ko-KR" sz="2400" dirty="0" smtClean="0"/>
              <a:t>      0         0      0       0       1       0      1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1321296" y="4609728"/>
            <a:ext cx="60486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5" idx="0"/>
            <a:endCxn id="15" idx="2"/>
          </p:cNvCxnSpPr>
          <p:nvPr/>
        </p:nvCxnSpPr>
        <p:spPr>
          <a:xfrm>
            <a:off x="4345632" y="46097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929808" y="46097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49888" y="46097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37720" y="46097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833464" y="46097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625552" y="46097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041376" y="46097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65312" y="4681736"/>
            <a:ext cx="571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en-US" altLang="ko-KR" sz="2400" dirty="0" smtClean="0">
                <a:solidFill>
                  <a:srgbClr val="FF0000"/>
                </a:solidFill>
              </a:rPr>
              <a:t>  </a:t>
            </a:r>
            <a:r>
              <a:rPr lang="en-US" altLang="ko-KR" sz="2400" dirty="0" smtClean="0"/>
              <a:t>    </a:t>
            </a:r>
            <a:r>
              <a:rPr lang="en-US" altLang="ko-KR" sz="2400" dirty="0"/>
              <a:t>1</a:t>
            </a:r>
            <a:r>
              <a:rPr lang="en-US" altLang="ko-KR" sz="2400" dirty="0" smtClean="0"/>
              <a:t>        1       1        1      </a:t>
            </a:r>
            <a:r>
              <a:rPr lang="en-US" altLang="ko-KR" sz="2400" dirty="0"/>
              <a:t>0</a:t>
            </a:r>
            <a:r>
              <a:rPr lang="en-US" altLang="ko-KR" sz="2400" dirty="0" smtClean="0"/>
              <a:t>        1      0</a:t>
            </a:r>
            <a:endParaRPr lang="ko-KR" altLang="en-US" sz="2400" dirty="0"/>
          </a:p>
        </p:txBody>
      </p:sp>
      <p:sp>
        <p:nvSpPr>
          <p:cNvPr id="24" name="직사각형 23"/>
          <p:cNvSpPr/>
          <p:nvPr/>
        </p:nvSpPr>
        <p:spPr>
          <a:xfrm>
            <a:off x="1321296" y="5833864"/>
            <a:ext cx="60486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4" idx="0"/>
            <a:endCxn id="24" idx="2"/>
          </p:cNvCxnSpPr>
          <p:nvPr/>
        </p:nvCxnSpPr>
        <p:spPr>
          <a:xfrm>
            <a:off x="4345632" y="5833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929808" y="5833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649888" y="5833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137720" y="5833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33464" y="5833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25552" y="5833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041376" y="5833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65312" y="5905872"/>
            <a:ext cx="563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      1       1       </a:t>
            </a:r>
            <a:r>
              <a:rPr lang="en-US" altLang="ko-KR" sz="2400" dirty="0"/>
              <a:t>1</a:t>
            </a:r>
            <a:r>
              <a:rPr lang="en-US" altLang="ko-KR" sz="2400" dirty="0" smtClean="0"/>
              <a:t>        1      0        1     1</a:t>
            </a:r>
            <a:endParaRPr lang="ko-KR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961256" y="518579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을 더한다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50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3648" y="1772816"/>
            <a:ext cx="60486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0"/>
            <a:endCxn id="4" idx="2"/>
          </p:cNvCxnSpPr>
          <p:nvPr/>
        </p:nvCxnSpPr>
        <p:spPr>
          <a:xfrm>
            <a:off x="4427984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012160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32240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20072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915816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07904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23728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47664" y="1844824"/>
            <a:ext cx="571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</a:t>
            </a:r>
            <a:r>
              <a:rPr lang="en-US" altLang="ko-KR" sz="2400" dirty="0" smtClean="0"/>
              <a:t>       0        0       0      0        1       0      1</a:t>
            </a:r>
            <a:endParaRPr lang="ko-KR" altLang="en-US" sz="2400" dirty="0"/>
          </a:p>
        </p:txBody>
      </p:sp>
      <p:sp>
        <p:nvSpPr>
          <p:cNvPr id="22" name="직사각형 21"/>
          <p:cNvSpPr/>
          <p:nvPr/>
        </p:nvSpPr>
        <p:spPr>
          <a:xfrm>
            <a:off x="1403648" y="3140968"/>
            <a:ext cx="60486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>
            <a:stCxn id="22" idx="0"/>
            <a:endCxn id="22" idx="2"/>
          </p:cNvCxnSpPr>
          <p:nvPr/>
        </p:nvCxnSpPr>
        <p:spPr>
          <a:xfrm>
            <a:off x="4427984" y="314096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12160" y="314096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732240" y="314096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220072" y="314096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15816" y="314096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707904" y="314096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23728" y="314096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3212976"/>
            <a:ext cx="571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      1        1       1       1       0       1      1</a:t>
            </a:r>
            <a:endParaRPr lang="ko-KR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211960" y="249289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+</a:t>
            </a:r>
            <a:endParaRPr lang="ko-KR" altLang="en-US" sz="3200" dirty="0"/>
          </a:p>
        </p:txBody>
      </p:sp>
      <p:sp>
        <p:nvSpPr>
          <p:cNvPr id="33" name="직사각형 32"/>
          <p:cNvSpPr/>
          <p:nvPr/>
        </p:nvSpPr>
        <p:spPr>
          <a:xfrm>
            <a:off x="1403648" y="4365104"/>
            <a:ext cx="60486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/>
          <p:cNvCxnSpPr>
            <a:stCxn id="33" idx="0"/>
            <a:endCxn id="33" idx="2"/>
          </p:cNvCxnSpPr>
          <p:nvPr/>
        </p:nvCxnSpPr>
        <p:spPr>
          <a:xfrm>
            <a:off x="4427984" y="436510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012160" y="436510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732240" y="436510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220072" y="436510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15816" y="436510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707904" y="436510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123728" y="436510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47664" y="4437112"/>
            <a:ext cx="571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0 </a:t>
            </a:r>
            <a:r>
              <a:rPr lang="en-US" altLang="ko-KR" sz="2400" dirty="0" smtClean="0"/>
              <a:t>       0       0       0       0       0       0      0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0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양수와 음수 더 하기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76544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41168"/>
            <a:ext cx="4152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4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648" y="1700808"/>
            <a:ext cx="73725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사람의 나이는 해가 바뀌면 변한다</a:t>
            </a:r>
            <a:r>
              <a:rPr lang="en-US" altLang="ko-KR" sz="2000" dirty="0" smtClean="0"/>
              <a:t>. (age)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두 수를 이용하여 사칙 연산을 하면 그 결과 값</a:t>
            </a:r>
            <a:r>
              <a:rPr lang="ko-KR" altLang="en-US" sz="2000" dirty="0"/>
              <a:t>은</a:t>
            </a:r>
            <a:r>
              <a:rPr lang="ko-KR" altLang="en-US" sz="2000" dirty="0" smtClean="0"/>
              <a:t> 연산자에 따라 </a:t>
            </a:r>
            <a:endParaRPr lang="en-US" altLang="ko-KR" sz="2000" dirty="0" smtClean="0"/>
          </a:p>
          <a:p>
            <a:r>
              <a:rPr lang="ko-KR" altLang="en-US" sz="2000" dirty="0" smtClean="0"/>
              <a:t>달라진다</a:t>
            </a:r>
            <a:r>
              <a:rPr lang="en-US" altLang="ko-KR" sz="2000" dirty="0" smtClean="0"/>
              <a:t>. (result)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게임을 하면 게임 레벨이 점점 올라간다 </a:t>
            </a:r>
            <a:r>
              <a:rPr lang="en-US" altLang="ko-KR" sz="2000" dirty="0" smtClean="0"/>
              <a:t>(level)</a:t>
            </a:r>
            <a:endParaRPr lang="en-US" altLang="ko-KR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47864" y="4293096"/>
            <a:ext cx="4896544" cy="14401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프로그래밍에서 값</a:t>
            </a:r>
            <a:r>
              <a:rPr lang="en-US" altLang="ko-KR" sz="2000" dirty="0" smtClean="0"/>
              <a:t>(Data)</a:t>
            </a:r>
            <a:r>
              <a:rPr lang="ko-KR" altLang="en-US" sz="2000" dirty="0" smtClean="0"/>
              <a:t>를 사용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하기 위해 선언하는 것을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변수</a:t>
            </a:r>
            <a:r>
              <a:rPr lang="ko-KR" altLang="en-US" sz="2000" dirty="0" smtClean="0"/>
              <a:t>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8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7089</TotalTime>
  <Words>1056</Words>
  <Application>Microsoft Office PowerPoint</Application>
  <PresentationFormat>화면 슬라이드 쇼(4:3)</PresentationFormat>
  <Paragraphs>231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필수</vt:lpstr>
      <vt:lpstr>PowerPoint 프레젠테이션</vt:lpstr>
      <vt:lpstr>컴퓨터에서 데이터 표현하기</vt:lpstr>
      <vt:lpstr>0과 1의 표현- 2진수</vt:lpstr>
      <vt:lpstr>10진수와 16진수</vt:lpstr>
      <vt:lpstr>10진수, 16진수, 8진수</vt:lpstr>
      <vt:lpstr>음의 정수는 어떻게  표현할까?</vt:lpstr>
      <vt:lpstr>PowerPoint 프레젠테이션</vt:lpstr>
      <vt:lpstr>양수와 음수 더 하기 </vt:lpstr>
      <vt:lpstr>변수</vt:lpstr>
      <vt:lpstr>변수</vt:lpstr>
      <vt:lpstr>변수의 선언과 초기화</vt:lpstr>
      <vt:lpstr>변수 선언 시 유의점</vt:lpstr>
      <vt:lpstr>변수가 저장되는 공간의 특성 - 자료형</vt:lpstr>
      <vt:lpstr>정수 자료형 </vt:lpstr>
      <vt:lpstr>byte 와 short </vt:lpstr>
      <vt:lpstr>int </vt:lpstr>
      <vt:lpstr>long </vt:lpstr>
      <vt:lpstr>char - 문자 자료형</vt:lpstr>
      <vt:lpstr>char 사용하기</vt:lpstr>
      <vt:lpstr>문자 세트</vt:lpstr>
      <vt:lpstr>float, double - 실수 자료형</vt:lpstr>
      <vt:lpstr>float, double - 실수 자료형</vt:lpstr>
      <vt:lpstr>부동 소수점 방식의 오류</vt:lpstr>
      <vt:lpstr>boolean - 논리형</vt:lpstr>
      <vt:lpstr>자료형 없이 변수 사용하기 (자바 10)</vt:lpstr>
      <vt:lpstr>상수</vt:lpstr>
      <vt:lpstr>리터럴(literal)</vt:lpstr>
      <vt:lpstr>형 변환(type conversion)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Registered User</cp:lastModifiedBy>
  <cp:revision>167</cp:revision>
  <dcterms:created xsi:type="dcterms:W3CDTF">2014-02-26T05:35:58Z</dcterms:created>
  <dcterms:modified xsi:type="dcterms:W3CDTF">2018-08-31T06:42:25Z</dcterms:modified>
</cp:coreProperties>
</file>