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32"/>
  </p:notesMasterIdLst>
  <p:sldIdLst>
    <p:sldId id="315" r:id="rId2"/>
    <p:sldId id="317" r:id="rId3"/>
    <p:sldId id="318" r:id="rId4"/>
    <p:sldId id="319" r:id="rId5"/>
    <p:sldId id="320" r:id="rId6"/>
    <p:sldId id="321" r:id="rId7"/>
    <p:sldId id="325" r:id="rId8"/>
    <p:sldId id="322" r:id="rId9"/>
    <p:sldId id="324" r:id="rId10"/>
    <p:sldId id="323" r:id="rId11"/>
    <p:sldId id="326" r:id="rId12"/>
    <p:sldId id="327" r:id="rId13"/>
    <p:sldId id="328" r:id="rId14"/>
    <p:sldId id="329" r:id="rId15"/>
    <p:sldId id="331" r:id="rId16"/>
    <p:sldId id="332" r:id="rId17"/>
    <p:sldId id="333" r:id="rId18"/>
    <p:sldId id="330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013" autoAdjust="0"/>
    <p:restoredTop sz="95833" autoAdjust="0"/>
  </p:normalViewPr>
  <p:slideViewPr>
    <p:cSldViewPr>
      <p:cViewPr varScale="1">
        <p:scale>
          <a:sx n="101" d="100"/>
          <a:sy n="101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ABEF0-EED5-4AB9-8CF3-541DF6208B12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8499A-9E51-4DA4-B65C-5FF6D3C15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4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9946A35-8E17-4ECA-AE45-E995996B888C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8" y="188640"/>
            <a:ext cx="4659181" cy="651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40352" y="59658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박은종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1196752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돋움" pitchFamily="50" charset="-127"/>
                <a:ea typeface="돋움" pitchFamily="50" charset="-127"/>
              </a:rPr>
              <a:t>8</a:t>
            </a:r>
            <a:r>
              <a:rPr lang="en-US" altLang="ko-KR" sz="2800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sz="2800" dirty="0" smtClean="0">
                <a:latin typeface="돋움" pitchFamily="50" charset="-127"/>
                <a:ea typeface="돋움" pitchFamily="50" charset="-127"/>
              </a:rPr>
              <a:t>상속과 </a:t>
            </a:r>
            <a:r>
              <a:rPr lang="ko-KR" altLang="en-US" sz="2800" dirty="0" err="1" smtClean="0">
                <a:latin typeface="돋움" pitchFamily="50" charset="-127"/>
                <a:ea typeface="돋움" pitchFamily="50" charset="-127"/>
              </a:rPr>
              <a:t>다형성</a:t>
            </a:r>
            <a:endParaRPr lang="en-US" altLang="ko-KR" sz="28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4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protected </a:t>
            </a:r>
            <a:r>
              <a:rPr lang="ko-KR" altLang="en-US" dirty="0" err="1" smtClean="0"/>
              <a:t>예약어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/>
          <a:lstStyle/>
          <a:p>
            <a:r>
              <a:rPr lang="ko-KR" altLang="en-US" dirty="0" smtClean="0"/>
              <a:t>상위 클래스</a:t>
            </a:r>
            <a:r>
              <a:rPr lang="en-US" altLang="ko-KR" dirty="0" smtClean="0"/>
              <a:t>(Customer)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으로 선언된 변수나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하위 클래스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VIPCustomer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사용할 수 없음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상위 클래스에 변수나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선언할 때 하위 클래스에서도 가시성이 허용되도록 </a:t>
            </a:r>
            <a:r>
              <a:rPr lang="en-US" altLang="ko-KR" dirty="0" smtClean="0"/>
              <a:t>protected </a:t>
            </a:r>
            <a:r>
              <a:rPr lang="ko-KR" altLang="en-US" dirty="0" err="1" smtClean="0"/>
              <a:t>예약어를</a:t>
            </a:r>
            <a:r>
              <a:rPr lang="ko-KR" altLang="en-US" dirty="0" smtClean="0"/>
              <a:t> 사용하여 선언하면 하위 클래스를 제외한 외부 클래스에 대해서는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과 동일한 기능 </a:t>
            </a:r>
            <a:endParaRPr lang="en-US" altLang="ko-KR" dirty="0" smtClean="0"/>
          </a:p>
          <a:p>
            <a:r>
              <a:rPr lang="ko-KR" altLang="en-US" dirty="0" smtClean="0"/>
              <a:t>단 동일 </a:t>
            </a:r>
            <a:r>
              <a:rPr lang="ko-KR" altLang="en-US" dirty="0" err="1" smtClean="0"/>
              <a:t>패키지내에서는</a:t>
            </a:r>
            <a:r>
              <a:rPr lang="ko-KR" altLang="en-US" dirty="0" smtClean="0"/>
              <a:t> 가시성이 허용 됨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8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r>
              <a:rPr lang="ko-KR" altLang="en-US" dirty="0" smtClean="0"/>
              <a:t> 가시성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006958"/>
              </p:ext>
            </p:extLst>
          </p:nvPr>
        </p:nvGraphicFramePr>
        <p:xfrm>
          <a:off x="457200" y="1752600"/>
          <a:ext cx="76200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외부 클래스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하위 클래스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동일 패키지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내부 클래스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public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protected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선언되지 않음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(default)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private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54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11144" cy="1371600"/>
          </a:xfrm>
        </p:spPr>
        <p:txBody>
          <a:bodyPr/>
          <a:lstStyle/>
          <a:p>
            <a:r>
              <a:rPr lang="ko-KR" altLang="en-US" dirty="0" smtClean="0"/>
              <a:t>수정한 </a:t>
            </a:r>
            <a:r>
              <a:rPr lang="en-US" altLang="ko-KR" dirty="0" smtClean="0"/>
              <a:t>C</a:t>
            </a:r>
            <a:r>
              <a:rPr lang="en-US" altLang="ko-KR" cap="none" dirty="0" smtClean="0"/>
              <a:t>ustomer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따라서 </a:t>
            </a:r>
            <a:r>
              <a:rPr lang="en-US" altLang="ko-KR" dirty="0"/>
              <a:t>Customer </a:t>
            </a:r>
            <a:r>
              <a:rPr lang="ko-KR" altLang="en-US" dirty="0"/>
              <a:t>클래스에 선언된 </a:t>
            </a:r>
            <a:r>
              <a:rPr lang="en-US" altLang="ko-KR" dirty="0"/>
              <a:t>private </a:t>
            </a:r>
            <a:r>
              <a:rPr lang="ko-KR" altLang="en-US" dirty="0"/>
              <a:t>변수를 </a:t>
            </a:r>
            <a:endParaRPr lang="en-US" altLang="ko-KR" dirty="0" smtClean="0"/>
          </a:p>
          <a:p>
            <a:r>
              <a:rPr lang="en-US" altLang="ko-KR" dirty="0" smtClean="0"/>
              <a:t>protected</a:t>
            </a:r>
            <a:r>
              <a:rPr lang="ko-KR" altLang="en-US" dirty="0"/>
              <a:t>로 </a:t>
            </a:r>
            <a:r>
              <a:rPr lang="ko-KR" altLang="en-US" dirty="0" smtClean="0"/>
              <a:t>선언</a:t>
            </a:r>
            <a:r>
              <a:rPr lang="ko-KR" altLang="en-US" dirty="0"/>
              <a:t>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52" y="2780928"/>
            <a:ext cx="4703138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9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클래스 테스트 하기</a:t>
            </a:r>
            <a:endParaRPr lang="ko-KR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66008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87924"/>
            <a:ext cx="65627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301208"/>
            <a:ext cx="51530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16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상속에서 클래스 생성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하위 클래스가 생성 될 때 상위 클래스가 먼저 생성 됨</a:t>
            </a:r>
            <a:endParaRPr lang="en-US" altLang="ko-KR" dirty="0" smtClean="0"/>
          </a:p>
          <a:p>
            <a:r>
              <a:rPr lang="ko-KR" altLang="en-US" dirty="0" smtClean="0"/>
              <a:t>상위 클래스의 생성자가 호출되고 하위 클래스의 생성자가 호출 됨</a:t>
            </a:r>
            <a:endParaRPr lang="en-US" altLang="ko-KR" dirty="0" smtClean="0"/>
          </a:p>
          <a:p>
            <a:r>
              <a:rPr lang="ko-KR" altLang="en-US" dirty="0" smtClean="0"/>
              <a:t>하위 클래스의 </a:t>
            </a:r>
            <a:r>
              <a:rPr lang="ko-KR" altLang="en-US" dirty="0" err="1" smtClean="0"/>
              <a:t>생성자에서는</a:t>
            </a:r>
            <a:r>
              <a:rPr lang="ko-KR" altLang="en-US" dirty="0" smtClean="0"/>
              <a:t> 무조건 상위 클래스의 생성자가 호출되어야 함</a:t>
            </a:r>
            <a:endParaRPr lang="en-US" altLang="ko-KR" dirty="0" smtClean="0"/>
          </a:p>
          <a:p>
            <a:r>
              <a:rPr lang="ko-KR" altLang="en-US" dirty="0" smtClean="0"/>
              <a:t>아무것도 없는 경우 컴파일러는 상위 클래스 기본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호출하기 위한 </a:t>
            </a:r>
            <a:r>
              <a:rPr lang="en-US" altLang="ko-KR" dirty="0" smtClean="0"/>
              <a:t>super() </a:t>
            </a:r>
            <a:r>
              <a:rPr lang="ko-KR" altLang="en-US" dirty="0" smtClean="0"/>
              <a:t>를 코드에 넣어 줌</a:t>
            </a:r>
            <a:endParaRPr lang="en-US" altLang="ko-KR" dirty="0" smtClean="0"/>
          </a:p>
          <a:p>
            <a:r>
              <a:rPr lang="en-US" altLang="ko-KR" dirty="0" smtClean="0"/>
              <a:t>super() </a:t>
            </a:r>
            <a:r>
              <a:rPr lang="ko-KR" altLang="en-US" dirty="0" smtClean="0"/>
              <a:t>호출되는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상위 클래스의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임</a:t>
            </a:r>
            <a:endParaRPr lang="en-US" altLang="ko-KR" dirty="0" smtClean="0"/>
          </a:p>
          <a:p>
            <a:r>
              <a:rPr lang="ko-KR" altLang="en-US" dirty="0" smtClean="0"/>
              <a:t>만약 상위 클래스의 기본생성자가 없는 경우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매개변수가 있는 생성자만 존재 하는 경우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하위 클래스는 명시적으로 상위 </a:t>
            </a:r>
            <a:r>
              <a:rPr lang="ko-KR" altLang="en-US" dirty="0" err="1" smtClean="0"/>
              <a:t>클래스르</a:t>
            </a:r>
            <a:r>
              <a:rPr lang="ko-KR" altLang="en-US" dirty="0" smtClean="0"/>
              <a:t> 호출해야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70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상속에서 클래스 생성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0282" y="1484784"/>
            <a:ext cx="7620000" cy="437356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상위 클래스 기본 생성자가 호출 되는 경우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명시적으로 상위 클래스 </a:t>
            </a:r>
            <a:r>
              <a:rPr lang="ko-KR" altLang="en-US" sz="1800" dirty="0" err="1" smtClean="0"/>
              <a:t>생성자를</a:t>
            </a:r>
            <a:r>
              <a:rPr lang="ko-KR" altLang="en-US" sz="1800" dirty="0" smtClean="0"/>
              <a:t> 호출하는 경우</a:t>
            </a:r>
            <a:endParaRPr lang="ko-KR" alt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5" y="1844824"/>
            <a:ext cx="5304589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82" y="4262264"/>
            <a:ext cx="7508102" cy="2430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397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상속에서의 메모리 상태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상위 클래스의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먼저 생성이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하위 클래스의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생성 됨 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67437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83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super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this </a:t>
            </a:r>
            <a:r>
              <a:rPr lang="ko-KR" altLang="en-US" dirty="0" smtClean="0"/>
              <a:t>가 자기 자신의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주소를 가지는 것처럼</a:t>
            </a:r>
            <a:endParaRPr lang="en-US" altLang="ko-KR" dirty="0" smtClean="0"/>
          </a:p>
          <a:p>
            <a:r>
              <a:rPr lang="en-US" altLang="ko-KR" dirty="0" smtClean="0"/>
              <a:t>super </a:t>
            </a:r>
            <a:r>
              <a:rPr lang="ko-KR" altLang="en-US" dirty="0" smtClean="0"/>
              <a:t>는 하위 클래스가 상위 클래스에 대한 주소를 가지게 됨</a:t>
            </a:r>
            <a:endParaRPr lang="en-US" altLang="ko-KR" dirty="0" smtClean="0"/>
          </a:p>
          <a:p>
            <a:r>
              <a:rPr lang="ko-KR" altLang="en-US" dirty="0" smtClean="0"/>
              <a:t>하위 클래스가 상위 클래스에 접근 할 때 사용할 수 있음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56992"/>
            <a:ext cx="394335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7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1371600"/>
          </a:xfrm>
        </p:spPr>
        <p:txBody>
          <a:bodyPr/>
          <a:lstStyle/>
          <a:p>
            <a:r>
              <a:rPr lang="ko-KR" altLang="en-US" dirty="0" smtClean="0"/>
              <a:t>상위 클래스로의 묵시적 형 변환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업캐스팅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상위 클래스 형으로 변수를 선언하고 하위 클래스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 할 수 있음 </a:t>
            </a:r>
            <a:endParaRPr lang="en-US" altLang="ko-KR" dirty="0" smtClean="0"/>
          </a:p>
          <a:p>
            <a:r>
              <a:rPr lang="ko-KR" altLang="en-US" dirty="0" smtClean="0"/>
              <a:t>하위 클래스는 상위 클래스의 타입을 내포하고 있으므로 상위 클래스로 묵시적 </a:t>
            </a:r>
            <a:r>
              <a:rPr lang="ko-KR" altLang="en-US" dirty="0" err="1" smtClean="0"/>
              <a:t>형변환이</a:t>
            </a:r>
            <a:r>
              <a:rPr lang="ko-KR" altLang="en-US" dirty="0" smtClean="0"/>
              <a:t> 가능 함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84984"/>
            <a:ext cx="46863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1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 변환에서의 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Customer </a:t>
            </a:r>
            <a:r>
              <a:rPr lang="en-US" altLang="ko-KR" sz="1800" dirty="0" err="1" smtClean="0"/>
              <a:t>vc</a:t>
            </a:r>
            <a:r>
              <a:rPr lang="en-US" altLang="ko-KR" sz="1800" dirty="0" smtClean="0"/>
              <a:t> = new </a:t>
            </a:r>
            <a:r>
              <a:rPr lang="en-US" altLang="ko-KR" sz="1800" dirty="0" err="1" smtClean="0"/>
              <a:t>VIPCustomer</a:t>
            </a:r>
            <a:r>
              <a:rPr lang="en-US" altLang="ko-KR" sz="1800" dirty="0" smtClean="0"/>
              <a:t>(); </a:t>
            </a:r>
            <a:r>
              <a:rPr lang="ko-KR" altLang="en-US" sz="1800" dirty="0" smtClean="0"/>
              <a:t>에서 </a:t>
            </a:r>
            <a:r>
              <a:rPr lang="en-US" altLang="ko-KR" sz="1800" dirty="0" err="1" smtClean="0"/>
              <a:t>vc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가 가리키는 것은</a:t>
            </a:r>
            <a:r>
              <a:rPr lang="en-US" altLang="ko-KR" sz="1800" dirty="0" smtClean="0"/>
              <a:t>?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err="1" smtClean="0"/>
              <a:t>VIPCustomer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생성자의 호출로 </a:t>
            </a:r>
            <a:r>
              <a:rPr lang="ko-KR" altLang="en-US" sz="1800" dirty="0" err="1" smtClean="0"/>
              <a:t>인스턴스는</a:t>
            </a:r>
            <a:r>
              <a:rPr lang="ko-KR" altLang="en-US" sz="1800" dirty="0" smtClean="0"/>
              <a:t> 모두 생성 되었지만</a:t>
            </a:r>
            <a:endParaRPr lang="en-US" altLang="ko-KR" sz="1800" dirty="0" smtClean="0"/>
          </a:p>
          <a:p>
            <a:r>
              <a:rPr lang="ko-KR" altLang="en-US" sz="1800" dirty="0" smtClean="0"/>
              <a:t>타입이 </a:t>
            </a:r>
            <a:r>
              <a:rPr lang="en-US" altLang="ko-KR" sz="1800" dirty="0" smtClean="0"/>
              <a:t>Customer </a:t>
            </a:r>
            <a:r>
              <a:rPr lang="ko-KR" altLang="en-US" sz="1800" dirty="0" smtClean="0"/>
              <a:t>이므로 접근 할 수 있는 변수나 </a:t>
            </a:r>
            <a:r>
              <a:rPr lang="ko-KR" altLang="en-US" sz="1800" dirty="0" err="1" smtClean="0"/>
              <a:t>메서드는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Customer</a:t>
            </a:r>
            <a:r>
              <a:rPr lang="ko-KR" altLang="en-US" sz="1800" dirty="0" smtClean="0"/>
              <a:t>의 변수와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임</a:t>
            </a:r>
            <a:endParaRPr lang="ko-KR" altLang="en-US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94" y="2132856"/>
            <a:ext cx="4464496" cy="2549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221" y="2204864"/>
            <a:ext cx="4442098" cy="251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57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클래스를 정의 할 때 이미 구현된 클래스를 상속</a:t>
            </a:r>
            <a:r>
              <a:rPr lang="en-US" altLang="ko-KR" dirty="0" smtClean="0"/>
              <a:t>(inheritance) </a:t>
            </a:r>
            <a:r>
              <a:rPr lang="ko-KR" altLang="en-US" dirty="0" smtClean="0"/>
              <a:t>받아서 속성이나 기능이 확장되는 클래스를 구현함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상속하는 클래스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상위 클래스</a:t>
            </a:r>
            <a:r>
              <a:rPr lang="en-US" altLang="ko-KR" dirty="0" smtClean="0"/>
              <a:t>, parent class, base class,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super class</a:t>
            </a:r>
          </a:p>
          <a:p>
            <a:r>
              <a:rPr lang="ko-KR" altLang="en-US" dirty="0" smtClean="0"/>
              <a:t>상속 받는 클래스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하위 클래스</a:t>
            </a:r>
            <a:r>
              <a:rPr lang="en-US" altLang="ko-KR" dirty="0" smtClean="0"/>
              <a:t>, child class, derived class,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subclass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클래스 상속 문법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class B extends A {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      </a:t>
            </a:r>
            <a:r>
              <a:rPr lang="en-US" altLang="ko-KR" dirty="0" smtClean="0"/>
              <a:t>}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933056"/>
            <a:ext cx="36290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3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19256" cy="1371600"/>
          </a:xfrm>
        </p:spPr>
        <p:txBody>
          <a:bodyPr/>
          <a:lstStyle/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(</a:t>
            </a:r>
            <a:r>
              <a:rPr lang="en-US" altLang="ko-KR" cap="none" dirty="0" smtClean="0"/>
              <a:t>overriding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상위 클래스에 정의 된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중 하위 클래스와 기능이 맞지 않거나 추가 기능이 필요한 경우 같은 이름과 매개변수로 하위 클래스에서 재정의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VIPCustomer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calcPrice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재정의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      보너스 포인트 적립하고 </a:t>
            </a:r>
            <a:r>
              <a:rPr lang="ko-KR" altLang="en-US" dirty="0" err="1" smtClean="0"/>
              <a:t>할일률을</a:t>
            </a:r>
            <a:r>
              <a:rPr lang="ko-KR" altLang="en-US" dirty="0" smtClean="0"/>
              <a:t> 적용한 가격을 반환 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00378"/>
            <a:ext cx="5415567" cy="852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13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371600"/>
          </a:xfrm>
        </p:spPr>
        <p:txBody>
          <a:bodyPr/>
          <a:lstStyle/>
          <a:p>
            <a:r>
              <a:rPr lang="ko-KR" altLang="en-US" dirty="0" smtClean="0"/>
              <a:t>묵시적 형 변환과 재정의 된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Customer </a:t>
            </a:r>
            <a:r>
              <a:rPr lang="en-US" altLang="ko-KR" dirty="0" err="1" smtClean="0"/>
              <a:t>vc</a:t>
            </a:r>
            <a:r>
              <a:rPr lang="en-US" altLang="ko-KR" dirty="0" smtClean="0"/>
              <a:t> = new</a:t>
            </a:r>
            <a:r>
              <a:rPr lang="ko-KR" altLang="en-US" dirty="0"/>
              <a:t> </a:t>
            </a:r>
            <a:r>
              <a:rPr lang="en-US" altLang="ko-KR" dirty="0" err="1" smtClean="0"/>
              <a:t>VIPCustomer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vc.calcPrice</a:t>
            </a:r>
            <a:r>
              <a:rPr lang="en-US" altLang="ko-KR" dirty="0" smtClean="0"/>
              <a:t>(10000);</a:t>
            </a:r>
          </a:p>
          <a:p>
            <a:endParaRPr lang="en-US" altLang="ko-KR" dirty="0"/>
          </a:p>
          <a:p>
            <a:r>
              <a:rPr lang="ko-KR" altLang="en-US" dirty="0" smtClean="0"/>
              <a:t>위 코드에서 </a:t>
            </a:r>
            <a:r>
              <a:rPr lang="en-US" altLang="ko-KR" dirty="0" err="1" smtClean="0"/>
              <a:t>calcPrice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어느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호출 될 것인가</a:t>
            </a:r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73016"/>
            <a:ext cx="61150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445224"/>
            <a:ext cx="52292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419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1371600"/>
          </a:xfrm>
        </p:spPr>
        <p:txBody>
          <a:bodyPr/>
          <a:lstStyle/>
          <a:p>
            <a:r>
              <a:rPr lang="ko-KR" altLang="en-US" dirty="0" smtClean="0"/>
              <a:t>가상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 </a:t>
            </a:r>
            <a:r>
              <a:rPr lang="en-US" altLang="ko-KR" cap="none" dirty="0" smtClean="0"/>
              <a:t>virtual method</a:t>
            </a:r>
            <a:r>
              <a:rPr lang="en-US" altLang="ko-KR" dirty="0" smtClean="0"/>
              <a:t> 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프로그램에서 어떤 객체의 변수나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참조는 그 타입에 따라 이루어 짐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가상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경우는 타입과 상관없이 실제 생성된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호출 되는 원리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Customer </a:t>
            </a:r>
            <a:r>
              <a:rPr lang="en-US" altLang="ko-KR" dirty="0" err="1"/>
              <a:t>vc</a:t>
            </a:r>
            <a:r>
              <a:rPr lang="en-US" altLang="ko-KR" dirty="0"/>
              <a:t> = new</a:t>
            </a:r>
            <a:r>
              <a:rPr lang="ko-KR" altLang="en-US" dirty="0"/>
              <a:t> </a:t>
            </a:r>
            <a:r>
              <a:rPr lang="en-US" altLang="ko-KR" dirty="0" err="1"/>
              <a:t>VIPCustomer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vc.calcPrice</a:t>
            </a:r>
            <a:r>
              <a:rPr lang="en-US" altLang="ko-KR" dirty="0"/>
              <a:t>(10000);</a:t>
            </a:r>
          </a:p>
          <a:p>
            <a:r>
              <a:rPr lang="en-US" altLang="ko-KR" dirty="0" err="1" smtClean="0"/>
              <a:t>vc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타입은 </a:t>
            </a:r>
            <a:r>
              <a:rPr lang="en-US" altLang="ko-KR" dirty="0" smtClean="0"/>
              <a:t>Customer </a:t>
            </a:r>
            <a:r>
              <a:rPr lang="ko-KR" altLang="en-US" dirty="0" smtClean="0"/>
              <a:t>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생성된 </a:t>
            </a:r>
            <a:r>
              <a:rPr lang="ko-KR" altLang="en-US" dirty="0" err="1" smtClean="0"/>
              <a:t>인스턴스인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VIPCustomer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calcPrice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호출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72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19256" cy="1371600"/>
          </a:xfrm>
        </p:spPr>
        <p:txBody>
          <a:bodyPr/>
          <a:lstStyle/>
          <a:p>
            <a:r>
              <a:rPr lang="ko-KR" altLang="en-US" dirty="0"/>
              <a:t>가상 </a:t>
            </a:r>
            <a:r>
              <a:rPr lang="ko-KR" altLang="en-US" dirty="0" err="1"/>
              <a:t>메서드</a:t>
            </a:r>
            <a:r>
              <a:rPr lang="en-US" altLang="ko-KR" dirty="0"/>
              <a:t>( </a:t>
            </a:r>
            <a:r>
              <a:rPr lang="en-US" altLang="ko-KR" cap="none" dirty="0"/>
              <a:t>virtual method</a:t>
            </a:r>
            <a:r>
              <a:rPr lang="en-US" altLang="ko-KR" dirty="0"/>
              <a:t> ) 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03" y="1844824"/>
            <a:ext cx="824865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97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83152" cy="13716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r>
              <a:rPr lang="en-US" altLang="ko-KR" dirty="0" smtClean="0"/>
              <a:t>(</a:t>
            </a:r>
            <a:r>
              <a:rPr lang="en-US" altLang="ko-KR" cap="none" dirty="0" smtClean="0"/>
              <a:t>polymorphism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코드가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구현되어 실행되는 것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</a:t>
            </a:r>
            <a:r>
              <a:rPr lang="ko-KR" altLang="en-US" dirty="0" smtClean="0"/>
              <a:t>정보은닉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 과 더불어 객체지향 프로그래밍의 가장 큰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</a:t>
            </a:r>
            <a:r>
              <a:rPr lang="ko-KR" altLang="en-US" dirty="0" smtClean="0"/>
              <a:t>특징 중 하나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</a:t>
            </a:r>
            <a:r>
              <a:rPr lang="ko-KR" altLang="en-US" dirty="0" smtClean="0"/>
              <a:t>객체지향 프로그래밍의 유연성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재활용성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유지보수성에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</a:t>
            </a:r>
            <a:r>
              <a:rPr lang="ko-KR" altLang="en-US" dirty="0" smtClean="0"/>
              <a:t>기본이 되는 특징임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9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r>
              <a:rPr lang="ko-KR" altLang="en-US" dirty="0" smtClean="0"/>
              <a:t> 구현 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클래스를 상속 받은 여러 클래스가 있는 경우</a:t>
            </a:r>
            <a:endParaRPr lang="en-US" altLang="ko-KR" dirty="0" smtClean="0"/>
          </a:p>
          <a:p>
            <a:r>
              <a:rPr lang="ko-KR" altLang="en-US" dirty="0" smtClean="0"/>
              <a:t>각 클래스마다 같은 이름의 서로 다른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재정의 함</a:t>
            </a:r>
            <a:endParaRPr lang="en-US" altLang="ko-KR" dirty="0" smtClean="0"/>
          </a:p>
          <a:p>
            <a:r>
              <a:rPr lang="ko-KR" altLang="en-US" dirty="0" smtClean="0"/>
              <a:t>상위 클래스 타입으로 선언된 하나의 변수가 여러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대입되어 다양한 구현이 실행될 수 있음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284984"/>
            <a:ext cx="455295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24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r>
              <a:rPr lang="ko-KR" altLang="en-US" dirty="0" smtClean="0"/>
              <a:t> 구현 하기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568642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46" y="4725144"/>
            <a:ext cx="52006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5054054"/>
            <a:ext cx="2454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동일한 </a:t>
            </a:r>
            <a:r>
              <a:rPr lang="en-US" altLang="ko-KR" dirty="0" err="1" smtClean="0"/>
              <a:t>animal.move</a:t>
            </a:r>
            <a:r>
              <a:rPr lang="en-US" altLang="ko-KR" dirty="0" smtClean="0"/>
              <a:t>()</a:t>
            </a:r>
          </a:p>
          <a:p>
            <a:r>
              <a:rPr lang="ko-KR" altLang="en-US" dirty="0" smtClean="0"/>
              <a:t>코드에 대해 각기 다른</a:t>
            </a:r>
            <a:endParaRPr lang="en-US" altLang="ko-KR" dirty="0" smtClean="0"/>
          </a:p>
          <a:p>
            <a:r>
              <a:rPr lang="ko-KR" altLang="en-US" dirty="0" smtClean="0"/>
              <a:t>구현이 실행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r>
              <a:rPr lang="ko-KR" altLang="en-US" dirty="0" smtClean="0"/>
              <a:t> 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 고객과 </a:t>
            </a:r>
            <a:r>
              <a:rPr lang="en-US" altLang="ko-KR" dirty="0" smtClean="0"/>
              <a:t>VIP </a:t>
            </a:r>
            <a:r>
              <a:rPr lang="ko-KR" altLang="en-US" dirty="0" smtClean="0"/>
              <a:t>고객의 중간 등급의 고객을 생성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명의 고객을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생성하여 저장한 다음 </a:t>
            </a:r>
            <a:endParaRPr lang="en-US" altLang="ko-KR" dirty="0" smtClean="0"/>
          </a:p>
          <a:p>
            <a:r>
              <a:rPr lang="ko-KR" altLang="en-US" dirty="0" smtClean="0"/>
              <a:t>각 고객이 물건을 샀을 때의 가격과 보너스 포인트를 계산 함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40968"/>
            <a:ext cx="62865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6096" y="629292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예제는 책을 참고 하세요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6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상속을 언제 사용할까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클래스를 생성하지 않고 하나의 클래스에 공통적인 요소를 모으고 나머지 클래스는 이를 상속받은 다음 각각 필요한 특성과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구현하는 방법</a:t>
            </a:r>
            <a:endParaRPr lang="en-US" altLang="ko-KR" dirty="0" smtClean="0"/>
          </a:p>
          <a:p>
            <a:r>
              <a:rPr lang="ko-KR" altLang="en-US" dirty="0" smtClean="0"/>
              <a:t>하나의 클래스에 여러 특성을 한꺼번</a:t>
            </a:r>
            <a:r>
              <a:rPr lang="ko-KR" altLang="en-US" dirty="0"/>
              <a:t>에</a:t>
            </a:r>
            <a:r>
              <a:rPr lang="ko-KR" altLang="en-US" dirty="0" smtClean="0"/>
              <a:t> 구현하는 경우 많은 코드 내에 많은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문이 생길 수 있음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45024"/>
            <a:ext cx="816292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6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상속은 언제 사용할까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IS-A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( is a relationship : inheritance)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일반적인</a:t>
            </a:r>
            <a:r>
              <a:rPr lang="en-US" altLang="ko-KR" dirty="0" smtClean="0"/>
              <a:t>(general)</a:t>
            </a:r>
            <a:r>
              <a:rPr lang="ko-KR" altLang="en-US" dirty="0" smtClean="0"/>
              <a:t> 개념과 구체적인</a:t>
            </a:r>
            <a:r>
              <a:rPr lang="en-US" altLang="ko-KR" dirty="0" smtClean="0"/>
              <a:t>(specific)</a:t>
            </a:r>
            <a:r>
              <a:rPr lang="ko-KR" altLang="en-US" dirty="0" smtClean="0"/>
              <a:t> 개념과의 관계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상위 클래스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일반적인 개념 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포유류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하위 클래스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구체적인 개념 클래스</a:t>
            </a:r>
            <a:r>
              <a:rPr lang="en-US" altLang="ko-KR" dirty="0" smtClean="0"/>
              <a:t>(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원숭이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고래</a:t>
            </a:r>
            <a:r>
              <a:rPr lang="en-US" altLang="ko-KR" dirty="0" smtClean="0"/>
              <a:t>…)</a:t>
            </a:r>
          </a:p>
          <a:p>
            <a:r>
              <a:rPr lang="ko-KR" altLang="en-US" dirty="0" smtClean="0"/>
              <a:t>   단순히 코드를 재사용하는 목적으로 사용하지 않음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HAS-A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(composition): </a:t>
            </a:r>
            <a:r>
              <a:rPr lang="ko-KR" altLang="en-US" dirty="0" smtClean="0"/>
              <a:t>한 클래스가 다른 클래스를 소유한 관계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</a:t>
            </a:r>
            <a:r>
              <a:rPr lang="ko-KR" altLang="en-US" dirty="0" smtClean="0"/>
              <a:t>코드 재사용의 한 방법</a:t>
            </a:r>
            <a:endParaRPr lang="en-US" altLang="ko-KR" dirty="0" smtClean="0"/>
          </a:p>
          <a:p>
            <a:r>
              <a:rPr lang="en-US" altLang="ko-KR" dirty="0" smtClean="0"/>
              <a:t>                      Student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Subject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</a:t>
            </a:r>
            <a:r>
              <a:rPr lang="ko-KR" altLang="en-US" dirty="0" smtClean="0"/>
              <a:t>포함한 관계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25144"/>
            <a:ext cx="37528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64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상위 클래스는 하위 클래스 보다 일반적인 의미를 가짐</a:t>
            </a:r>
            <a:endParaRPr lang="en-US" altLang="ko-KR" dirty="0" smtClean="0"/>
          </a:p>
          <a:p>
            <a:r>
              <a:rPr lang="ko-KR" altLang="en-US" dirty="0" smtClean="0"/>
              <a:t>하위 클래스는 상위 클래스 보다 구체적인 의미를 가짐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b="0" dirty="0"/>
          </a:p>
          <a:p>
            <a:r>
              <a:rPr lang="en-US" altLang="ko-KR" b="0" dirty="0" smtClean="0"/>
              <a:t>	</a:t>
            </a:r>
          </a:p>
          <a:p>
            <a:r>
              <a:rPr lang="en-US" altLang="ko-KR" b="0" dirty="0" smtClean="0"/>
              <a:t>               </a:t>
            </a:r>
            <a:r>
              <a:rPr lang="en-US" altLang="ko-KR" dirty="0" smtClean="0">
                <a:latin typeface="+mn-ea"/>
              </a:rPr>
              <a:t>extends </a:t>
            </a:r>
            <a:r>
              <a:rPr lang="ko-KR" altLang="en-US" dirty="0">
                <a:latin typeface="+mn-ea"/>
              </a:rPr>
              <a:t>뒤에는 단 하나의 </a:t>
            </a:r>
            <a:r>
              <a:rPr lang="en-US" altLang="ko-KR" dirty="0">
                <a:latin typeface="+mn-ea"/>
              </a:rPr>
              <a:t>class </a:t>
            </a:r>
            <a:r>
              <a:rPr lang="ko-KR" altLang="en-US" dirty="0">
                <a:latin typeface="+mn-ea"/>
              </a:rPr>
              <a:t>만 </a:t>
            </a:r>
            <a:r>
              <a:rPr lang="ko-KR" altLang="en-US" dirty="0" smtClean="0">
                <a:latin typeface="+mn-ea"/>
              </a:rPr>
              <a:t>사용할 </a:t>
            </a:r>
            <a:r>
              <a:rPr lang="ko-KR" altLang="en-US" dirty="0">
                <a:latin typeface="+mn-ea"/>
              </a:rPr>
              <a:t>수 </a:t>
            </a:r>
            <a:r>
              <a:rPr lang="ko-KR" altLang="en-US" dirty="0" smtClean="0">
                <a:latin typeface="+mn-ea"/>
              </a:rPr>
              <a:t>있음</a:t>
            </a:r>
            <a:r>
              <a:rPr lang="en-US" altLang="ko-KR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자바는 </a:t>
            </a:r>
            <a:r>
              <a:rPr lang="en-US" altLang="ko-KR" dirty="0">
                <a:latin typeface="+mn-ea"/>
              </a:rPr>
              <a:t>single inheritance</a:t>
            </a:r>
            <a:r>
              <a:rPr lang="ko-KR" altLang="en-US" dirty="0">
                <a:latin typeface="+mn-ea"/>
              </a:rPr>
              <a:t>만을 </a:t>
            </a:r>
            <a:r>
              <a:rPr lang="ko-KR" altLang="en-US" dirty="0" smtClean="0">
                <a:latin typeface="+mn-ea"/>
              </a:rPr>
              <a:t>지원 함</a:t>
            </a:r>
            <a:r>
              <a:rPr lang="en-US" altLang="ko-KR" dirty="0" smtClean="0">
                <a:latin typeface="+mn-ea"/>
              </a:rPr>
              <a:t>       </a:t>
            </a:r>
            <a:r>
              <a:rPr lang="en-US" altLang="ko-KR" dirty="0" smtClean="0"/>
              <a:t>              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475656" y="3212976"/>
            <a:ext cx="144016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포유</a:t>
            </a:r>
            <a:r>
              <a:rPr lang="ko-KR" altLang="en-US" dirty="0">
                <a:solidFill>
                  <a:schemeClr val="tx1"/>
                </a:solidFill>
              </a:rPr>
              <a:t>류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>
            <a:off x="2051720" y="3789040"/>
            <a:ext cx="216024" cy="21602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>
            <a:stCxn id="24" idx="3"/>
          </p:cNvCxnSpPr>
          <p:nvPr/>
        </p:nvCxnSpPr>
        <p:spPr>
          <a:xfrm>
            <a:off x="2159732" y="4005064"/>
            <a:ext cx="0" cy="43204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475656" y="4437112"/>
            <a:ext cx="144016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사람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79912" y="3068960"/>
            <a:ext cx="34163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class Mammal{</a:t>
            </a:r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class Human </a:t>
            </a:r>
            <a:r>
              <a:rPr lang="en-US" altLang="ko-KR" dirty="0" smtClean="0">
                <a:solidFill>
                  <a:srgbClr val="FF0000"/>
                </a:solidFill>
              </a:rPr>
              <a:t>extends</a:t>
            </a:r>
            <a:r>
              <a:rPr lang="en-US" altLang="ko-KR" dirty="0" smtClean="0"/>
              <a:t> Mammal{</a:t>
            </a:r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4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다운 캐스팅 </a:t>
            </a:r>
            <a:r>
              <a:rPr lang="en-US" altLang="ko-KR" dirty="0" smtClean="0"/>
              <a:t>- </a:t>
            </a:r>
            <a:r>
              <a:rPr lang="en-US" altLang="ko-KR" cap="none" dirty="0" err="1" smtClean="0"/>
              <a:t>instanceof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하위 클래스가 상위 클래스로 형 변환 되는 것은 묵시적으로 이루어짐</a:t>
            </a:r>
            <a:endParaRPr lang="en-US" altLang="ko-KR" dirty="0" smtClean="0"/>
          </a:p>
          <a:p>
            <a:r>
              <a:rPr lang="ko-KR" altLang="en-US" dirty="0" smtClean="0"/>
              <a:t>다시 원래 자료 형인 하위 클래스로 형 변환 하려면 명시적으로 다운 캐스팅을 해야 함</a:t>
            </a:r>
            <a:endParaRPr lang="en-US" altLang="ko-KR" dirty="0" smtClean="0"/>
          </a:p>
          <a:p>
            <a:r>
              <a:rPr lang="ko-KR" altLang="en-US" dirty="0" smtClean="0"/>
              <a:t>이때 원래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타입을 체크하는 예약어가 </a:t>
            </a:r>
            <a:r>
              <a:rPr lang="en-US" altLang="ko-KR" dirty="0" err="1" smtClean="0"/>
              <a:t>instanceof</a:t>
            </a:r>
            <a:r>
              <a:rPr lang="en-US" altLang="ko-KR" dirty="0" smtClean="0"/>
              <a:t> 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42293"/>
            <a:ext cx="3832870" cy="290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842293"/>
            <a:ext cx="5688632" cy="122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9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19256" cy="1371600"/>
          </a:xfrm>
        </p:spPr>
        <p:txBody>
          <a:bodyPr/>
          <a:lstStyle/>
          <a:p>
            <a:r>
              <a:rPr lang="ko-KR" altLang="en-US" dirty="0" smtClean="0"/>
              <a:t>상속을 활용한 고객관리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고객의 정보를 활용하여 고객 맞춤 서비스를 구현</a:t>
            </a:r>
            <a:endParaRPr lang="en-US" altLang="ko-KR" dirty="0" smtClean="0"/>
          </a:p>
          <a:p>
            <a:r>
              <a:rPr lang="ko-KR" altLang="en-US" dirty="0" smtClean="0"/>
              <a:t>고객의 등급에 따라 차별화 된 </a:t>
            </a:r>
            <a:r>
              <a:rPr lang="ko-KR" altLang="en-US" dirty="0" err="1" smtClean="0"/>
              <a:t>할일율과</a:t>
            </a:r>
            <a:r>
              <a:rPr lang="ko-KR" altLang="en-US" dirty="0" smtClean="0"/>
              <a:t> 포인트를 지급</a:t>
            </a:r>
            <a:endParaRPr lang="en-US" altLang="ko-KR" dirty="0" smtClean="0"/>
          </a:p>
          <a:p>
            <a:r>
              <a:rPr lang="ko-KR" altLang="en-US" dirty="0" smtClean="0"/>
              <a:t>등급에 따른 클래스를 따로 구현하는 것이 아닌 일반적인 클래스를 먼저 구현하고 그 보다 기능이 많은 클래스는 상속을 활용하여 구현함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03848" y="3861048"/>
            <a:ext cx="194421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Customer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4067944" y="4509120"/>
            <a:ext cx="216024" cy="14401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5" idx="3"/>
          </p:cNvCxnSpPr>
          <p:nvPr/>
        </p:nvCxnSpPr>
        <p:spPr>
          <a:xfrm>
            <a:off x="4175956" y="4653136"/>
            <a:ext cx="0" cy="3600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555776" y="5013176"/>
            <a:ext cx="3240360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555776" y="5013176"/>
            <a:ext cx="0" cy="3600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796136" y="5013176"/>
            <a:ext cx="0" cy="3600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619672" y="5373216"/>
            <a:ext cx="194421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VIP Customer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24028" y="5373216"/>
            <a:ext cx="194421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Gold Customer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12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1371600"/>
          </a:xfrm>
        </p:spPr>
        <p:txBody>
          <a:bodyPr/>
          <a:lstStyle/>
          <a:p>
            <a:r>
              <a:rPr lang="ko-KR" altLang="en-US" dirty="0"/>
              <a:t>상속을 활용한 고객관리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Customer </a:t>
            </a:r>
            <a:r>
              <a:rPr lang="ko-KR" altLang="en-US" dirty="0" smtClean="0"/>
              <a:t>클래스 속성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1"/>
            <a:ext cx="6552728" cy="380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7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1371600"/>
          </a:xfrm>
        </p:spPr>
        <p:txBody>
          <a:bodyPr/>
          <a:lstStyle/>
          <a:p>
            <a:r>
              <a:rPr lang="ko-KR" altLang="en-US" dirty="0"/>
              <a:t>상속을 활용한 고객관리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Customer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26889"/>
              </p:ext>
            </p:extLst>
          </p:nvPr>
        </p:nvGraphicFramePr>
        <p:xfrm>
          <a:off x="755576" y="2420888"/>
          <a:ext cx="7056784" cy="2572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4320480"/>
              </a:tblGrid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메서드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Customer()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기본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생성자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고객 한 명이 새로 생성되면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CustomerGrade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SILVER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이고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bonusRatio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1%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로 지정 함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calcPrice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price)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제품에 대해 지불해야 하는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그맥을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계산하여 반환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할인되지 않는 경우 가격을 그대로 반환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가격에 대해 보너스 포인트 비율을 적용하여 보너스 포인트를 적립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showCustomerInfo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고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객 정보를 출력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고객이름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등급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현재 적립된 포인트 정보를 보여 줌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en-US" altLang="ko-KR" cap="none" dirty="0" smtClean="0"/>
              <a:t>ustomer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775335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34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139136" cy="1371600"/>
          </a:xfrm>
        </p:spPr>
        <p:txBody>
          <a:bodyPr/>
          <a:lstStyle/>
          <a:p>
            <a:r>
              <a:rPr lang="ko-KR" altLang="en-US" dirty="0" smtClean="0"/>
              <a:t>새로운 고객 등급이 필요한 경우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단골고객에 대한 혜택이 필요 함</a:t>
            </a:r>
            <a:endParaRPr lang="en-US" altLang="ko-KR" dirty="0" smtClean="0"/>
          </a:p>
          <a:p>
            <a:r>
              <a:rPr lang="ko-KR" altLang="en-US" dirty="0" smtClean="0"/>
              <a:t>우수 고객을 관리 하기 위해 다음과 같은 혜택을 줌</a:t>
            </a:r>
            <a:endParaRPr lang="en-US" altLang="ko-KR" dirty="0" smtClean="0"/>
          </a:p>
          <a:p>
            <a:r>
              <a:rPr lang="ko-KR" altLang="en-US" dirty="0" smtClean="0"/>
              <a:t>고객 등급 </a:t>
            </a:r>
            <a:r>
              <a:rPr lang="en-US" altLang="ko-KR" dirty="0" smtClean="0"/>
              <a:t>: VIP</a:t>
            </a:r>
          </a:p>
          <a:p>
            <a:r>
              <a:rPr lang="ko-KR" altLang="en-US" dirty="0" smtClean="0"/>
              <a:t>제품 구매 할인율 </a:t>
            </a:r>
            <a:r>
              <a:rPr lang="en-US" altLang="ko-KR" dirty="0" smtClean="0"/>
              <a:t>:10%</a:t>
            </a:r>
          </a:p>
          <a:p>
            <a:r>
              <a:rPr lang="ko-KR" altLang="en-US" dirty="0" smtClean="0"/>
              <a:t>보너스 </a:t>
            </a:r>
            <a:r>
              <a:rPr lang="ko-KR" altLang="en-US" dirty="0" err="1" smtClean="0"/>
              <a:t>포린트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5%</a:t>
            </a:r>
          </a:p>
          <a:p>
            <a:r>
              <a:rPr lang="ko-KR" altLang="en-US" dirty="0" smtClean="0"/>
              <a:t>담당 전문 상담원 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76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139136" cy="1371600"/>
          </a:xfrm>
        </p:spPr>
        <p:txBody>
          <a:bodyPr/>
          <a:lstStyle/>
          <a:p>
            <a:r>
              <a:rPr lang="en-US" altLang="ko-KR" dirty="0"/>
              <a:t>VIP </a:t>
            </a:r>
            <a:r>
              <a:rPr lang="ko-KR" altLang="en-US" dirty="0"/>
              <a:t>클래스 정의 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이미 구현되어 있는 </a:t>
            </a:r>
            <a:r>
              <a:rPr lang="en-US" altLang="ko-KR" dirty="0" smtClean="0"/>
              <a:t>Customer </a:t>
            </a:r>
            <a:r>
              <a:rPr lang="ko-KR" altLang="en-US" dirty="0" smtClean="0"/>
              <a:t>클래스를 상속 받고 </a:t>
            </a:r>
            <a:r>
              <a:rPr lang="en-US" altLang="ko-KR" dirty="0" smtClean="0"/>
              <a:t>Customer </a:t>
            </a:r>
            <a:r>
              <a:rPr lang="ko-KR" altLang="en-US" dirty="0" smtClean="0"/>
              <a:t>클래스에 구현되지 않은 속성과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추가적으로 구현 함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43" y="2564903"/>
            <a:ext cx="4210397" cy="3296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9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8522</TotalTime>
  <Words>994</Words>
  <Application>Microsoft Office PowerPoint</Application>
  <PresentationFormat>화면 슬라이드 쇼(4:3)</PresentationFormat>
  <Paragraphs>196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필수</vt:lpstr>
      <vt:lpstr>PowerPoint 프레젠테이션</vt:lpstr>
      <vt:lpstr>상속이란?</vt:lpstr>
      <vt:lpstr>상속이란?</vt:lpstr>
      <vt:lpstr>상속을 활용한 고객관리 프로그램</vt:lpstr>
      <vt:lpstr>상속을 활용한 고객관리 프로그램</vt:lpstr>
      <vt:lpstr>상속을 활용한 고객관리 프로그램</vt:lpstr>
      <vt:lpstr>Customer 클래스 구현</vt:lpstr>
      <vt:lpstr>새로운 고객 등급이 필요한 경우 </vt:lpstr>
      <vt:lpstr>VIP 클래스 정의 하기</vt:lpstr>
      <vt:lpstr>protected 예약어</vt:lpstr>
      <vt:lpstr>접근 제한자 가시성 </vt:lpstr>
      <vt:lpstr>수정한 Customer 클래스</vt:lpstr>
      <vt:lpstr>상속 클래스 테스트 하기</vt:lpstr>
      <vt:lpstr>상속에서 클래스 생성 과정</vt:lpstr>
      <vt:lpstr>상속에서 클래스 생성 과정</vt:lpstr>
      <vt:lpstr>상속에서의 메모리 상태</vt:lpstr>
      <vt:lpstr>super 예약어</vt:lpstr>
      <vt:lpstr>상위 클래스로의 묵시적 형 변환 (업캐스팅)</vt:lpstr>
      <vt:lpstr>형 변환에서의 메모리</vt:lpstr>
      <vt:lpstr>메서드 오버라이딩(overriding)</vt:lpstr>
      <vt:lpstr>묵시적 형 변환과 재정의 된 메서드 호출 </vt:lpstr>
      <vt:lpstr>가상 메서드( virtual method ) </vt:lpstr>
      <vt:lpstr>가상 메서드( virtual method ) </vt:lpstr>
      <vt:lpstr>다형성(polymorphism)</vt:lpstr>
      <vt:lpstr>다형성 구현 하기</vt:lpstr>
      <vt:lpstr>다형성 구현 하기</vt:lpstr>
      <vt:lpstr>다형성 활용하기</vt:lpstr>
      <vt:lpstr>상속을 언제 사용할까?</vt:lpstr>
      <vt:lpstr>상속은 언제 사용할까?</vt:lpstr>
      <vt:lpstr>다운 캐스팅 - instanceof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연습 C언어</dc:title>
  <dc:creator>nhn next</dc:creator>
  <cp:lastModifiedBy>Registered User</cp:lastModifiedBy>
  <cp:revision>282</cp:revision>
  <dcterms:created xsi:type="dcterms:W3CDTF">2014-02-26T05:35:58Z</dcterms:created>
  <dcterms:modified xsi:type="dcterms:W3CDTF">2018-09-16T16:04:14Z</dcterms:modified>
</cp:coreProperties>
</file>